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diagrams/data1.xml" ContentType="application/vnd.openxmlformats-officedocument.drawingml.diagramData+xml"/>
  <Override PartName="/ppt/slideMasters/slideMaster1.xml" ContentType="application/vnd.openxmlformats-officedocument.presentationml.slideMaster+xml"/>
  <Override PartName="/ppt/notesSlides/notesSlide30.xml" ContentType="application/vnd.openxmlformats-officedocument.presentationml.notesSlide+xml"/>
  <Override PartName="/ppt/notesSlides/notesSlide33.xml" ContentType="application/vnd.openxmlformats-officedocument.presentationml.notesSlide+xml"/>
  <Override PartName="/ppt/notesSlides/notesSlide26.xml" ContentType="application/vnd.openxmlformats-officedocument.presentationml.notesSlide+xml"/>
  <Override PartName="/ppt/notesSlides/notesSlide3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6.xml" ContentType="application/vnd.openxmlformats-officedocument.presentationml.notesSlide+xml"/>
  <Override PartName="/ppt/notesSlides/notesSlide21.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2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29.xml" ContentType="application/vnd.openxmlformats-officedocument.presentationml.notesSlide+xml"/>
  <Override PartName="/ppt/notesSlides/notesSlide11.xml" ContentType="application/vnd.openxmlformats-officedocument.presentationml.notesSlide+xml"/>
  <Override PartName="/ppt/notesSlides/notesSlide4.xml" ContentType="application/vnd.openxmlformats-officedocument.presentationml.notesSlide+xml"/>
  <Override PartName="/ppt/notesSlides/notesSlide17.xml" ContentType="application/vnd.openxmlformats-officedocument.presentationml.notesSlide+xml"/>
  <Override PartName="/ppt/notesSlides/notesSlide22.xml" ContentType="application/vnd.openxmlformats-officedocument.presentationml.notesSlide+xml"/>
  <Override PartName="/ppt/notesSlides/notesSlide1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28.xml" ContentType="application/vnd.openxmlformats-officedocument.presentationml.notesSlide+xml"/>
  <Override PartName="/ppt/notesSlides/notesSlide7.xml" ContentType="application/vnd.openxmlformats-officedocument.presentationml.notesSlide+xml"/>
  <Override PartName="/ppt/notesSlides/notesSlide24.xml" ContentType="application/vnd.openxmlformats-officedocument.presentationml.notesSlide+xml"/>
  <Override PartName="/ppt/notesSlides/notesSlide8.xml" ContentType="application/vnd.openxmlformats-officedocument.presentationml.notesSlide+xml"/>
  <Override PartName="/ppt/notesSlides/notesSlide13.xml" ContentType="application/vnd.openxmlformats-officedocument.presentationml.notesSlide+xml"/>
  <Override PartName="/ppt/notesSlides/notesSlide49.xml" ContentType="application/vnd.openxmlformats-officedocument.presentationml.notesSlide+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19.xml" ContentType="application/vnd.openxmlformats-officedocument.presentationml.notesSlide+xml"/>
  <Override PartName="/ppt/notesSlides/notesSlide14.xml" ContentType="application/vnd.openxmlformats-officedocument.presentationml.notesSlide+xml"/>
  <Override PartName="/ppt/notesSlides/notesSlide53.xml" ContentType="application/vnd.openxmlformats-officedocument.presentationml.notesSlide+xml"/>
  <Override PartName="/ppt/notesSlides/notesSlide20.xml" ContentType="application/vnd.openxmlformats-officedocument.presentationml.notesSlide+xml"/>
  <Override PartName="/ppt/notesSlides/notesSlide15.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1.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drawing1.xml" ContentType="application/vnd.ms-office.drawingml.diagramDrawing+xml"/>
  <Override PartName="/ppt/diagrams/colors1.xml" ContentType="application/vnd.openxmlformats-officedocument.drawingml.diagramColors+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sldIdLst>
    <p:sldId id="590" r:id="rId2"/>
    <p:sldId id="1441" r:id="rId3"/>
    <p:sldId id="1419" r:id="rId4"/>
    <p:sldId id="1404" r:id="rId5"/>
    <p:sldId id="1406" r:id="rId6"/>
    <p:sldId id="1407" r:id="rId7"/>
    <p:sldId id="1420" r:id="rId8"/>
    <p:sldId id="1402" r:id="rId9"/>
    <p:sldId id="1408" r:id="rId10"/>
    <p:sldId id="362" r:id="rId11"/>
    <p:sldId id="360" r:id="rId12"/>
    <p:sldId id="1399" r:id="rId13"/>
    <p:sldId id="1400" r:id="rId14"/>
    <p:sldId id="1401" r:id="rId15"/>
    <p:sldId id="1442" r:id="rId16"/>
    <p:sldId id="558" r:id="rId17"/>
    <p:sldId id="565" r:id="rId18"/>
    <p:sldId id="566" r:id="rId19"/>
    <p:sldId id="1422" r:id="rId20"/>
    <p:sldId id="1423" r:id="rId21"/>
    <p:sldId id="1424" r:id="rId22"/>
    <p:sldId id="1426" r:id="rId23"/>
    <p:sldId id="1427" r:id="rId24"/>
    <p:sldId id="1440" r:id="rId25"/>
    <p:sldId id="1425" r:id="rId26"/>
    <p:sldId id="1428" r:id="rId27"/>
    <p:sldId id="1429" r:id="rId28"/>
    <p:sldId id="1431" r:id="rId29"/>
    <p:sldId id="1432" r:id="rId30"/>
    <p:sldId id="1433" r:id="rId31"/>
    <p:sldId id="1434" r:id="rId32"/>
    <p:sldId id="1443" r:id="rId33"/>
    <p:sldId id="1445" r:id="rId34"/>
    <p:sldId id="1446" r:id="rId35"/>
    <p:sldId id="1447" r:id="rId36"/>
    <p:sldId id="1448" r:id="rId37"/>
    <p:sldId id="1449" r:id="rId38"/>
    <p:sldId id="1421" r:id="rId39"/>
    <p:sldId id="261" r:id="rId40"/>
    <p:sldId id="591" r:id="rId41"/>
    <p:sldId id="592" r:id="rId42"/>
    <p:sldId id="556" r:id="rId43"/>
    <p:sldId id="1417" r:id="rId44"/>
    <p:sldId id="583" r:id="rId45"/>
    <p:sldId id="568" r:id="rId46"/>
    <p:sldId id="1437" r:id="rId47"/>
    <p:sldId id="1438" r:id="rId48"/>
    <p:sldId id="1439" r:id="rId49"/>
    <p:sldId id="1436" r:id="rId50"/>
    <p:sldId id="1435" r:id="rId51"/>
    <p:sldId id="363" r:id="rId52"/>
    <p:sldId id="1409" r:id="rId53"/>
    <p:sldId id="1415" r:id="rId54"/>
    <p:sldId id="1412" r:id="rId55"/>
    <p:sldId id="1418" r:id="rId56"/>
    <p:sldId id="1416" r:id="rId57"/>
    <p:sldId id="1411" r:id="rId58"/>
    <p:sldId id="1410" r:id="rId59"/>
    <p:sldId id="1414" r:id="rId60"/>
    <p:sldId id="552" r:id="rId6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0A85"/>
    <a:srgbClr val="EC62E5"/>
    <a:srgbClr val="B30D8F"/>
    <a:srgbClr val="FFF9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57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presProps" Target="presProps.xml"/><Relationship Id="rId68"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69"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98CFDF-5D0A-4EB0-B55D-8CF7E49432D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82697D8B-F026-4D8F-9558-E4A1A4C5C0B5}">
      <dgm:prSet phldrT="[テキスト]"/>
      <dgm:spPr/>
      <dgm:t>
        <a:bodyPr/>
        <a:lstStyle/>
        <a:p>
          <a:r>
            <a:rPr kumimoji="1" lang="ja-JP" altLang="en-US" b="1" dirty="0"/>
            <a:t>利用状況レポート</a:t>
          </a:r>
        </a:p>
      </dgm:t>
    </dgm:pt>
    <dgm:pt modelId="{E80F6B92-9737-4B53-ADB4-0B505D7CC4A5}" type="parTrans" cxnId="{ABC3F8BF-D976-472E-BA26-E813F9545B3B}">
      <dgm:prSet/>
      <dgm:spPr/>
      <dgm:t>
        <a:bodyPr/>
        <a:lstStyle/>
        <a:p>
          <a:endParaRPr kumimoji="1" lang="ja-JP" altLang="en-US"/>
        </a:p>
      </dgm:t>
    </dgm:pt>
    <dgm:pt modelId="{D4834239-451E-4B12-BD97-AFE8109C3484}" type="sibTrans" cxnId="{ABC3F8BF-D976-472E-BA26-E813F9545B3B}">
      <dgm:prSet/>
      <dgm:spPr/>
      <dgm:t>
        <a:bodyPr/>
        <a:lstStyle/>
        <a:p>
          <a:endParaRPr kumimoji="1" lang="ja-JP" altLang="en-US"/>
        </a:p>
      </dgm:t>
    </dgm:pt>
    <dgm:pt modelId="{94784CDD-F4A5-43E1-832A-F18B5133EC0A}">
      <dgm:prSet phldrT="[テキスト]" custT="1"/>
      <dgm:spPr/>
      <dgm:t>
        <a:bodyPr/>
        <a:lstStyle/>
        <a:p>
          <a:r>
            <a:rPr kumimoji="1" lang="ja-JP" altLang="en-US" sz="1600" dirty="0"/>
            <a:t>データ量を抑えられる</a:t>
          </a:r>
        </a:p>
      </dgm:t>
    </dgm:pt>
    <dgm:pt modelId="{FFCD016D-20CD-43BD-B0E6-7499131A4289}" type="parTrans" cxnId="{4CBB9495-7A8F-4A15-A5D3-F7BC80323DAA}">
      <dgm:prSet/>
      <dgm:spPr/>
      <dgm:t>
        <a:bodyPr/>
        <a:lstStyle/>
        <a:p>
          <a:endParaRPr kumimoji="1" lang="ja-JP" altLang="en-US"/>
        </a:p>
      </dgm:t>
    </dgm:pt>
    <dgm:pt modelId="{EFFB3D3F-0CB2-4E69-A255-5FE3B8107316}" type="sibTrans" cxnId="{4CBB9495-7A8F-4A15-A5D3-F7BC80323DAA}">
      <dgm:prSet/>
      <dgm:spPr/>
      <dgm:t>
        <a:bodyPr/>
        <a:lstStyle/>
        <a:p>
          <a:endParaRPr kumimoji="1" lang="ja-JP" altLang="en-US"/>
        </a:p>
      </dgm:t>
    </dgm:pt>
    <dgm:pt modelId="{93080C77-5CED-40D3-B3ED-9A67FA5CA8D5}">
      <dgm:prSet phldrT="[テキスト]" custT="1"/>
      <dgm:spPr/>
      <dgm:t>
        <a:bodyPr/>
        <a:lstStyle/>
        <a:p>
          <a:r>
            <a:rPr kumimoji="1" lang="ja-JP" altLang="en-US" sz="1600" dirty="0"/>
            <a:t>何月何日何時何分、誰が誰に、のデータがない</a:t>
          </a:r>
        </a:p>
      </dgm:t>
    </dgm:pt>
    <dgm:pt modelId="{0BD36670-9D65-48B1-BB27-A45D92809147}" type="parTrans" cxnId="{76F26F78-93C3-4CCC-9468-F51F102801BD}">
      <dgm:prSet/>
      <dgm:spPr/>
      <dgm:t>
        <a:bodyPr/>
        <a:lstStyle/>
        <a:p>
          <a:endParaRPr kumimoji="1" lang="ja-JP" altLang="en-US"/>
        </a:p>
      </dgm:t>
    </dgm:pt>
    <dgm:pt modelId="{5B741CE2-7EA4-406A-ADCB-5369377889A8}" type="sibTrans" cxnId="{76F26F78-93C3-4CCC-9468-F51F102801BD}">
      <dgm:prSet/>
      <dgm:spPr/>
      <dgm:t>
        <a:bodyPr/>
        <a:lstStyle/>
        <a:p>
          <a:endParaRPr kumimoji="1" lang="ja-JP" altLang="en-US"/>
        </a:p>
      </dgm:t>
    </dgm:pt>
    <dgm:pt modelId="{C4DDE04D-6C5C-4B72-8E69-4C9A637A2AC5}">
      <dgm:prSet phldrT="[テキスト]"/>
      <dgm:spPr/>
      <dgm:t>
        <a:bodyPr/>
        <a:lstStyle/>
        <a:p>
          <a:r>
            <a:rPr kumimoji="1" lang="ja-JP" altLang="en-US" b="1" dirty="0"/>
            <a:t>監査レポート</a:t>
          </a:r>
        </a:p>
      </dgm:t>
    </dgm:pt>
    <dgm:pt modelId="{0F8FB863-74D3-4731-B0DA-9F9AD0A93AF2}" type="parTrans" cxnId="{E2A87089-9F33-49CF-A7CD-3E0799C65EF0}">
      <dgm:prSet/>
      <dgm:spPr/>
      <dgm:t>
        <a:bodyPr/>
        <a:lstStyle/>
        <a:p>
          <a:endParaRPr kumimoji="1" lang="ja-JP" altLang="en-US"/>
        </a:p>
      </dgm:t>
    </dgm:pt>
    <dgm:pt modelId="{CED4CE9B-E88F-4C6A-BE11-007FBCD37C87}" type="sibTrans" cxnId="{E2A87089-9F33-49CF-A7CD-3E0799C65EF0}">
      <dgm:prSet/>
      <dgm:spPr/>
      <dgm:t>
        <a:bodyPr/>
        <a:lstStyle/>
        <a:p>
          <a:endParaRPr kumimoji="1" lang="ja-JP" altLang="en-US"/>
        </a:p>
      </dgm:t>
    </dgm:pt>
    <dgm:pt modelId="{EF391040-CDE3-42BB-B348-8BA1F0E7DE51}">
      <dgm:prSet phldrT="[テキスト]" custT="1"/>
      <dgm:spPr/>
      <dgm:t>
        <a:bodyPr/>
        <a:lstStyle/>
        <a:p>
          <a:r>
            <a:rPr kumimoji="1" lang="ja-JP" altLang="en-US" sz="1600" dirty="0"/>
            <a:t>何月何日何時何分、誰が誰に、のデータ</a:t>
          </a:r>
        </a:p>
      </dgm:t>
    </dgm:pt>
    <dgm:pt modelId="{7A0C2D49-97C9-4AE1-B474-1F493F9368E1}" type="parTrans" cxnId="{03970DF7-5E49-4FA7-BB0C-B542138A45A4}">
      <dgm:prSet/>
      <dgm:spPr/>
      <dgm:t>
        <a:bodyPr/>
        <a:lstStyle/>
        <a:p>
          <a:endParaRPr kumimoji="1" lang="ja-JP" altLang="en-US"/>
        </a:p>
      </dgm:t>
    </dgm:pt>
    <dgm:pt modelId="{63E217AB-DCE7-4FC0-AA4C-D38396A7A3ED}" type="sibTrans" cxnId="{03970DF7-5E49-4FA7-BB0C-B542138A45A4}">
      <dgm:prSet/>
      <dgm:spPr/>
      <dgm:t>
        <a:bodyPr/>
        <a:lstStyle/>
        <a:p>
          <a:endParaRPr kumimoji="1" lang="ja-JP" altLang="en-US"/>
        </a:p>
      </dgm:t>
    </dgm:pt>
    <dgm:pt modelId="{96E44E80-7BC2-43F9-B59C-76D250D25863}">
      <dgm:prSet phldrT="[テキスト]"/>
      <dgm:spPr/>
      <dgm:t>
        <a:bodyPr/>
        <a:lstStyle/>
        <a:p>
          <a:r>
            <a:rPr kumimoji="1" lang="en-US" altLang="ja-JP" b="1" dirty="0"/>
            <a:t>PowerShell</a:t>
          </a:r>
          <a:r>
            <a:rPr kumimoji="1" lang="ja-JP" altLang="en-US" b="1" dirty="0"/>
            <a:t>データ</a:t>
          </a:r>
        </a:p>
      </dgm:t>
    </dgm:pt>
    <dgm:pt modelId="{321655C1-0A55-49AF-A0EF-B8537CB3932D}" type="parTrans" cxnId="{34C6438F-4B4E-44D7-B879-26D6DA1F0484}">
      <dgm:prSet/>
      <dgm:spPr/>
      <dgm:t>
        <a:bodyPr/>
        <a:lstStyle/>
        <a:p>
          <a:endParaRPr kumimoji="1" lang="ja-JP" altLang="en-US"/>
        </a:p>
      </dgm:t>
    </dgm:pt>
    <dgm:pt modelId="{ABAD041F-2361-490B-80F5-324EBF9B7238}" type="sibTrans" cxnId="{34C6438F-4B4E-44D7-B879-26D6DA1F0484}">
      <dgm:prSet/>
      <dgm:spPr/>
      <dgm:t>
        <a:bodyPr/>
        <a:lstStyle/>
        <a:p>
          <a:endParaRPr kumimoji="1" lang="ja-JP" altLang="en-US"/>
        </a:p>
      </dgm:t>
    </dgm:pt>
    <dgm:pt modelId="{C7E5B487-41CF-4185-A8C5-5811EAE7CE6D}">
      <dgm:prSet phldrT="[テキスト]" custT="1"/>
      <dgm:spPr/>
      <dgm:t>
        <a:bodyPr/>
        <a:lstStyle/>
        <a:p>
          <a:r>
            <a:rPr kumimoji="1" lang="ja-JP" altLang="en-US"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利用状況データ、監査データ、</a:t>
          </a:r>
          <a:r>
            <a:rPr kumimoji="1" lang="en-US" altLang="ja-JP"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Graph</a:t>
          </a:r>
          <a:r>
            <a:rPr kumimoji="1" lang="ja-JP" altLang="en-US"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 </a:t>
          </a:r>
          <a:r>
            <a:rPr kumimoji="1" lang="en-US" altLang="ja-JP"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API</a:t>
          </a:r>
          <a:r>
            <a:rPr kumimoji="1" lang="ja-JP" altLang="en-US"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で取得できない、特殊な詳細データを取得可能</a:t>
          </a:r>
        </a:p>
      </dgm:t>
    </dgm:pt>
    <dgm:pt modelId="{A492FB9A-BC2F-4443-AB13-9B65BE847654}" type="parTrans" cxnId="{EC7F5685-60C4-4FD4-A449-9991AFF7E49E}">
      <dgm:prSet/>
      <dgm:spPr/>
      <dgm:t>
        <a:bodyPr/>
        <a:lstStyle/>
        <a:p>
          <a:endParaRPr kumimoji="1" lang="ja-JP" altLang="en-US"/>
        </a:p>
      </dgm:t>
    </dgm:pt>
    <dgm:pt modelId="{86FBB098-ECA4-46E3-A8E9-3FB362986322}" type="sibTrans" cxnId="{EC7F5685-60C4-4FD4-A449-9991AFF7E49E}">
      <dgm:prSet/>
      <dgm:spPr/>
      <dgm:t>
        <a:bodyPr/>
        <a:lstStyle/>
        <a:p>
          <a:endParaRPr kumimoji="1" lang="ja-JP" altLang="en-US"/>
        </a:p>
      </dgm:t>
    </dgm:pt>
    <dgm:pt modelId="{31C62D98-4ADE-41B0-840F-67FF80D568B2}">
      <dgm:prSet phldrT="[テキスト]" custT="1"/>
      <dgm:spPr/>
      <dgm:t>
        <a:bodyPr/>
        <a:lstStyle/>
        <a:p>
          <a:r>
            <a:rPr kumimoji="1" lang="en-US" altLang="ja-JP" sz="1600" dirty="0"/>
            <a:t>7/30/90/180</a:t>
          </a:r>
          <a:r>
            <a:rPr kumimoji="1" lang="ja-JP" altLang="en-US" sz="1600" dirty="0"/>
            <a:t>日分の利用データのサマリ</a:t>
          </a:r>
        </a:p>
      </dgm:t>
    </dgm:pt>
    <dgm:pt modelId="{157D5A0E-A0B5-46F3-A50B-D8D4913144F0}" type="parTrans" cxnId="{66E2EAFA-435A-4027-A509-498C177FD1A1}">
      <dgm:prSet/>
      <dgm:spPr/>
      <dgm:t>
        <a:bodyPr/>
        <a:lstStyle/>
        <a:p>
          <a:endParaRPr kumimoji="1" lang="ja-JP" altLang="en-US"/>
        </a:p>
      </dgm:t>
    </dgm:pt>
    <dgm:pt modelId="{29C15C9F-9946-4069-814D-2F69848EF66E}" type="sibTrans" cxnId="{66E2EAFA-435A-4027-A509-498C177FD1A1}">
      <dgm:prSet/>
      <dgm:spPr/>
      <dgm:t>
        <a:bodyPr/>
        <a:lstStyle/>
        <a:p>
          <a:endParaRPr kumimoji="1" lang="ja-JP" altLang="en-US"/>
        </a:p>
      </dgm:t>
    </dgm:pt>
    <dgm:pt modelId="{5A42AB92-2274-4CED-BF0F-FDE055BBF4E5}">
      <dgm:prSet phldrT="[テキスト]" custT="1"/>
      <dgm:spPr/>
      <dgm:t>
        <a:bodyPr/>
        <a:lstStyle/>
        <a:p>
          <a:r>
            <a:rPr kumimoji="1" lang="ja-JP" altLang="en-US" sz="1600" dirty="0"/>
            <a:t>データ量が多い</a:t>
          </a:r>
        </a:p>
      </dgm:t>
    </dgm:pt>
    <dgm:pt modelId="{8E2FDD8D-0A55-4C70-80C8-26FA1DC063D8}" type="parTrans" cxnId="{83DB9490-62D0-4C0E-95EC-EFCC8DFE7888}">
      <dgm:prSet/>
      <dgm:spPr/>
      <dgm:t>
        <a:bodyPr/>
        <a:lstStyle/>
        <a:p>
          <a:endParaRPr kumimoji="1" lang="ja-JP" altLang="en-US"/>
        </a:p>
      </dgm:t>
    </dgm:pt>
    <dgm:pt modelId="{4750A9DB-CE0C-4A09-B0B8-0E91613868D5}" type="sibTrans" cxnId="{83DB9490-62D0-4C0E-95EC-EFCC8DFE7888}">
      <dgm:prSet/>
      <dgm:spPr/>
      <dgm:t>
        <a:bodyPr/>
        <a:lstStyle/>
        <a:p>
          <a:endParaRPr kumimoji="1" lang="ja-JP" altLang="en-US"/>
        </a:p>
      </dgm:t>
    </dgm:pt>
    <dgm:pt modelId="{256D58EA-1F2E-42A2-815B-71D32A984E1E}">
      <dgm:prSet phldrT="[テキスト]" custT="1"/>
      <dgm:spPr/>
      <dgm:t>
        <a:bodyPr/>
        <a:lstStyle/>
        <a:p>
          <a:r>
            <a:rPr kumimoji="1" lang="ja-JP" altLang="en-US" sz="1600" dirty="0"/>
            <a:t>監査レポート用途であり、アクティビティレポート用途で利用できないデータがあり</a:t>
          </a:r>
        </a:p>
      </dgm:t>
    </dgm:pt>
    <dgm:pt modelId="{D473DFEC-DFE2-40DA-9A95-94FFEA1E1A77}" type="parTrans" cxnId="{CD74DEC7-6889-4EEC-AE1D-E80FFFCAD7C6}">
      <dgm:prSet/>
      <dgm:spPr/>
      <dgm:t>
        <a:bodyPr/>
        <a:lstStyle/>
        <a:p>
          <a:endParaRPr kumimoji="1" lang="ja-JP" altLang="en-US"/>
        </a:p>
      </dgm:t>
    </dgm:pt>
    <dgm:pt modelId="{9F4103CB-C5F7-414D-AED2-BE78CEAB0F5B}" type="sibTrans" cxnId="{CD74DEC7-6889-4EEC-AE1D-E80FFFCAD7C6}">
      <dgm:prSet/>
      <dgm:spPr/>
      <dgm:t>
        <a:bodyPr/>
        <a:lstStyle/>
        <a:p>
          <a:endParaRPr kumimoji="1" lang="ja-JP" altLang="en-US"/>
        </a:p>
      </dgm:t>
    </dgm:pt>
    <dgm:pt modelId="{10590986-14F5-4559-8D6C-85635AA17F31}">
      <dgm:prSet phldrT="[テキスト]" custT="1"/>
      <dgm:spPr/>
      <dgm:t>
        <a:bodyPr/>
        <a:lstStyle/>
        <a:p>
          <a:r>
            <a:rPr kumimoji="1" lang="ja-JP" altLang="en-US" sz="1600" dirty="0"/>
            <a:t>各日のデータも取得可能であるもデータ量が多くなる</a:t>
          </a:r>
        </a:p>
      </dgm:t>
    </dgm:pt>
    <dgm:pt modelId="{DDFC18A6-3DE3-4BCB-A4A5-F446FC7035E4}" type="parTrans" cxnId="{0E820FE4-25DB-47CD-A0B3-BFAE5FBCD2A6}">
      <dgm:prSet/>
      <dgm:spPr/>
      <dgm:t>
        <a:bodyPr/>
        <a:lstStyle/>
        <a:p>
          <a:endParaRPr kumimoji="1" lang="ja-JP" altLang="en-US"/>
        </a:p>
      </dgm:t>
    </dgm:pt>
    <dgm:pt modelId="{DF917B2E-D146-49AE-AEDF-41056FE09BB8}" type="sibTrans" cxnId="{0E820FE4-25DB-47CD-A0B3-BFAE5FBCD2A6}">
      <dgm:prSet/>
      <dgm:spPr/>
      <dgm:t>
        <a:bodyPr/>
        <a:lstStyle/>
        <a:p>
          <a:endParaRPr kumimoji="1" lang="ja-JP" altLang="en-US"/>
        </a:p>
      </dgm:t>
    </dgm:pt>
    <dgm:pt modelId="{BD280810-F1AC-4645-8DAF-7513BA245F80}">
      <dgm:prSet phldrT="[テキスト]" custT="1"/>
      <dgm:spPr/>
      <dgm:t>
        <a:bodyPr/>
        <a:lstStyle/>
        <a:p>
          <a:r>
            <a:rPr kumimoji="1" lang="en-US" altLang="ja-JP" sz="1600" dirty="0"/>
            <a:t>Graph</a:t>
          </a:r>
          <a:r>
            <a:rPr kumimoji="1" lang="ja-JP" altLang="en-US" sz="1600" dirty="0"/>
            <a:t> </a:t>
          </a:r>
          <a:r>
            <a:rPr kumimoji="1" lang="en-US" altLang="ja-JP" sz="1600" dirty="0"/>
            <a:t>API</a:t>
          </a:r>
          <a:r>
            <a:rPr kumimoji="1" lang="ja-JP" altLang="en-US" sz="1600" dirty="0"/>
            <a:t>で取得可能</a:t>
          </a:r>
        </a:p>
      </dgm:t>
    </dgm:pt>
    <dgm:pt modelId="{75E3290D-43CC-4CFF-9275-DEDFF0AD14A2}" type="parTrans" cxnId="{674E908A-ADCE-4FF6-A2F8-1A156E3B3DD2}">
      <dgm:prSet/>
      <dgm:spPr/>
      <dgm:t>
        <a:bodyPr/>
        <a:lstStyle/>
        <a:p>
          <a:endParaRPr kumimoji="1" lang="ja-JP" altLang="en-US"/>
        </a:p>
      </dgm:t>
    </dgm:pt>
    <dgm:pt modelId="{97B3FF11-EE3D-41DC-8D17-BCE1E7B76EEC}" type="sibTrans" cxnId="{674E908A-ADCE-4FF6-A2F8-1A156E3B3DD2}">
      <dgm:prSet/>
      <dgm:spPr/>
      <dgm:t>
        <a:bodyPr/>
        <a:lstStyle/>
        <a:p>
          <a:endParaRPr kumimoji="1" lang="ja-JP" altLang="en-US"/>
        </a:p>
      </dgm:t>
    </dgm:pt>
    <dgm:pt modelId="{2C7A8ADB-6127-430D-8DAE-43CF2DF4027F}">
      <dgm:prSet phldrT="[テキスト]" custT="1"/>
      <dgm:spPr/>
      <dgm:t>
        <a:bodyPr/>
        <a:lstStyle/>
        <a:p>
          <a:r>
            <a:rPr kumimoji="1" lang="en-US" altLang="ja-JP" sz="1600" dirty="0"/>
            <a:t>Graph</a:t>
          </a:r>
          <a:r>
            <a:rPr kumimoji="1" lang="ja-JP" altLang="en-US" sz="1600" dirty="0"/>
            <a:t> </a:t>
          </a:r>
          <a:r>
            <a:rPr kumimoji="1" lang="en-US" altLang="ja-JP" sz="1600" dirty="0"/>
            <a:t>API</a:t>
          </a:r>
          <a:r>
            <a:rPr kumimoji="1" lang="ja-JP" altLang="en-US" sz="1600" dirty="0"/>
            <a:t>で取得可能</a:t>
          </a:r>
        </a:p>
      </dgm:t>
    </dgm:pt>
    <dgm:pt modelId="{5983EBE1-8246-4A8F-A1BB-DC50F05FD157}" type="parTrans" cxnId="{50FED841-0F2F-4532-BBF8-64FC9B6BF087}">
      <dgm:prSet/>
      <dgm:spPr/>
      <dgm:t>
        <a:bodyPr/>
        <a:lstStyle/>
        <a:p>
          <a:endParaRPr kumimoji="1" lang="ja-JP" altLang="en-US"/>
        </a:p>
      </dgm:t>
    </dgm:pt>
    <dgm:pt modelId="{76A13C57-D4FD-4A23-96B0-3BE02F9AE639}" type="sibTrans" cxnId="{50FED841-0F2F-4532-BBF8-64FC9B6BF087}">
      <dgm:prSet/>
      <dgm:spPr/>
      <dgm:t>
        <a:bodyPr/>
        <a:lstStyle/>
        <a:p>
          <a:endParaRPr kumimoji="1" lang="ja-JP" altLang="en-US"/>
        </a:p>
      </dgm:t>
    </dgm:pt>
    <dgm:pt modelId="{6E86AB47-DE33-4C2D-9839-49AD7D34CE57}">
      <dgm:prSet phldrT="[テキスト]" custT="1"/>
      <dgm:spPr/>
      <dgm:t>
        <a:bodyPr/>
        <a:lstStyle/>
        <a:p>
          <a:endParaRPr kumimoji="1" lang="ja-JP" altLang="en-US"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endParaRPr>
        </a:p>
      </dgm:t>
    </dgm:pt>
    <dgm:pt modelId="{162F0948-FED4-4AC6-AACD-1B345A9E2EF9}" type="parTrans" cxnId="{4388BC66-51D6-431D-9935-3D910FA22574}">
      <dgm:prSet/>
      <dgm:spPr/>
      <dgm:t>
        <a:bodyPr/>
        <a:lstStyle/>
        <a:p>
          <a:endParaRPr kumimoji="1" lang="ja-JP" altLang="en-US"/>
        </a:p>
      </dgm:t>
    </dgm:pt>
    <dgm:pt modelId="{716AF721-34C2-4852-856A-EC6B9AF8A42F}" type="sibTrans" cxnId="{4388BC66-51D6-431D-9935-3D910FA22574}">
      <dgm:prSet/>
      <dgm:spPr/>
      <dgm:t>
        <a:bodyPr/>
        <a:lstStyle/>
        <a:p>
          <a:endParaRPr kumimoji="1" lang="ja-JP" altLang="en-US"/>
        </a:p>
      </dgm:t>
    </dgm:pt>
    <dgm:pt modelId="{932912B4-71D4-4074-9503-A3F755A8DE01}">
      <dgm:prSet phldrT="[テキスト]" custT="1"/>
      <dgm:spPr/>
      <dgm:t>
        <a:bodyPr/>
        <a:lstStyle/>
        <a:p>
          <a:r>
            <a:rPr kumimoji="1" lang="en-US" altLang="ja-JP"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PowerShell</a:t>
          </a:r>
          <a:r>
            <a:rPr kumimoji="1" lang="ja-JP" altLang="en-US"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実行用とデータ保存先が必要</a:t>
          </a:r>
        </a:p>
      </dgm:t>
    </dgm:pt>
    <dgm:pt modelId="{69CF2568-E43F-4CE4-97AD-E8E604247522}" type="parTrans" cxnId="{282C6016-4AF3-4707-AC0D-38C31022F19B}">
      <dgm:prSet/>
      <dgm:spPr/>
      <dgm:t>
        <a:bodyPr/>
        <a:lstStyle/>
        <a:p>
          <a:endParaRPr kumimoji="1" lang="ja-JP" altLang="en-US"/>
        </a:p>
      </dgm:t>
    </dgm:pt>
    <dgm:pt modelId="{5D7A2AD8-7624-4A5B-B7DE-4C6C46FD3FA9}" type="sibTrans" cxnId="{282C6016-4AF3-4707-AC0D-38C31022F19B}">
      <dgm:prSet/>
      <dgm:spPr/>
      <dgm:t>
        <a:bodyPr/>
        <a:lstStyle/>
        <a:p>
          <a:endParaRPr kumimoji="1" lang="ja-JP" altLang="en-US"/>
        </a:p>
      </dgm:t>
    </dgm:pt>
    <dgm:pt modelId="{94B33BA4-F4B7-43A5-857B-C23961E171DE}" type="pres">
      <dgm:prSet presAssocID="{E498CFDF-5D0A-4EB0-B55D-8CF7E49432D5}" presName="Name0" presStyleCnt="0">
        <dgm:presLayoutVars>
          <dgm:dir/>
          <dgm:animLvl val="lvl"/>
          <dgm:resizeHandles val="exact"/>
        </dgm:presLayoutVars>
      </dgm:prSet>
      <dgm:spPr/>
    </dgm:pt>
    <dgm:pt modelId="{7C7AF908-B510-4E70-BD42-D8CE4288B4E6}" type="pres">
      <dgm:prSet presAssocID="{82697D8B-F026-4D8F-9558-E4A1A4C5C0B5}" presName="composite" presStyleCnt="0"/>
      <dgm:spPr/>
    </dgm:pt>
    <dgm:pt modelId="{A11FB225-E1F0-4FBD-998E-61E1CB419499}" type="pres">
      <dgm:prSet presAssocID="{82697D8B-F026-4D8F-9558-E4A1A4C5C0B5}" presName="parTx" presStyleLbl="alignNode1" presStyleIdx="0" presStyleCnt="3">
        <dgm:presLayoutVars>
          <dgm:chMax val="0"/>
          <dgm:chPref val="0"/>
          <dgm:bulletEnabled val="1"/>
        </dgm:presLayoutVars>
      </dgm:prSet>
      <dgm:spPr/>
    </dgm:pt>
    <dgm:pt modelId="{837EC7BA-77F7-4AE3-A364-077C11997747}" type="pres">
      <dgm:prSet presAssocID="{82697D8B-F026-4D8F-9558-E4A1A4C5C0B5}" presName="desTx" presStyleLbl="alignAccFollowNode1" presStyleIdx="0" presStyleCnt="3">
        <dgm:presLayoutVars>
          <dgm:bulletEnabled val="1"/>
        </dgm:presLayoutVars>
      </dgm:prSet>
      <dgm:spPr/>
    </dgm:pt>
    <dgm:pt modelId="{FD6B136E-4CC6-4EBF-9D77-A7923545BC90}" type="pres">
      <dgm:prSet presAssocID="{D4834239-451E-4B12-BD97-AFE8109C3484}" presName="space" presStyleCnt="0"/>
      <dgm:spPr/>
    </dgm:pt>
    <dgm:pt modelId="{83118DD7-CF8B-40E2-839C-D581014A6BD4}" type="pres">
      <dgm:prSet presAssocID="{C4DDE04D-6C5C-4B72-8E69-4C9A637A2AC5}" presName="composite" presStyleCnt="0"/>
      <dgm:spPr/>
    </dgm:pt>
    <dgm:pt modelId="{39CD1102-AD38-434B-8C67-640B1AB5CC08}" type="pres">
      <dgm:prSet presAssocID="{C4DDE04D-6C5C-4B72-8E69-4C9A637A2AC5}" presName="parTx" presStyleLbl="alignNode1" presStyleIdx="1" presStyleCnt="3">
        <dgm:presLayoutVars>
          <dgm:chMax val="0"/>
          <dgm:chPref val="0"/>
          <dgm:bulletEnabled val="1"/>
        </dgm:presLayoutVars>
      </dgm:prSet>
      <dgm:spPr/>
    </dgm:pt>
    <dgm:pt modelId="{57674068-9700-438B-9A9E-1FAA79867CA4}" type="pres">
      <dgm:prSet presAssocID="{C4DDE04D-6C5C-4B72-8E69-4C9A637A2AC5}" presName="desTx" presStyleLbl="alignAccFollowNode1" presStyleIdx="1" presStyleCnt="3">
        <dgm:presLayoutVars>
          <dgm:bulletEnabled val="1"/>
        </dgm:presLayoutVars>
      </dgm:prSet>
      <dgm:spPr/>
    </dgm:pt>
    <dgm:pt modelId="{2BD77B12-CEE6-4F91-A197-6CEF6A0E36F6}" type="pres">
      <dgm:prSet presAssocID="{CED4CE9B-E88F-4C6A-BE11-007FBCD37C87}" presName="space" presStyleCnt="0"/>
      <dgm:spPr/>
    </dgm:pt>
    <dgm:pt modelId="{F2A8F97D-4908-47C4-B61F-1C3F5FBF6372}" type="pres">
      <dgm:prSet presAssocID="{96E44E80-7BC2-43F9-B59C-76D250D25863}" presName="composite" presStyleCnt="0"/>
      <dgm:spPr/>
    </dgm:pt>
    <dgm:pt modelId="{F1897C75-4F9D-4604-A615-24AE828C2006}" type="pres">
      <dgm:prSet presAssocID="{96E44E80-7BC2-43F9-B59C-76D250D25863}" presName="parTx" presStyleLbl="alignNode1" presStyleIdx="2" presStyleCnt="3">
        <dgm:presLayoutVars>
          <dgm:chMax val="0"/>
          <dgm:chPref val="0"/>
          <dgm:bulletEnabled val="1"/>
        </dgm:presLayoutVars>
      </dgm:prSet>
      <dgm:spPr/>
    </dgm:pt>
    <dgm:pt modelId="{8594CE1C-D449-4527-896C-F9259E566E7A}" type="pres">
      <dgm:prSet presAssocID="{96E44E80-7BC2-43F9-B59C-76D250D25863}" presName="desTx" presStyleLbl="alignAccFollowNode1" presStyleIdx="2" presStyleCnt="3">
        <dgm:presLayoutVars>
          <dgm:bulletEnabled val="1"/>
        </dgm:presLayoutVars>
      </dgm:prSet>
      <dgm:spPr/>
    </dgm:pt>
  </dgm:ptLst>
  <dgm:cxnLst>
    <dgm:cxn modelId="{089ED109-2B4C-4CF9-B272-621C406D8B03}" type="presOf" srcId="{93080C77-5CED-40D3-B3ED-9A67FA5CA8D5}" destId="{837EC7BA-77F7-4AE3-A364-077C11997747}" srcOrd="0" destOrd="3" presId="urn:microsoft.com/office/officeart/2005/8/layout/hList1"/>
    <dgm:cxn modelId="{29C1650C-E5CF-48BF-A446-3AC971043F52}" type="presOf" srcId="{C7E5B487-41CF-4185-A8C5-5811EAE7CE6D}" destId="{8594CE1C-D449-4527-896C-F9259E566E7A}" srcOrd="0" destOrd="0" presId="urn:microsoft.com/office/officeart/2005/8/layout/hList1"/>
    <dgm:cxn modelId="{8E841B0E-67A6-42E1-A167-02FC0414A297}" type="presOf" srcId="{C4DDE04D-6C5C-4B72-8E69-4C9A637A2AC5}" destId="{39CD1102-AD38-434B-8C67-640B1AB5CC08}" srcOrd="0" destOrd="0" presId="urn:microsoft.com/office/officeart/2005/8/layout/hList1"/>
    <dgm:cxn modelId="{D630E512-118A-4B6C-93A0-D4483098AE33}" type="presOf" srcId="{E498CFDF-5D0A-4EB0-B55D-8CF7E49432D5}" destId="{94B33BA4-F4B7-43A5-857B-C23961E171DE}" srcOrd="0" destOrd="0" presId="urn:microsoft.com/office/officeart/2005/8/layout/hList1"/>
    <dgm:cxn modelId="{282C6016-4AF3-4707-AC0D-38C31022F19B}" srcId="{96E44E80-7BC2-43F9-B59C-76D250D25863}" destId="{932912B4-71D4-4074-9503-A3F755A8DE01}" srcOrd="1" destOrd="0" parTransId="{69CF2568-E43F-4CE4-97AD-E8E604247522}" sibTransId="{5D7A2AD8-7624-4A5B-B7DE-4C6C46FD3FA9}"/>
    <dgm:cxn modelId="{0567EA5F-5904-4C44-8654-DFF9B149EA91}" type="presOf" srcId="{932912B4-71D4-4074-9503-A3F755A8DE01}" destId="{8594CE1C-D449-4527-896C-F9259E566E7A}" srcOrd="0" destOrd="1" presId="urn:microsoft.com/office/officeart/2005/8/layout/hList1"/>
    <dgm:cxn modelId="{50FED841-0F2F-4532-BBF8-64FC9B6BF087}" srcId="{C4DDE04D-6C5C-4B72-8E69-4C9A637A2AC5}" destId="{2C7A8ADB-6127-430D-8DAE-43CF2DF4027F}" srcOrd="3" destOrd="0" parTransId="{5983EBE1-8246-4A8F-A1BB-DC50F05FD157}" sibTransId="{76A13C57-D4FD-4A23-96B0-3BE02F9AE639}"/>
    <dgm:cxn modelId="{4388BC66-51D6-431D-9935-3D910FA22574}" srcId="{96E44E80-7BC2-43F9-B59C-76D250D25863}" destId="{6E86AB47-DE33-4C2D-9839-49AD7D34CE57}" srcOrd="2" destOrd="0" parTransId="{162F0948-FED4-4AC6-AACD-1B345A9E2EF9}" sibTransId="{716AF721-34C2-4852-856A-EC6B9AF8A42F}"/>
    <dgm:cxn modelId="{92EEF468-5B7B-4D96-BA90-EB5E9E568434}" type="presOf" srcId="{EF391040-CDE3-42BB-B348-8BA1F0E7DE51}" destId="{57674068-9700-438B-9A9E-1FAA79867CA4}" srcOrd="0" destOrd="0" presId="urn:microsoft.com/office/officeart/2005/8/layout/hList1"/>
    <dgm:cxn modelId="{6D238176-D465-4594-9FE7-2828AD41F189}" type="presOf" srcId="{10590986-14F5-4559-8D6C-85635AA17F31}" destId="{837EC7BA-77F7-4AE3-A364-077C11997747}" srcOrd="0" destOrd="1" presId="urn:microsoft.com/office/officeart/2005/8/layout/hList1"/>
    <dgm:cxn modelId="{76F26F78-93C3-4CCC-9468-F51F102801BD}" srcId="{82697D8B-F026-4D8F-9558-E4A1A4C5C0B5}" destId="{93080C77-5CED-40D3-B3ED-9A67FA5CA8D5}" srcOrd="3" destOrd="0" parTransId="{0BD36670-9D65-48B1-BB27-A45D92809147}" sibTransId="{5B741CE2-7EA4-406A-ADCB-5369377889A8}"/>
    <dgm:cxn modelId="{3723B482-906C-4C6A-A145-91886FA1626A}" type="presOf" srcId="{2C7A8ADB-6127-430D-8DAE-43CF2DF4027F}" destId="{57674068-9700-438B-9A9E-1FAA79867CA4}" srcOrd="0" destOrd="3" presId="urn:microsoft.com/office/officeart/2005/8/layout/hList1"/>
    <dgm:cxn modelId="{EC7F5685-60C4-4FD4-A449-9991AFF7E49E}" srcId="{96E44E80-7BC2-43F9-B59C-76D250D25863}" destId="{C7E5B487-41CF-4185-A8C5-5811EAE7CE6D}" srcOrd="0" destOrd="0" parTransId="{A492FB9A-BC2F-4443-AB13-9B65BE847654}" sibTransId="{86FBB098-ECA4-46E3-A8E9-3FB362986322}"/>
    <dgm:cxn modelId="{E2A87089-9F33-49CF-A7CD-3E0799C65EF0}" srcId="{E498CFDF-5D0A-4EB0-B55D-8CF7E49432D5}" destId="{C4DDE04D-6C5C-4B72-8E69-4C9A637A2AC5}" srcOrd="1" destOrd="0" parTransId="{0F8FB863-74D3-4731-B0DA-9F9AD0A93AF2}" sibTransId="{CED4CE9B-E88F-4C6A-BE11-007FBCD37C87}"/>
    <dgm:cxn modelId="{674E908A-ADCE-4FF6-A2F8-1A156E3B3DD2}" srcId="{82697D8B-F026-4D8F-9558-E4A1A4C5C0B5}" destId="{BD280810-F1AC-4645-8DAF-7513BA245F80}" srcOrd="4" destOrd="0" parTransId="{75E3290D-43CC-4CFF-9275-DEDFF0AD14A2}" sibTransId="{97B3FF11-EE3D-41DC-8D17-BCE1E7B76EEC}"/>
    <dgm:cxn modelId="{2AE0578E-1E66-4511-ABC2-21C3611C1D13}" type="presOf" srcId="{31C62D98-4ADE-41B0-840F-67FF80D568B2}" destId="{837EC7BA-77F7-4AE3-A364-077C11997747}" srcOrd="0" destOrd="0" presId="urn:microsoft.com/office/officeart/2005/8/layout/hList1"/>
    <dgm:cxn modelId="{34C6438F-4B4E-44D7-B879-26D6DA1F0484}" srcId="{E498CFDF-5D0A-4EB0-B55D-8CF7E49432D5}" destId="{96E44E80-7BC2-43F9-B59C-76D250D25863}" srcOrd="2" destOrd="0" parTransId="{321655C1-0A55-49AF-A0EF-B8537CB3932D}" sibTransId="{ABAD041F-2361-490B-80F5-324EBF9B7238}"/>
    <dgm:cxn modelId="{83DB9490-62D0-4C0E-95EC-EFCC8DFE7888}" srcId="{C4DDE04D-6C5C-4B72-8E69-4C9A637A2AC5}" destId="{5A42AB92-2274-4CED-BF0F-FDE055BBF4E5}" srcOrd="1" destOrd="0" parTransId="{8E2FDD8D-0A55-4C70-80C8-26FA1DC063D8}" sibTransId="{4750A9DB-CE0C-4A09-B0B8-0E91613868D5}"/>
    <dgm:cxn modelId="{4CBB9495-7A8F-4A15-A5D3-F7BC80323DAA}" srcId="{82697D8B-F026-4D8F-9558-E4A1A4C5C0B5}" destId="{94784CDD-F4A5-43E1-832A-F18B5133EC0A}" srcOrd="2" destOrd="0" parTransId="{FFCD016D-20CD-43BD-B0E6-7499131A4289}" sibTransId="{EFFB3D3F-0CB2-4E69-A255-5FE3B8107316}"/>
    <dgm:cxn modelId="{92AF23A8-9710-45DD-97A5-69322F202BB1}" type="presOf" srcId="{94784CDD-F4A5-43E1-832A-F18B5133EC0A}" destId="{837EC7BA-77F7-4AE3-A364-077C11997747}" srcOrd="0" destOrd="2" presId="urn:microsoft.com/office/officeart/2005/8/layout/hList1"/>
    <dgm:cxn modelId="{ADFFC2A9-66E2-4B86-8A63-C98825A04F64}" type="presOf" srcId="{6E86AB47-DE33-4C2D-9839-49AD7D34CE57}" destId="{8594CE1C-D449-4527-896C-F9259E566E7A}" srcOrd="0" destOrd="2" presId="urn:microsoft.com/office/officeart/2005/8/layout/hList1"/>
    <dgm:cxn modelId="{668D75AD-56C3-4BC5-A08C-FC40C3183A6C}" type="presOf" srcId="{5A42AB92-2274-4CED-BF0F-FDE055BBF4E5}" destId="{57674068-9700-438B-9A9E-1FAA79867CA4}" srcOrd="0" destOrd="1" presId="urn:microsoft.com/office/officeart/2005/8/layout/hList1"/>
    <dgm:cxn modelId="{174825B8-2327-4B19-8E33-32F78477560E}" type="presOf" srcId="{96E44E80-7BC2-43F9-B59C-76D250D25863}" destId="{F1897C75-4F9D-4604-A615-24AE828C2006}" srcOrd="0" destOrd="0" presId="urn:microsoft.com/office/officeart/2005/8/layout/hList1"/>
    <dgm:cxn modelId="{051CB2BD-039D-4D42-B293-E5FDE33F183A}" type="presOf" srcId="{BD280810-F1AC-4645-8DAF-7513BA245F80}" destId="{837EC7BA-77F7-4AE3-A364-077C11997747}" srcOrd="0" destOrd="4" presId="urn:microsoft.com/office/officeart/2005/8/layout/hList1"/>
    <dgm:cxn modelId="{ABC3F8BF-D976-472E-BA26-E813F9545B3B}" srcId="{E498CFDF-5D0A-4EB0-B55D-8CF7E49432D5}" destId="{82697D8B-F026-4D8F-9558-E4A1A4C5C0B5}" srcOrd="0" destOrd="0" parTransId="{E80F6B92-9737-4B53-ADB4-0B505D7CC4A5}" sibTransId="{D4834239-451E-4B12-BD97-AFE8109C3484}"/>
    <dgm:cxn modelId="{CD74DEC7-6889-4EEC-AE1D-E80FFFCAD7C6}" srcId="{C4DDE04D-6C5C-4B72-8E69-4C9A637A2AC5}" destId="{256D58EA-1F2E-42A2-815B-71D32A984E1E}" srcOrd="2" destOrd="0" parTransId="{D473DFEC-DFE2-40DA-9A95-94FFEA1E1A77}" sibTransId="{9F4103CB-C5F7-414D-AED2-BE78CEAB0F5B}"/>
    <dgm:cxn modelId="{F24004CA-7657-431F-824C-A0830149A9D1}" type="presOf" srcId="{82697D8B-F026-4D8F-9558-E4A1A4C5C0B5}" destId="{A11FB225-E1F0-4FBD-998E-61E1CB419499}" srcOrd="0" destOrd="0" presId="urn:microsoft.com/office/officeart/2005/8/layout/hList1"/>
    <dgm:cxn modelId="{0E820FE4-25DB-47CD-A0B3-BFAE5FBCD2A6}" srcId="{82697D8B-F026-4D8F-9558-E4A1A4C5C0B5}" destId="{10590986-14F5-4559-8D6C-85635AA17F31}" srcOrd="1" destOrd="0" parTransId="{DDFC18A6-3DE3-4BCB-A4A5-F446FC7035E4}" sibTransId="{DF917B2E-D146-49AE-AEDF-41056FE09BB8}"/>
    <dgm:cxn modelId="{1E0D9CE9-46FD-461A-8BF5-42DD79ACC33A}" type="presOf" srcId="{256D58EA-1F2E-42A2-815B-71D32A984E1E}" destId="{57674068-9700-438B-9A9E-1FAA79867CA4}" srcOrd="0" destOrd="2" presId="urn:microsoft.com/office/officeart/2005/8/layout/hList1"/>
    <dgm:cxn modelId="{03970DF7-5E49-4FA7-BB0C-B542138A45A4}" srcId="{C4DDE04D-6C5C-4B72-8E69-4C9A637A2AC5}" destId="{EF391040-CDE3-42BB-B348-8BA1F0E7DE51}" srcOrd="0" destOrd="0" parTransId="{7A0C2D49-97C9-4AE1-B474-1F493F9368E1}" sibTransId="{63E217AB-DCE7-4FC0-AA4C-D38396A7A3ED}"/>
    <dgm:cxn modelId="{66E2EAFA-435A-4027-A509-498C177FD1A1}" srcId="{82697D8B-F026-4D8F-9558-E4A1A4C5C0B5}" destId="{31C62D98-4ADE-41B0-840F-67FF80D568B2}" srcOrd="0" destOrd="0" parTransId="{157D5A0E-A0B5-46F3-A50B-D8D4913144F0}" sibTransId="{29C15C9F-9946-4069-814D-2F69848EF66E}"/>
    <dgm:cxn modelId="{3D6D4C27-07A5-4568-831A-E904C4930E01}" type="presParOf" srcId="{94B33BA4-F4B7-43A5-857B-C23961E171DE}" destId="{7C7AF908-B510-4E70-BD42-D8CE4288B4E6}" srcOrd="0" destOrd="0" presId="urn:microsoft.com/office/officeart/2005/8/layout/hList1"/>
    <dgm:cxn modelId="{B4275727-A7E6-4AD3-9ECB-994B5420ABA3}" type="presParOf" srcId="{7C7AF908-B510-4E70-BD42-D8CE4288B4E6}" destId="{A11FB225-E1F0-4FBD-998E-61E1CB419499}" srcOrd="0" destOrd="0" presId="urn:microsoft.com/office/officeart/2005/8/layout/hList1"/>
    <dgm:cxn modelId="{EA7070EF-E2FD-4D34-88C2-81C43EA016D9}" type="presParOf" srcId="{7C7AF908-B510-4E70-BD42-D8CE4288B4E6}" destId="{837EC7BA-77F7-4AE3-A364-077C11997747}" srcOrd="1" destOrd="0" presId="urn:microsoft.com/office/officeart/2005/8/layout/hList1"/>
    <dgm:cxn modelId="{EE0308BD-0C72-45AB-A01B-598BBAC21E16}" type="presParOf" srcId="{94B33BA4-F4B7-43A5-857B-C23961E171DE}" destId="{FD6B136E-4CC6-4EBF-9D77-A7923545BC90}" srcOrd="1" destOrd="0" presId="urn:microsoft.com/office/officeart/2005/8/layout/hList1"/>
    <dgm:cxn modelId="{8BD56DB1-89C8-40CC-88E1-95F54A64E93F}" type="presParOf" srcId="{94B33BA4-F4B7-43A5-857B-C23961E171DE}" destId="{83118DD7-CF8B-40E2-839C-D581014A6BD4}" srcOrd="2" destOrd="0" presId="urn:microsoft.com/office/officeart/2005/8/layout/hList1"/>
    <dgm:cxn modelId="{F00CCCDA-F08F-46B5-867B-77EC50083A22}" type="presParOf" srcId="{83118DD7-CF8B-40E2-839C-D581014A6BD4}" destId="{39CD1102-AD38-434B-8C67-640B1AB5CC08}" srcOrd="0" destOrd="0" presId="urn:microsoft.com/office/officeart/2005/8/layout/hList1"/>
    <dgm:cxn modelId="{6AF37E31-13C8-4031-8880-147C01EDBC7F}" type="presParOf" srcId="{83118DD7-CF8B-40E2-839C-D581014A6BD4}" destId="{57674068-9700-438B-9A9E-1FAA79867CA4}" srcOrd="1" destOrd="0" presId="urn:microsoft.com/office/officeart/2005/8/layout/hList1"/>
    <dgm:cxn modelId="{72BDB34B-DB65-4F96-BBF6-DBDED85F6269}" type="presParOf" srcId="{94B33BA4-F4B7-43A5-857B-C23961E171DE}" destId="{2BD77B12-CEE6-4F91-A197-6CEF6A0E36F6}" srcOrd="3" destOrd="0" presId="urn:microsoft.com/office/officeart/2005/8/layout/hList1"/>
    <dgm:cxn modelId="{7FE91E76-46FE-42C4-8A35-B0C57220857F}" type="presParOf" srcId="{94B33BA4-F4B7-43A5-857B-C23961E171DE}" destId="{F2A8F97D-4908-47C4-B61F-1C3F5FBF6372}" srcOrd="4" destOrd="0" presId="urn:microsoft.com/office/officeart/2005/8/layout/hList1"/>
    <dgm:cxn modelId="{53A72F3A-39D8-43AC-93A3-3D81A794BE58}" type="presParOf" srcId="{F2A8F97D-4908-47C4-B61F-1C3F5FBF6372}" destId="{F1897C75-4F9D-4604-A615-24AE828C2006}" srcOrd="0" destOrd="0" presId="urn:microsoft.com/office/officeart/2005/8/layout/hList1"/>
    <dgm:cxn modelId="{5B94C0BE-7DB5-4AC3-8BAE-A4A8904C9910}" type="presParOf" srcId="{F2A8F97D-4908-47C4-B61F-1C3F5FBF6372}" destId="{8594CE1C-D449-4527-896C-F9259E566E7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1FB225-E1F0-4FBD-998E-61E1CB419499}">
      <dsp:nvSpPr>
        <dsp:cNvPr id="0" name=""/>
        <dsp:cNvSpPr/>
      </dsp:nvSpPr>
      <dsp:spPr>
        <a:xfrm>
          <a:off x="2744" y="6915"/>
          <a:ext cx="2675585" cy="460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kumimoji="1" lang="ja-JP" altLang="en-US" sz="1600" b="1" kern="1200" dirty="0"/>
            <a:t>利用状況レポート</a:t>
          </a:r>
        </a:p>
      </dsp:txBody>
      <dsp:txXfrm>
        <a:off x="2744" y="6915"/>
        <a:ext cx="2675585" cy="460800"/>
      </dsp:txXfrm>
    </dsp:sp>
    <dsp:sp modelId="{837EC7BA-77F7-4AE3-A364-077C11997747}">
      <dsp:nvSpPr>
        <dsp:cNvPr id="0" name=""/>
        <dsp:cNvSpPr/>
      </dsp:nvSpPr>
      <dsp:spPr>
        <a:xfrm>
          <a:off x="2744" y="467716"/>
          <a:ext cx="2675585" cy="32500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kumimoji="1" lang="en-US" altLang="ja-JP" sz="1600" kern="1200" dirty="0"/>
            <a:t>7/30/90/180</a:t>
          </a:r>
          <a:r>
            <a:rPr kumimoji="1" lang="ja-JP" altLang="en-US" sz="1600" kern="1200" dirty="0"/>
            <a:t>日分の利用データのサマリ</a:t>
          </a:r>
        </a:p>
        <a:p>
          <a:pPr marL="171450" lvl="1" indent="-171450" algn="l" defTabSz="711200">
            <a:lnSpc>
              <a:spcPct val="90000"/>
            </a:lnSpc>
            <a:spcBef>
              <a:spcPct val="0"/>
            </a:spcBef>
            <a:spcAft>
              <a:spcPct val="15000"/>
            </a:spcAft>
            <a:buChar char="•"/>
          </a:pPr>
          <a:r>
            <a:rPr kumimoji="1" lang="ja-JP" altLang="en-US" sz="1600" kern="1200" dirty="0"/>
            <a:t>各日のデータも取得可能であるもデータ量が多くなる</a:t>
          </a:r>
        </a:p>
        <a:p>
          <a:pPr marL="171450" lvl="1" indent="-171450" algn="l" defTabSz="711200">
            <a:lnSpc>
              <a:spcPct val="90000"/>
            </a:lnSpc>
            <a:spcBef>
              <a:spcPct val="0"/>
            </a:spcBef>
            <a:spcAft>
              <a:spcPct val="15000"/>
            </a:spcAft>
            <a:buChar char="•"/>
          </a:pPr>
          <a:r>
            <a:rPr kumimoji="1" lang="ja-JP" altLang="en-US" sz="1600" kern="1200" dirty="0"/>
            <a:t>データ量を抑えられる</a:t>
          </a:r>
        </a:p>
        <a:p>
          <a:pPr marL="171450" lvl="1" indent="-171450" algn="l" defTabSz="711200">
            <a:lnSpc>
              <a:spcPct val="90000"/>
            </a:lnSpc>
            <a:spcBef>
              <a:spcPct val="0"/>
            </a:spcBef>
            <a:spcAft>
              <a:spcPct val="15000"/>
            </a:spcAft>
            <a:buChar char="•"/>
          </a:pPr>
          <a:r>
            <a:rPr kumimoji="1" lang="ja-JP" altLang="en-US" sz="1600" kern="1200" dirty="0"/>
            <a:t>何月何日何時何分、誰が誰に、のデータがない</a:t>
          </a:r>
        </a:p>
        <a:p>
          <a:pPr marL="171450" lvl="1" indent="-171450" algn="l" defTabSz="711200">
            <a:lnSpc>
              <a:spcPct val="90000"/>
            </a:lnSpc>
            <a:spcBef>
              <a:spcPct val="0"/>
            </a:spcBef>
            <a:spcAft>
              <a:spcPct val="15000"/>
            </a:spcAft>
            <a:buChar char="•"/>
          </a:pPr>
          <a:r>
            <a:rPr kumimoji="1" lang="en-US" altLang="ja-JP" sz="1600" kern="1200" dirty="0"/>
            <a:t>Graph</a:t>
          </a:r>
          <a:r>
            <a:rPr kumimoji="1" lang="ja-JP" altLang="en-US" sz="1600" kern="1200" dirty="0"/>
            <a:t> </a:t>
          </a:r>
          <a:r>
            <a:rPr kumimoji="1" lang="en-US" altLang="ja-JP" sz="1600" kern="1200" dirty="0"/>
            <a:t>API</a:t>
          </a:r>
          <a:r>
            <a:rPr kumimoji="1" lang="ja-JP" altLang="en-US" sz="1600" kern="1200" dirty="0"/>
            <a:t>で取得可能</a:t>
          </a:r>
        </a:p>
      </dsp:txBody>
      <dsp:txXfrm>
        <a:off x="2744" y="467716"/>
        <a:ext cx="2675585" cy="3250080"/>
      </dsp:txXfrm>
    </dsp:sp>
    <dsp:sp modelId="{39CD1102-AD38-434B-8C67-640B1AB5CC08}">
      <dsp:nvSpPr>
        <dsp:cNvPr id="0" name=""/>
        <dsp:cNvSpPr/>
      </dsp:nvSpPr>
      <dsp:spPr>
        <a:xfrm>
          <a:off x="3052911" y="6915"/>
          <a:ext cx="2675585" cy="460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kumimoji="1" lang="ja-JP" altLang="en-US" sz="1600" b="1" kern="1200" dirty="0"/>
            <a:t>監査レポート</a:t>
          </a:r>
        </a:p>
      </dsp:txBody>
      <dsp:txXfrm>
        <a:off x="3052911" y="6915"/>
        <a:ext cx="2675585" cy="460800"/>
      </dsp:txXfrm>
    </dsp:sp>
    <dsp:sp modelId="{57674068-9700-438B-9A9E-1FAA79867CA4}">
      <dsp:nvSpPr>
        <dsp:cNvPr id="0" name=""/>
        <dsp:cNvSpPr/>
      </dsp:nvSpPr>
      <dsp:spPr>
        <a:xfrm>
          <a:off x="3052911" y="467716"/>
          <a:ext cx="2675585" cy="32500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kumimoji="1" lang="ja-JP" altLang="en-US" sz="1600" kern="1200" dirty="0"/>
            <a:t>何月何日何時何分、誰が誰に、のデータ</a:t>
          </a:r>
        </a:p>
        <a:p>
          <a:pPr marL="171450" lvl="1" indent="-171450" algn="l" defTabSz="711200">
            <a:lnSpc>
              <a:spcPct val="90000"/>
            </a:lnSpc>
            <a:spcBef>
              <a:spcPct val="0"/>
            </a:spcBef>
            <a:spcAft>
              <a:spcPct val="15000"/>
            </a:spcAft>
            <a:buChar char="•"/>
          </a:pPr>
          <a:r>
            <a:rPr kumimoji="1" lang="ja-JP" altLang="en-US" sz="1600" kern="1200" dirty="0"/>
            <a:t>データ量が多い</a:t>
          </a:r>
        </a:p>
        <a:p>
          <a:pPr marL="171450" lvl="1" indent="-171450" algn="l" defTabSz="711200">
            <a:lnSpc>
              <a:spcPct val="90000"/>
            </a:lnSpc>
            <a:spcBef>
              <a:spcPct val="0"/>
            </a:spcBef>
            <a:spcAft>
              <a:spcPct val="15000"/>
            </a:spcAft>
            <a:buChar char="•"/>
          </a:pPr>
          <a:r>
            <a:rPr kumimoji="1" lang="ja-JP" altLang="en-US" sz="1600" kern="1200" dirty="0"/>
            <a:t>監査レポート用途であり、アクティビティレポート用途で利用できないデータがあり</a:t>
          </a:r>
        </a:p>
        <a:p>
          <a:pPr marL="171450" lvl="1" indent="-171450" algn="l" defTabSz="711200">
            <a:lnSpc>
              <a:spcPct val="90000"/>
            </a:lnSpc>
            <a:spcBef>
              <a:spcPct val="0"/>
            </a:spcBef>
            <a:spcAft>
              <a:spcPct val="15000"/>
            </a:spcAft>
            <a:buChar char="•"/>
          </a:pPr>
          <a:r>
            <a:rPr kumimoji="1" lang="en-US" altLang="ja-JP" sz="1600" kern="1200" dirty="0"/>
            <a:t>Graph</a:t>
          </a:r>
          <a:r>
            <a:rPr kumimoji="1" lang="ja-JP" altLang="en-US" sz="1600" kern="1200" dirty="0"/>
            <a:t> </a:t>
          </a:r>
          <a:r>
            <a:rPr kumimoji="1" lang="en-US" altLang="ja-JP" sz="1600" kern="1200" dirty="0"/>
            <a:t>API</a:t>
          </a:r>
          <a:r>
            <a:rPr kumimoji="1" lang="ja-JP" altLang="en-US" sz="1600" kern="1200" dirty="0"/>
            <a:t>で取得可能</a:t>
          </a:r>
        </a:p>
      </dsp:txBody>
      <dsp:txXfrm>
        <a:off x="3052911" y="467716"/>
        <a:ext cx="2675585" cy="3250080"/>
      </dsp:txXfrm>
    </dsp:sp>
    <dsp:sp modelId="{F1897C75-4F9D-4604-A615-24AE828C2006}">
      <dsp:nvSpPr>
        <dsp:cNvPr id="0" name=""/>
        <dsp:cNvSpPr/>
      </dsp:nvSpPr>
      <dsp:spPr>
        <a:xfrm>
          <a:off x="6103079" y="6915"/>
          <a:ext cx="2675585" cy="460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kumimoji="1" lang="en-US" altLang="ja-JP" sz="1600" b="1" kern="1200" dirty="0"/>
            <a:t>PowerShell</a:t>
          </a:r>
          <a:r>
            <a:rPr kumimoji="1" lang="ja-JP" altLang="en-US" sz="1600" b="1" kern="1200" dirty="0"/>
            <a:t>データ</a:t>
          </a:r>
        </a:p>
      </dsp:txBody>
      <dsp:txXfrm>
        <a:off x="6103079" y="6915"/>
        <a:ext cx="2675585" cy="460800"/>
      </dsp:txXfrm>
    </dsp:sp>
    <dsp:sp modelId="{8594CE1C-D449-4527-896C-F9259E566E7A}">
      <dsp:nvSpPr>
        <dsp:cNvPr id="0" name=""/>
        <dsp:cNvSpPr/>
      </dsp:nvSpPr>
      <dsp:spPr>
        <a:xfrm>
          <a:off x="6103079" y="467716"/>
          <a:ext cx="2675585" cy="32500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kumimoji="1" lang="ja-JP" altLang="en-US"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利用状況データ、監査データ、</a:t>
          </a:r>
          <a:r>
            <a:rPr kumimoji="1" lang="en-US" altLang="ja-JP"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Graph</a:t>
          </a:r>
          <a:r>
            <a:rPr kumimoji="1" lang="ja-JP" altLang="en-US"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 </a:t>
          </a:r>
          <a:r>
            <a:rPr kumimoji="1" lang="en-US" altLang="ja-JP"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API</a:t>
          </a:r>
          <a:r>
            <a:rPr kumimoji="1" lang="ja-JP" altLang="en-US"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で取得できない、特殊な詳細データを取得可能</a:t>
          </a:r>
        </a:p>
        <a:p>
          <a:pPr marL="171450" lvl="1" indent="-171450" algn="l" defTabSz="711200">
            <a:lnSpc>
              <a:spcPct val="90000"/>
            </a:lnSpc>
            <a:spcBef>
              <a:spcPct val="0"/>
            </a:spcBef>
            <a:spcAft>
              <a:spcPct val="15000"/>
            </a:spcAft>
            <a:buChar char="•"/>
          </a:pPr>
          <a:r>
            <a:rPr kumimoji="1" lang="en-US" altLang="ja-JP"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PowerShell</a:t>
          </a:r>
          <a:r>
            <a:rPr kumimoji="1" lang="ja-JP" altLang="en-US"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実行用とデータ保存先が必要</a:t>
          </a:r>
        </a:p>
        <a:p>
          <a:pPr marL="171450" lvl="1" indent="-171450" algn="l" defTabSz="711200">
            <a:lnSpc>
              <a:spcPct val="90000"/>
            </a:lnSpc>
            <a:spcBef>
              <a:spcPct val="0"/>
            </a:spcBef>
            <a:spcAft>
              <a:spcPct val="15000"/>
            </a:spcAft>
            <a:buChar char="•"/>
          </a:pPr>
          <a:endParaRPr kumimoji="1" lang="ja-JP" altLang="en-US"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endParaRPr>
        </a:p>
      </dsp:txBody>
      <dsp:txXfrm>
        <a:off x="6103079" y="467716"/>
        <a:ext cx="2675585" cy="325008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004AAB-A5A0-4690-9A37-B31DE8038C36}" type="datetimeFigureOut">
              <a:rPr kumimoji="1" lang="ja-JP" altLang="en-US" smtClean="0"/>
              <a:t>2019/5/19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12BDA-2ACA-4F4C-81FB-63380D89B30C}" type="slidenum">
              <a:rPr kumimoji="1" lang="ja-JP" altLang="en-US" smtClean="0"/>
              <a:t>‹#›</a:t>
            </a:fld>
            <a:endParaRPr kumimoji="1" lang="ja-JP" altLang="en-US"/>
          </a:p>
        </p:txBody>
      </p:sp>
    </p:spTree>
    <p:extLst>
      <p:ext uri="{BB962C8B-B14F-4D97-AF65-F5344CB8AC3E}">
        <p14:creationId xmlns:p14="http://schemas.microsoft.com/office/powerpoint/2010/main" val="84580893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mn-lt"/>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游ゴシック"/>
              <a:cs typeface="+mn-cs"/>
            </a:endParaRPr>
          </a:p>
        </p:txBody>
      </p:sp>
      <p:sp>
        <p:nvSpPr>
          <p:cNvPr id="5" name="Footer Placeholder 4"/>
          <p:cNvSpPr>
            <a:spLocks noGrp="1"/>
          </p:cNvSpPr>
          <p:nvPr>
            <p:ph type="ftr" sz="quarter" idx="11"/>
          </p:nvPr>
        </p:nvSpPr>
        <p:spPr>
          <a:xfrm>
            <a:off x="11430" y="8663490"/>
            <a:ext cx="5920740" cy="355964"/>
          </a:xfrm>
        </p:spPr>
        <p:txBody>
          <a:bodyPr/>
          <a:lstStyle/>
          <a:p>
            <a:pPr marL="566928"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prstClr val="black"/>
                </a:solidFill>
                <a:effectLst/>
                <a:uLnTx/>
                <a:uFillTx/>
                <a:latin typeface="Segoe UI"/>
                <a:ea typeface="游ゴシック"/>
                <a:cs typeface="Segoe UI"/>
              </a:rPr>
              <a:t>© Microsoft Corporation.</a:t>
            </a:r>
            <a:r>
              <a:rPr kumimoji="0" lang="ja-JP" altLang="en-US" sz="400" b="0" i="0" u="none" strike="noStrike" kern="1200" cap="none" spc="0" normalizeH="0" baseline="0" noProof="0">
                <a:ln>
                  <a:noFill/>
                </a:ln>
                <a:solidFill>
                  <a:prstClr val="black"/>
                </a:solidFill>
                <a:effectLst/>
                <a:uLnTx/>
                <a:uFillTx/>
                <a:latin typeface="Segoe UI"/>
                <a:ea typeface="游ゴシック"/>
                <a:cs typeface="Segoe UI"/>
              </a:rPr>
              <a:t> </a:t>
            </a:r>
            <a:r>
              <a:rPr kumimoji="0" lang="en-US" sz="400" b="0" i="0" u="none" strike="noStrike" kern="1200" cap="none" spc="0" normalizeH="0" baseline="0" noProof="0">
                <a:ln>
                  <a:noFill/>
                </a:ln>
                <a:solidFill>
                  <a:prstClr val="black"/>
                </a:solidFill>
                <a:effectLst/>
                <a:uLnTx/>
                <a:uFillTx/>
                <a:latin typeface="Segoe UI"/>
                <a:ea typeface="游ゴシック"/>
                <a:cs typeface="Segoe UI"/>
              </a:rPr>
              <a:t>All rights reserved.明示、黙示、または法令に基づく規定にかかわらず、これらの情報についてマイクロソフトはいかなる責任も負わないものとします。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1C3D530-3419-45A5-AB8A-2242E8FDFF4E}" type="datetime8">
              <a:rPr kumimoji="0" lang="en-US" sz="1200" b="0" i="0" u="none" strike="noStrike" kern="1200" cap="none" spc="0" normalizeH="0" baseline="0" noProof="0">
                <a:ln>
                  <a:noFill/>
                </a:ln>
                <a:solidFill>
                  <a:prstClr val="black"/>
                </a:solidFill>
                <a:effectLst/>
                <a:uLnTx/>
                <a:uFillTx/>
                <a:latin typeface="Segoe UI"/>
                <a:ea typeface="游ゴシック"/>
                <a:cs typeface="+mn-cs"/>
              </a:rPr>
              <a:pPr marL="0" marR="0" lvl="0" indent="0" algn="r" defTabSz="932688" rtl="0" eaLnBrk="1" fontAlgn="auto" latinLnBrk="0" hangingPunct="1">
                <a:lnSpc>
                  <a:spcPct val="100000"/>
                </a:lnSpc>
                <a:spcBef>
                  <a:spcPts val="0"/>
                </a:spcBef>
                <a:spcAft>
                  <a:spcPts val="0"/>
                </a:spcAft>
                <a:buClrTx/>
                <a:buSzTx/>
                <a:buFontTx/>
                <a:buNone/>
                <a:tabLst/>
                <a:defRPr/>
              </a:pPr>
              <a:t>5/19/2019 10:54 AM</a:t>
            </a:fld>
            <a:endParaRPr kumimoji="0" lang="en-US" sz="1200" b="0" i="0" u="none" strike="noStrike" kern="1200" cap="none" spc="0" normalizeH="0" baseline="0" noProof="0">
              <a:ln>
                <a:noFill/>
              </a:ln>
              <a:solidFill>
                <a:prstClr val="black"/>
              </a:solidFill>
              <a:effectLst/>
              <a:uLnTx/>
              <a:uFillTx/>
              <a:latin typeface="Segoe UI"/>
              <a:ea typeface="游ゴシック"/>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a:ea typeface="游ゴシック"/>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a:ea typeface="游ゴシック"/>
              <a:cs typeface="+mn-cs"/>
            </a:endParaRPr>
          </a:p>
        </p:txBody>
      </p:sp>
    </p:spTree>
    <p:extLst>
      <p:ext uri="{BB962C8B-B14F-4D97-AF65-F5344CB8AC3E}">
        <p14:creationId xmlns:p14="http://schemas.microsoft.com/office/powerpoint/2010/main" val="3818195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8334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3453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5605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5975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873393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131958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017640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6969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9939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5015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5644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31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2276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6926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5203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454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21025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2657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31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739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9903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78386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29031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193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27604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7184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9221169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4777049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617388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5190094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3350115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01318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5029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9400004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8671662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4591648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4847448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060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9403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35893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55723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5142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6249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2185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6797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64946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38658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E8ED1A-200B-4616-8697-2420E2692090}" type="slidenum">
              <a:rPr kumimoji="1" lang="en-US" sz="1200" b="0" i="0" u="none" strike="noStrike" kern="1200" cap="none" spc="0" normalizeH="0" baseline="0" noProof="0" smtClean="0">
                <a:ln>
                  <a:noFill/>
                </a:ln>
                <a:solidFill>
                  <a:prstClr val="black"/>
                </a:solidFill>
                <a:effectLst/>
                <a:uLnTx/>
                <a:uFillTx/>
                <a:latin typeface="游ゴシック"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1" lang="en-US" sz="12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4058880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475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9216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46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0429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1FA537-4E26-4948-B5DA-04EDE3FEBCC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A8D02BA-1E7B-40D9-88F1-F6BB1A8DE4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084B16C-1ADE-4351-8129-9E8298426DA9}"/>
              </a:ext>
            </a:extLst>
          </p:cNvPr>
          <p:cNvSpPr>
            <a:spLocks noGrp="1"/>
          </p:cNvSpPr>
          <p:nvPr>
            <p:ph type="dt" sz="half" idx="10"/>
          </p:nvPr>
        </p:nvSpPr>
        <p:spPr/>
        <p:txBody>
          <a:bodyPr/>
          <a:lstStyle/>
          <a:p>
            <a:fld id="{46970156-16E4-40DF-8D74-C1AD49F36A9E}" type="datetime1">
              <a:rPr kumimoji="1" lang="ja-JP" altLang="en-US" smtClean="0"/>
              <a:t>2019/5/19</a:t>
            </a:fld>
            <a:endParaRPr kumimoji="1" lang="ja-JP" altLang="en-US"/>
          </a:p>
        </p:txBody>
      </p:sp>
      <p:sp>
        <p:nvSpPr>
          <p:cNvPr id="5" name="フッター プレースホルダー 4">
            <a:extLst>
              <a:ext uri="{FF2B5EF4-FFF2-40B4-BE49-F238E27FC236}">
                <a16:creationId xmlns:a16="http://schemas.microsoft.com/office/drawing/2014/main" id="{7C954B03-A2C8-4410-BBC4-A35FF3A27F6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E66A937-65E2-4A2B-BFCA-0B2593DE1A63}"/>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2530231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2E0113-4B70-425B-9372-1CA8CC585DF6}"/>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11C186B-B9C1-4837-B834-F5E26F7FBDB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A229C04-E1CF-4F6F-98E7-71B79BEFAD24}"/>
              </a:ext>
            </a:extLst>
          </p:cNvPr>
          <p:cNvSpPr>
            <a:spLocks noGrp="1"/>
          </p:cNvSpPr>
          <p:nvPr>
            <p:ph type="dt" sz="half" idx="10"/>
          </p:nvPr>
        </p:nvSpPr>
        <p:spPr/>
        <p:txBody>
          <a:bodyPr/>
          <a:lstStyle/>
          <a:p>
            <a:fld id="{EE67114A-2CD6-478C-9BC5-692FF13EE3DA}" type="datetime1">
              <a:rPr kumimoji="1" lang="ja-JP" altLang="en-US" smtClean="0"/>
              <a:t>2019/5/19</a:t>
            </a:fld>
            <a:endParaRPr kumimoji="1" lang="ja-JP" altLang="en-US"/>
          </a:p>
        </p:txBody>
      </p:sp>
      <p:sp>
        <p:nvSpPr>
          <p:cNvPr id="5" name="フッター プレースホルダー 4">
            <a:extLst>
              <a:ext uri="{FF2B5EF4-FFF2-40B4-BE49-F238E27FC236}">
                <a16:creationId xmlns:a16="http://schemas.microsoft.com/office/drawing/2014/main" id="{2C3AC4C2-91AE-43A4-9FE3-3A3B731606A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8001D8F-23F0-4A84-BA4C-8DDBE02B9AAD}"/>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587643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D04BE22-95BA-4C22-B589-D9196173B5C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631B0DB-5FE7-4026-80CB-568497FE760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4989629-B271-43FE-AEDE-FEF2C23D16B9}"/>
              </a:ext>
            </a:extLst>
          </p:cNvPr>
          <p:cNvSpPr>
            <a:spLocks noGrp="1"/>
          </p:cNvSpPr>
          <p:nvPr>
            <p:ph type="dt" sz="half" idx="10"/>
          </p:nvPr>
        </p:nvSpPr>
        <p:spPr/>
        <p:txBody>
          <a:bodyPr/>
          <a:lstStyle/>
          <a:p>
            <a:fld id="{3C768DE2-BDC1-4169-A6ED-840B69A892AA}" type="datetime1">
              <a:rPr kumimoji="1" lang="ja-JP" altLang="en-US" smtClean="0"/>
              <a:t>2019/5/19</a:t>
            </a:fld>
            <a:endParaRPr kumimoji="1" lang="ja-JP" altLang="en-US"/>
          </a:p>
        </p:txBody>
      </p:sp>
      <p:sp>
        <p:nvSpPr>
          <p:cNvPr id="5" name="フッター プレースホルダー 4">
            <a:extLst>
              <a:ext uri="{FF2B5EF4-FFF2-40B4-BE49-F238E27FC236}">
                <a16:creationId xmlns:a16="http://schemas.microsoft.com/office/drawing/2014/main" id="{4E72A9ED-DB3C-409F-95D5-76C8D53A47F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1DE1982-C797-48F8-9773-849A38E87D79}"/>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724070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9620275" y="6286019"/>
            <a:ext cx="2571726" cy="395199"/>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chemeClr val="tx1">
                    <a:lumMod val="25000"/>
                    <a:lumOff val="75000"/>
                  </a:schemeClr>
                </a:solidFill>
                <a:cs typeface="Segoe UI" pitchFamily="34" charset="0"/>
              </a:rPr>
              <a:t>©</a:t>
            </a:r>
            <a:r>
              <a:rPr lang="en-US" sz="686" baseline="0">
                <a:solidFill>
                  <a:schemeClr val="tx1">
                    <a:lumMod val="25000"/>
                    <a:lumOff val="75000"/>
                  </a:schemeClr>
                </a:solidFill>
                <a:cs typeface="Segoe UI" pitchFamily="34" charset="0"/>
              </a:rPr>
              <a:t> Copyright</a:t>
            </a:r>
            <a:r>
              <a:rPr lang="en-US" sz="686">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2664" y="2679587"/>
            <a:ext cx="4074608" cy="1498825"/>
          </a:xfrm>
          <a:prstGeom prst="rect">
            <a:avLst/>
          </a:prstGeom>
        </p:spPr>
      </p:pic>
      <p:pic>
        <p:nvPicPr>
          <p:cNvPr id="4" name="Picture 7">
            <a:extLst>
              <a:ext uri="{FF2B5EF4-FFF2-40B4-BE49-F238E27FC236}">
                <a16:creationId xmlns:a16="http://schemas.microsoft.com/office/drawing/2014/main" id="{2E7913FE-ADD1-4C20-AE9C-064A65EB5A0D}"/>
              </a:ext>
            </a:extLst>
          </p:cNvPr>
          <p:cNvPicPr>
            <a:picLocks noChangeAspect="1"/>
          </p:cNvPicPr>
          <p:nvPr userDrawn="1"/>
        </p:nvPicPr>
        <p:blipFill rotWithShape="1">
          <a:blip r:embed="rId3" cstate="email">
            <a:biLevel thresh="25000"/>
            <a:extLst>
              <a:ext uri="{28A0092B-C50C-407E-A947-70E740481C1C}">
                <a14:useLocalDpi xmlns:a14="http://schemas.microsoft.com/office/drawing/2010/main" val="0"/>
              </a:ext>
            </a:extLst>
          </a:blip>
          <a:srcRect/>
          <a:stretch/>
        </p:blipFill>
        <p:spPr>
          <a:xfrm>
            <a:off x="233083" y="6152322"/>
            <a:ext cx="1645920" cy="662712"/>
          </a:xfrm>
          <a:prstGeom prst="rect">
            <a:avLst/>
          </a:prstGeom>
        </p:spPr>
      </p:pic>
    </p:spTree>
    <p:extLst>
      <p:ext uri="{BB962C8B-B14F-4D97-AF65-F5344CB8AC3E}">
        <p14:creationId xmlns:p14="http://schemas.microsoft.com/office/powerpoint/2010/main" val="336459860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235576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_Sub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4312" b="1" i="0" u="none" kern="1200" spc="-147" baseline="0" dirty="0">
                <a:solidFill>
                  <a:srgbClr val="3B3738"/>
                </a:solidFill>
                <a:latin typeface="+mn-lt"/>
                <a:ea typeface="+mn-ea"/>
                <a:cs typeface="+mn-cs"/>
              </a:defRPr>
            </a:lvl1pPr>
          </a:lstStyle>
          <a:p>
            <a:r>
              <a:rPr lang="en-US"/>
              <a:t>Click to edit Master title style</a:t>
            </a:r>
          </a:p>
        </p:txBody>
      </p:sp>
      <p:sp>
        <p:nvSpPr>
          <p:cNvPr id="8" name="Text Placeholder 7"/>
          <p:cNvSpPr>
            <a:spLocks noGrp="1"/>
          </p:cNvSpPr>
          <p:nvPr>
            <p:ph type="body" sz="quarter" idx="10"/>
          </p:nvPr>
        </p:nvSpPr>
        <p:spPr>
          <a:xfrm>
            <a:off x="269241" y="1152803"/>
            <a:ext cx="11655078" cy="677814"/>
          </a:xfrm>
        </p:spPr>
        <p:txBody>
          <a:bodyPr tIns="0" bIns="0"/>
          <a:lstStyle>
            <a:lvl1pPr marL="0" indent="0">
              <a:buNone/>
              <a:defRPr lang="en-US" sz="1961" kern="1200" spc="-29" baseline="0" dirty="0">
                <a:solidFill>
                  <a:srgbClr val="ED6722"/>
                </a:solidFill>
                <a:latin typeface="+mn-lt"/>
                <a:ea typeface="+mn-ea"/>
                <a:cs typeface="Bodoni Std Bold Italic"/>
              </a:defRPr>
            </a:lvl1pPr>
          </a:lstStyle>
          <a:p>
            <a:pPr marL="0" lvl="0" algn="l" defTabSz="896214" rtl="0" eaLnBrk="1" latinLnBrk="0" hangingPunct="1"/>
            <a:r>
              <a:rPr lang="en-US"/>
              <a:t>Edit Master text styles</a:t>
            </a:r>
          </a:p>
          <a:p>
            <a:pPr marL="0" lvl="1" algn="l" defTabSz="896214" rtl="0" eaLnBrk="1" latinLnBrk="0" hangingPunct="1"/>
            <a:r>
              <a:rPr lang="en-US"/>
              <a:t>Second level</a:t>
            </a:r>
          </a:p>
        </p:txBody>
      </p:sp>
    </p:spTree>
    <p:extLst>
      <p:ext uri="{BB962C8B-B14F-4D97-AF65-F5344CB8AC3E}">
        <p14:creationId xmlns:p14="http://schemas.microsoft.com/office/powerpoint/2010/main" val="261011645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FC961C-8080-4363-BA38-779CF2CDC5B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8DF3480-AE00-43A7-BFFC-40A9CFB9ABB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A6983BD-6DCE-40F2-9346-CB0F00371045}"/>
              </a:ext>
            </a:extLst>
          </p:cNvPr>
          <p:cNvSpPr>
            <a:spLocks noGrp="1"/>
          </p:cNvSpPr>
          <p:nvPr>
            <p:ph type="dt" sz="half" idx="10"/>
          </p:nvPr>
        </p:nvSpPr>
        <p:spPr/>
        <p:txBody>
          <a:bodyPr/>
          <a:lstStyle/>
          <a:p>
            <a:fld id="{66DC30CC-E6CF-4209-95D5-1CDDDFDE12F6}" type="datetime1">
              <a:rPr kumimoji="1" lang="ja-JP" altLang="en-US" smtClean="0"/>
              <a:t>2019/5/19</a:t>
            </a:fld>
            <a:endParaRPr kumimoji="1" lang="ja-JP" altLang="en-US"/>
          </a:p>
        </p:txBody>
      </p:sp>
      <p:sp>
        <p:nvSpPr>
          <p:cNvPr id="5" name="フッター プレースホルダー 4">
            <a:extLst>
              <a:ext uri="{FF2B5EF4-FFF2-40B4-BE49-F238E27FC236}">
                <a16:creationId xmlns:a16="http://schemas.microsoft.com/office/drawing/2014/main" id="{317A80BF-1BEA-4B85-8261-B5F572BAFFF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2FE6127-F981-44BC-A169-C406B24F5681}"/>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1614604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C63B1D-F023-4E1B-9A56-8AA3C6E0D4E7}"/>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E8485C8-5ADE-499B-B667-6528CD99AC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821FD68-80B6-4428-BF3A-C1027C77F6F3}"/>
              </a:ext>
            </a:extLst>
          </p:cNvPr>
          <p:cNvSpPr>
            <a:spLocks noGrp="1"/>
          </p:cNvSpPr>
          <p:nvPr>
            <p:ph type="dt" sz="half" idx="10"/>
          </p:nvPr>
        </p:nvSpPr>
        <p:spPr/>
        <p:txBody>
          <a:bodyPr/>
          <a:lstStyle/>
          <a:p>
            <a:fld id="{DF3EA7E8-4ECF-404B-87DD-4E4A5C26508F}" type="datetime1">
              <a:rPr kumimoji="1" lang="ja-JP" altLang="en-US" smtClean="0"/>
              <a:t>2019/5/19</a:t>
            </a:fld>
            <a:endParaRPr kumimoji="1" lang="ja-JP" altLang="en-US"/>
          </a:p>
        </p:txBody>
      </p:sp>
      <p:sp>
        <p:nvSpPr>
          <p:cNvPr id="5" name="フッター プレースホルダー 4">
            <a:extLst>
              <a:ext uri="{FF2B5EF4-FFF2-40B4-BE49-F238E27FC236}">
                <a16:creationId xmlns:a16="http://schemas.microsoft.com/office/drawing/2014/main" id="{1E64B441-A723-45C9-9016-87236927E40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AE3DD86-24F5-4D77-8962-4688A045C458}"/>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589253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DB2B3B-DDE1-498A-B511-CFE44B76A6C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09C2372-4D41-4287-A339-4AFA9077F61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C7E9245-C81C-42D3-9E5B-27E782EFB68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DF7DBAC-3BEE-40E5-861E-32F2147DFEEE}"/>
              </a:ext>
            </a:extLst>
          </p:cNvPr>
          <p:cNvSpPr>
            <a:spLocks noGrp="1"/>
          </p:cNvSpPr>
          <p:nvPr>
            <p:ph type="dt" sz="half" idx="10"/>
          </p:nvPr>
        </p:nvSpPr>
        <p:spPr/>
        <p:txBody>
          <a:bodyPr/>
          <a:lstStyle/>
          <a:p>
            <a:fld id="{1D92E2CF-1148-42B0-8721-099494CE4F80}" type="datetime1">
              <a:rPr kumimoji="1" lang="ja-JP" altLang="en-US" smtClean="0"/>
              <a:t>2019/5/19</a:t>
            </a:fld>
            <a:endParaRPr kumimoji="1" lang="ja-JP" altLang="en-US"/>
          </a:p>
        </p:txBody>
      </p:sp>
      <p:sp>
        <p:nvSpPr>
          <p:cNvPr id="6" name="フッター プレースホルダー 5">
            <a:extLst>
              <a:ext uri="{FF2B5EF4-FFF2-40B4-BE49-F238E27FC236}">
                <a16:creationId xmlns:a16="http://schemas.microsoft.com/office/drawing/2014/main" id="{6ECB3D3E-9B77-40DC-A724-4A3DDE95198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E96F973-9FDE-4A33-8A39-48A73BA4958E}"/>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2117402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627DC5-B620-4D0C-A767-239756AB0D80}"/>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B2CD370-E72A-4563-BB7B-D3EDA85ED4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1832FDF-9D31-48CF-A1BA-C18CEDED643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1DA8B16-2957-4291-A35A-74951C25E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A55F17A-DA27-4854-AC3B-748BF7E80D2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03AD5716-B447-455C-BC91-5767B0C5EAA5}"/>
              </a:ext>
            </a:extLst>
          </p:cNvPr>
          <p:cNvSpPr>
            <a:spLocks noGrp="1"/>
          </p:cNvSpPr>
          <p:nvPr>
            <p:ph type="dt" sz="half" idx="10"/>
          </p:nvPr>
        </p:nvSpPr>
        <p:spPr/>
        <p:txBody>
          <a:bodyPr/>
          <a:lstStyle/>
          <a:p>
            <a:fld id="{E74ED730-18F3-4BB9-A0C5-EC9E0F55BA44}" type="datetime1">
              <a:rPr kumimoji="1" lang="ja-JP" altLang="en-US" smtClean="0"/>
              <a:t>2019/5/19</a:t>
            </a:fld>
            <a:endParaRPr kumimoji="1" lang="ja-JP" altLang="en-US"/>
          </a:p>
        </p:txBody>
      </p:sp>
      <p:sp>
        <p:nvSpPr>
          <p:cNvPr id="8" name="フッター プレースホルダー 7">
            <a:extLst>
              <a:ext uri="{FF2B5EF4-FFF2-40B4-BE49-F238E27FC236}">
                <a16:creationId xmlns:a16="http://schemas.microsoft.com/office/drawing/2014/main" id="{8E6BC59A-23DD-4FBC-A41B-E8FE869F56A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05E251F-13FA-411D-9369-2E252E1E2246}"/>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4053204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05AE0A-263A-44B6-ABB6-7E4A108159E7}"/>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8716C97-CCD4-44FD-AFE9-AE7ECFE6D4F2}"/>
              </a:ext>
            </a:extLst>
          </p:cNvPr>
          <p:cNvSpPr>
            <a:spLocks noGrp="1"/>
          </p:cNvSpPr>
          <p:nvPr>
            <p:ph type="dt" sz="half" idx="10"/>
          </p:nvPr>
        </p:nvSpPr>
        <p:spPr/>
        <p:txBody>
          <a:bodyPr/>
          <a:lstStyle/>
          <a:p>
            <a:fld id="{85A2E23A-989E-4F3F-8E9F-561D66909F9F}" type="datetime1">
              <a:rPr kumimoji="1" lang="ja-JP" altLang="en-US" smtClean="0"/>
              <a:t>2019/5/19</a:t>
            </a:fld>
            <a:endParaRPr kumimoji="1" lang="ja-JP" altLang="en-US"/>
          </a:p>
        </p:txBody>
      </p:sp>
      <p:sp>
        <p:nvSpPr>
          <p:cNvPr id="4" name="フッター プレースホルダー 3">
            <a:extLst>
              <a:ext uri="{FF2B5EF4-FFF2-40B4-BE49-F238E27FC236}">
                <a16:creationId xmlns:a16="http://schemas.microsoft.com/office/drawing/2014/main" id="{C3EA9F3B-A8B1-4C53-9A94-B54C1CB3285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9DAD3BD-6EE6-40BD-9ABB-799BC72CCFD3}"/>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2022348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193A5D0-E23E-4204-9FB8-04F2F15C10CC}"/>
              </a:ext>
            </a:extLst>
          </p:cNvPr>
          <p:cNvSpPr>
            <a:spLocks noGrp="1"/>
          </p:cNvSpPr>
          <p:nvPr>
            <p:ph type="dt" sz="half" idx="10"/>
          </p:nvPr>
        </p:nvSpPr>
        <p:spPr/>
        <p:txBody>
          <a:bodyPr/>
          <a:lstStyle/>
          <a:p>
            <a:fld id="{ECF02CE6-CE35-40DC-B11A-F97731DBA54C}" type="datetime1">
              <a:rPr kumimoji="1" lang="ja-JP" altLang="en-US" smtClean="0"/>
              <a:t>2019/5/19</a:t>
            </a:fld>
            <a:endParaRPr kumimoji="1" lang="ja-JP" altLang="en-US"/>
          </a:p>
        </p:txBody>
      </p:sp>
      <p:sp>
        <p:nvSpPr>
          <p:cNvPr id="3" name="フッター プレースホルダー 2">
            <a:extLst>
              <a:ext uri="{FF2B5EF4-FFF2-40B4-BE49-F238E27FC236}">
                <a16:creationId xmlns:a16="http://schemas.microsoft.com/office/drawing/2014/main" id="{4F495F3F-EFC7-4D38-B958-720814F481EA}"/>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B8254B7-39DC-48C7-99B1-0417F108F4F5}"/>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2393369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8E96F8-39D5-4DA6-B92B-29C6D59097C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FDFA51-4D97-430C-A68C-18FC653671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4773659-43DB-45E7-9BF2-6C3FD92211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7D175DE-E817-40FC-B934-27C74ECA5B8B}"/>
              </a:ext>
            </a:extLst>
          </p:cNvPr>
          <p:cNvSpPr>
            <a:spLocks noGrp="1"/>
          </p:cNvSpPr>
          <p:nvPr>
            <p:ph type="dt" sz="half" idx="10"/>
          </p:nvPr>
        </p:nvSpPr>
        <p:spPr/>
        <p:txBody>
          <a:bodyPr/>
          <a:lstStyle/>
          <a:p>
            <a:fld id="{EA7E6E35-9A42-446C-B1AB-AEADCF284E20}" type="datetime1">
              <a:rPr kumimoji="1" lang="ja-JP" altLang="en-US" smtClean="0"/>
              <a:t>2019/5/19</a:t>
            </a:fld>
            <a:endParaRPr kumimoji="1" lang="ja-JP" altLang="en-US"/>
          </a:p>
        </p:txBody>
      </p:sp>
      <p:sp>
        <p:nvSpPr>
          <p:cNvPr id="6" name="フッター プレースホルダー 5">
            <a:extLst>
              <a:ext uri="{FF2B5EF4-FFF2-40B4-BE49-F238E27FC236}">
                <a16:creationId xmlns:a16="http://schemas.microsoft.com/office/drawing/2014/main" id="{28441B97-1662-4568-9239-C48120A317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3904EB7-4444-4AC7-9F84-5952B3143418}"/>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4065325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82C436-4D5E-42CB-B8CC-DB91421E12E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5591881-E2CC-4D0E-9DB1-EF5B641447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60398B9-D2B4-4D1A-BF19-A0890F94AE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0948112-C487-4068-908F-CBBB4C754716}"/>
              </a:ext>
            </a:extLst>
          </p:cNvPr>
          <p:cNvSpPr>
            <a:spLocks noGrp="1"/>
          </p:cNvSpPr>
          <p:nvPr>
            <p:ph type="dt" sz="half" idx="10"/>
          </p:nvPr>
        </p:nvSpPr>
        <p:spPr/>
        <p:txBody>
          <a:bodyPr/>
          <a:lstStyle/>
          <a:p>
            <a:fld id="{307A68EF-BF0B-4F3C-ADFF-54E213AF0C28}" type="datetime1">
              <a:rPr kumimoji="1" lang="ja-JP" altLang="en-US" smtClean="0"/>
              <a:t>2019/5/19</a:t>
            </a:fld>
            <a:endParaRPr kumimoji="1" lang="ja-JP" altLang="en-US"/>
          </a:p>
        </p:txBody>
      </p:sp>
      <p:sp>
        <p:nvSpPr>
          <p:cNvPr id="6" name="フッター プレースホルダー 5">
            <a:extLst>
              <a:ext uri="{FF2B5EF4-FFF2-40B4-BE49-F238E27FC236}">
                <a16:creationId xmlns:a16="http://schemas.microsoft.com/office/drawing/2014/main" id="{C62F206B-9ACC-4336-9B7B-B5866088C7F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754F36C-7779-412A-8441-6E8BA884C5C2}"/>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1152838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BCE0C39-D93E-42F3-AF95-E7014A71B2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98EBE9E-C393-45E2-B8E1-2E89798E5E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DC411DA-3170-46AF-89C7-D37F9BAEEB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FD6ADB-59A0-446C-852B-DE1EB0F3C32B}" type="datetime1">
              <a:rPr kumimoji="1" lang="ja-JP" altLang="en-US" smtClean="0"/>
              <a:t>2019/5/19</a:t>
            </a:fld>
            <a:endParaRPr kumimoji="1" lang="ja-JP" altLang="en-US"/>
          </a:p>
        </p:txBody>
      </p:sp>
      <p:sp>
        <p:nvSpPr>
          <p:cNvPr id="5" name="フッター プレースホルダー 4">
            <a:extLst>
              <a:ext uri="{FF2B5EF4-FFF2-40B4-BE49-F238E27FC236}">
                <a16:creationId xmlns:a16="http://schemas.microsoft.com/office/drawing/2014/main" id="{CDF1AA72-B563-4437-8112-32FFDA6658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11FF4CC-251D-447A-B160-6E3600D8EF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33075834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hyperlink" Target="https://commons.wikimedia.org/wiki/File:File_alt_font_awesome.svg" TargetMode="External"/><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notesSlide" Target="../notesSlides/notesSlide8.xml"/><Relationship Id="rId16" Type="http://schemas.openxmlformats.org/officeDocument/2006/relationships/image" Target="../media/image21.png"/><Relationship Id="rId1" Type="http://schemas.openxmlformats.org/officeDocument/2006/relationships/slideLayout" Target="../slideLayouts/slideLayout1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0.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png"/><Relationship Id="rId1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45.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43.png"/><Relationship Id="rId7"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png"/><Relationship Id="rId9"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43.png"/><Relationship Id="rId7" Type="http://schemas.openxmlformats.org/officeDocument/2006/relationships/image" Target="../media/image69.sv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68.png"/><Relationship Id="rId5" Type="http://schemas.openxmlformats.org/officeDocument/2006/relationships/image" Target="../media/image67.sv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sv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72.png"/><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hyperlink" Target="https://commons.wikimedia.org/wiki/File:File_alt_font_awesome.svg" TargetMode="External"/><Relationship Id="rId13" Type="http://schemas.openxmlformats.org/officeDocument/2006/relationships/hyperlink" Target="http://commons.wikimedia.org/wiki/File:Reload_icon_-_Green.svg" TargetMode="External"/><Relationship Id="rId3" Type="http://schemas.openxmlformats.org/officeDocument/2006/relationships/image" Target="../media/image15.png"/><Relationship Id="rId7" Type="http://schemas.openxmlformats.org/officeDocument/2006/relationships/image" Target="../media/image85.png"/><Relationship Id="rId12" Type="http://schemas.openxmlformats.org/officeDocument/2006/relationships/image" Target="../media/image88.png"/><Relationship Id="rId2" Type="http://schemas.openxmlformats.org/officeDocument/2006/relationships/notesSlide" Target="../notesSlides/notesSlide34.xml"/><Relationship Id="rId16"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7.png"/><Relationship Id="rId5" Type="http://schemas.openxmlformats.org/officeDocument/2006/relationships/image" Target="../media/image83.png"/><Relationship Id="rId15" Type="http://schemas.openxmlformats.org/officeDocument/2006/relationships/image" Target="../media/image90.png"/><Relationship Id="rId10" Type="http://schemas.openxmlformats.org/officeDocument/2006/relationships/image" Target="../media/image86.png"/><Relationship Id="rId4" Type="http://schemas.openxmlformats.org/officeDocument/2006/relationships/image" Target="../media/image82.png"/><Relationship Id="rId9" Type="http://schemas.openxmlformats.org/officeDocument/2006/relationships/image" Target="../media/image16.png"/><Relationship Id="rId14"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hyperlink" Target="https://support.office.com/en-us/article/customize-the-reports-in-microsoft-365-usage-analytics-9b76065f-29b9-4b89-8059-c5f9db9ddbf6" TargetMode="External"/><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0.xml"/><Relationship Id="rId1" Type="http://schemas.openxmlformats.org/officeDocument/2006/relationships/slideLayout" Target="../slideLayouts/slideLayout14.xml"/><Relationship Id="rId4" Type="http://schemas.openxmlformats.org/officeDocument/2006/relationships/image" Target="../media/image113.png"/></Relationships>
</file>

<file path=ppt/slides/_rels/slide5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2.xml"/><Relationship Id="rId1" Type="http://schemas.openxmlformats.org/officeDocument/2006/relationships/slideLayout" Target="../slideLayouts/slideLayout14.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support.office.com/en-us/article/customize-the-reports-in-microsoft-365-usage-analytics-9b76065f-29b9-4b89-8059-c5f9db9ddbf6"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414940" y="2603474"/>
            <a:ext cx="11346425" cy="1792850"/>
          </a:xfrm>
        </p:spPr>
        <p:txBody>
          <a:bodyPr>
            <a:normAutofit fontScale="90000"/>
          </a:bodyPr>
          <a:lstStyle/>
          <a:p>
            <a:pPr defTabSz="914314">
              <a:spcBef>
                <a:spcPts val="0"/>
              </a:spcBef>
            </a:pPr>
            <a:r>
              <a:rPr lang="en-US" altLang="ja-JP" dirty="0">
                <a:solidFill>
                  <a:srgbClr val="FFFFFF"/>
                </a:solidFill>
                <a:latin typeface="Segoe UI" panose="020B0502040204020203" pitchFamily="34" charset="0"/>
                <a:cs typeface="Segoe UI" panose="020B0502040204020203" pitchFamily="34" charset="0"/>
              </a:rPr>
              <a:t>Office365 and Teams Usage Advanced Power BI Graph Template</a:t>
            </a:r>
            <a:r>
              <a:rPr lang="ja-JP" altLang="en-US" dirty="0">
                <a:solidFill>
                  <a:srgbClr val="FFFFFF"/>
                </a:solidFill>
                <a:latin typeface="Segoe UI" panose="020B0502040204020203" pitchFamily="34" charset="0"/>
                <a:cs typeface="Segoe UI" panose="020B0502040204020203" pitchFamily="34" charset="0"/>
              </a:rPr>
              <a:t>サンプル</a:t>
            </a:r>
            <a:br>
              <a:rPr lang="en-US" altLang="ja-JP" dirty="0">
                <a:solidFill>
                  <a:srgbClr val="FFFFFF"/>
                </a:solidFill>
                <a:latin typeface="Segoe UI" panose="020B0502040204020203" pitchFamily="34" charset="0"/>
                <a:cs typeface="Segoe UI" panose="020B0502040204020203" pitchFamily="34" charset="0"/>
              </a:rPr>
            </a:br>
            <a:r>
              <a:rPr lang="ja-JP" altLang="en-US" dirty="0">
                <a:solidFill>
                  <a:srgbClr val="FFFFFF"/>
                </a:solidFill>
                <a:latin typeface="Segoe UI" panose="020B0502040204020203" pitchFamily="34" charset="0"/>
                <a:cs typeface="Segoe UI" panose="020B0502040204020203" pitchFamily="34" charset="0"/>
              </a:rPr>
              <a:t>概要説明</a:t>
            </a:r>
            <a:endParaRPr lang="en-US" dirty="0">
              <a:solidFill>
                <a:srgbClr val="FFFFFF"/>
              </a:solidFill>
              <a:latin typeface="Segoe UI" panose="020B0502040204020203" pitchFamily="34" charset="0"/>
              <a:cs typeface="Segoe UI" panose="020B0502040204020203" pitchFamily="34" charset="0"/>
            </a:endParaRPr>
          </a:p>
        </p:txBody>
      </p:sp>
      <p:sp>
        <p:nvSpPr>
          <p:cNvPr id="9" name="Text Placeholder 7"/>
          <p:cNvSpPr>
            <a:spLocks noGrp="1"/>
          </p:cNvSpPr>
          <p:nvPr>
            <p:ph type="body" sz="quarter" idx="12"/>
          </p:nvPr>
        </p:nvSpPr>
        <p:spPr>
          <a:xfrm>
            <a:off x="462754" y="5049430"/>
            <a:ext cx="8359808" cy="1226030"/>
          </a:xfrm>
        </p:spPr>
        <p:txBody>
          <a:bodyPr/>
          <a:lstStyle/>
          <a:p>
            <a:pPr defTabSz="914314">
              <a:spcBef>
                <a:spcPts val="471"/>
              </a:spcBef>
            </a:pPr>
            <a:r>
              <a:rPr lang="en-US" altLang="ja-JP" sz="2800" b="1" dirty="0">
                <a:solidFill>
                  <a:srgbClr val="FFFFFF"/>
                </a:solidFill>
                <a:latin typeface="+mj-ea"/>
                <a:ea typeface="+mj-ea"/>
              </a:rPr>
              <a:t>2019. May</a:t>
            </a:r>
            <a:r>
              <a:rPr lang="ja-JP" altLang="en-US" sz="2800" b="1" dirty="0">
                <a:solidFill>
                  <a:srgbClr val="FFFFFF"/>
                </a:solidFill>
                <a:latin typeface="+mj-ea"/>
                <a:ea typeface="+mj-ea"/>
              </a:rPr>
              <a:t> </a:t>
            </a:r>
            <a:r>
              <a:rPr lang="en-US" altLang="ja-JP" sz="2800" b="1" dirty="0">
                <a:solidFill>
                  <a:srgbClr val="FFFFFF"/>
                </a:solidFill>
                <a:latin typeface="+mj-ea"/>
                <a:ea typeface="+mj-ea"/>
              </a:rPr>
              <a:t>18</a:t>
            </a:r>
            <a:r>
              <a:rPr lang="en-US" altLang="ja-JP" sz="2800" b="1" baseline="30000" dirty="0">
                <a:solidFill>
                  <a:srgbClr val="FFFFFF"/>
                </a:solidFill>
                <a:latin typeface="+mj-ea"/>
                <a:ea typeface="+mj-ea"/>
              </a:rPr>
              <a:t>th</a:t>
            </a:r>
            <a:endParaRPr lang="en-US" altLang="ja-JP" sz="2800" b="1" dirty="0">
              <a:solidFill>
                <a:srgbClr val="FFFFFF"/>
              </a:solidFill>
              <a:latin typeface="+mj-ea"/>
              <a:ea typeface="+mj-ea"/>
            </a:endParaRPr>
          </a:p>
          <a:p>
            <a:pPr defTabSz="914314">
              <a:spcBef>
                <a:spcPts val="471"/>
              </a:spcBef>
            </a:pPr>
            <a:r>
              <a:rPr lang="ja-JP" altLang="en-US" sz="2800" b="1" dirty="0">
                <a:solidFill>
                  <a:srgbClr val="FFFFFF"/>
                </a:solidFill>
                <a:latin typeface="+mj-ea"/>
                <a:ea typeface="+mj-ea"/>
              </a:rPr>
              <a:t>マイクロソフト株式会社</a:t>
            </a:r>
            <a:endParaRPr lang="ja-JP" altLang="en-US" sz="1372" dirty="0"/>
          </a:p>
        </p:txBody>
      </p:sp>
    </p:spTree>
    <p:extLst>
      <p:ext uri="{BB962C8B-B14F-4D97-AF65-F5344CB8AC3E}">
        <p14:creationId xmlns:p14="http://schemas.microsoft.com/office/powerpoint/2010/main" val="176935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F9C81E9-CA1A-4746-8B5D-B18345A07BEE}"/>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371476" y="1991424"/>
            <a:ext cx="3371849" cy="1919169"/>
          </a:xfrm>
          <a:prstGeom prst="rect">
            <a:avLst/>
          </a:prstGeom>
        </p:spPr>
      </p:pic>
      <p:pic>
        <p:nvPicPr>
          <p:cNvPr id="5" name="図 4">
            <a:extLst>
              <a:ext uri="{FF2B5EF4-FFF2-40B4-BE49-F238E27FC236}">
                <a16:creationId xmlns:a16="http://schemas.microsoft.com/office/drawing/2014/main" id="{E08FA6A2-A5BA-4E8A-A4F3-F972F5C89581}"/>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379637" y="4163786"/>
            <a:ext cx="3304367" cy="1795161"/>
          </a:xfrm>
          <a:prstGeom prst="rect">
            <a:avLst/>
          </a:prstGeom>
        </p:spPr>
      </p:pic>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62854" y="327934"/>
            <a:ext cx="10409945" cy="717993"/>
          </a:xfrm>
        </p:spPr>
        <p:txBody>
          <a:bodyPr>
            <a:normAutofit fontScale="90000"/>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365 Usage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および</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Microsoft</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Teams</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 Graph</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a:t>
            </a:r>
          </a:p>
        </p:txBody>
      </p:sp>
      <p:sp>
        <p:nvSpPr>
          <p:cNvPr id="4" name="テキスト プレースホルダー 3">
            <a:extLst>
              <a:ext uri="{FF2B5EF4-FFF2-40B4-BE49-F238E27FC236}">
                <a16:creationId xmlns:a16="http://schemas.microsoft.com/office/drawing/2014/main" id="{DF3FEECC-D1BD-406E-9F03-5CC929AD68ED}"/>
              </a:ext>
            </a:extLst>
          </p:cNvPr>
          <p:cNvSpPr>
            <a:spLocks noGrp="1"/>
          </p:cNvSpPr>
          <p:nvPr>
            <p:ph type="body" sz="quarter" idx="10"/>
          </p:nvPr>
        </p:nvSpPr>
        <p:spPr>
          <a:xfrm>
            <a:off x="559253" y="1137149"/>
            <a:ext cx="11365065" cy="409297"/>
          </a:xfrm>
        </p:spPr>
        <p:txBody>
          <a:bodyPr>
            <a:noAutofit/>
          </a:bodyPr>
          <a:lstStyle/>
          <a:p>
            <a:r>
              <a:rPr lang="en-US" altLang="ja-JP" dirty="0">
                <a:solidFill>
                  <a:srgbClr val="7030A0"/>
                </a:solidFill>
                <a:latin typeface="Meiryo UI" panose="020B0604030504040204" pitchFamily="50" charset="-128"/>
                <a:ea typeface="Meiryo UI" panose="020B0604030504040204" pitchFamily="50" charset="-128"/>
              </a:rPr>
              <a:t>Exchange, Skype for Business, SharePoint, OneDrive, Teams, Yammer, Office </a:t>
            </a:r>
            <a:r>
              <a:rPr lang="en-US" altLang="ja-JP" dirty="0" err="1">
                <a:solidFill>
                  <a:srgbClr val="7030A0"/>
                </a:solidFill>
                <a:latin typeface="Meiryo UI" panose="020B0604030504040204" pitchFamily="50" charset="-128"/>
                <a:ea typeface="Meiryo UI" panose="020B0604030504040204" pitchFamily="50" charset="-128"/>
              </a:rPr>
              <a:t>ProPlus</a:t>
            </a:r>
            <a:br>
              <a:rPr lang="en-US" altLang="ja-JP" dirty="0">
                <a:solidFill>
                  <a:srgbClr val="7030A0"/>
                </a:solidFill>
                <a:latin typeface="Meiryo UI" panose="020B0604030504040204" pitchFamily="50" charset="-128"/>
                <a:ea typeface="Meiryo UI" panose="020B0604030504040204" pitchFamily="50" charset="-128"/>
              </a:rPr>
            </a:br>
            <a:r>
              <a:rPr lang="ja-JP" altLang="en-US" dirty="0">
                <a:solidFill>
                  <a:srgbClr val="7030A0"/>
                </a:solidFill>
                <a:latin typeface="Meiryo UI" panose="020B0604030504040204" pitchFamily="50" charset="-128"/>
                <a:ea typeface="Meiryo UI" panose="020B0604030504040204" pitchFamily="50" charset="-128"/>
              </a:rPr>
              <a:t>の状況を自動的に可視化、部署毎の利用状況を把握して利活用促進活動に利用可能</a:t>
            </a:r>
            <a:endParaRPr lang="en-US" altLang="ja-JP" dirty="0">
              <a:solidFill>
                <a:srgbClr val="7030A0"/>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8F9DA4B-D92F-4940-9404-1ED9F3353962}"/>
              </a:ext>
            </a:extLst>
          </p:cNvPr>
          <p:cNvSpPr>
            <a:spLocks noGrp="1"/>
          </p:cNvSpPr>
          <p:nvPr>
            <p:ph type="sldNum" sz="quarter" idx="4294967295"/>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1E86FC-77D6-ED46-AAA9-49770FEAC486}" type="slidenum">
              <a:rPr kumimoji="0" lang="en-US" sz="1200" b="0" i="0" u="none" strike="noStrike" kern="1200" cap="none" spc="0" normalizeH="0" baseline="0" noProof="0" smtClean="0">
                <a:ln>
                  <a:noFill/>
                </a:ln>
                <a:solidFill>
                  <a:srgbClr val="16233A">
                    <a:tint val="75000"/>
                  </a:srgbClr>
                </a:solidFill>
                <a:effectLst/>
                <a:uLnTx/>
                <a:uFillTx/>
                <a:latin typeface="Meiryo UI" panose="020B0604030504040204" pitchFamily="50" charset="-128"/>
                <a:ea typeface="Meiryo UI" panose="020B0604030504040204" pitchFamily="50" charset="-128"/>
                <a:cs typeface="Segoe UI Light"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srgbClr val="16233A">
                  <a:tint val="75000"/>
                </a:srgbClr>
              </a:solidFill>
              <a:effectLst/>
              <a:uLnTx/>
              <a:uFillTx/>
              <a:latin typeface="Meiryo UI" panose="020B0604030504040204" pitchFamily="50" charset="-128"/>
              <a:ea typeface="Meiryo UI" panose="020B0604030504040204" pitchFamily="50" charset="-128"/>
              <a:cs typeface="Segoe UI Light" charset="0"/>
            </a:endParaRPr>
          </a:p>
        </p:txBody>
      </p:sp>
      <p:sp>
        <p:nvSpPr>
          <p:cNvPr id="111" name="テキスト プレースホルダー 3">
            <a:extLst>
              <a:ext uri="{FF2B5EF4-FFF2-40B4-BE49-F238E27FC236}">
                <a16:creationId xmlns:a16="http://schemas.microsoft.com/office/drawing/2014/main" id="{015172B8-D1DF-47B3-B6A5-75A1E3014D9E}"/>
              </a:ext>
            </a:extLst>
          </p:cNvPr>
          <p:cNvSpPr txBox="1">
            <a:spLocks/>
          </p:cNvSpPr>
          <p:nvPr/>
        </p:nvSpPr>
        <p:spPr>
          <a:xfrm>
            <a:off x="323592" y="1802822"/>
            <a:ext cx="3723668" cy="303778"/>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テナント・部門・ユーザー毎の利用度を表示</a:t>
            </a:r>
          </a:p>
        </p:txBody>
      </p:sp>
      <p:pic>
        <p:nvPicPr>
          <p:cNvPr id="143" name="図 142">
            <a:extLst>
              <a:ext uri="{FF2B5EF4-FFF2-40B4-BE49-F238E27FC236}">
                <a16:creationId xmlns:a16="http://schemas.microsoft.com/office/drawing/2014/main" id="{59AB4AE4-C6EF-41B5-BBE1-120BF04BF3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941830" y="2400373"/>
            <a:ext cx="2403591" cy="687131"/>
          </a:xfrm>
          <a:prstGeom prst="rect">
            <a:avLst/>
          </a:prstGeom>
        </p:spPr>
      </p:pic>
      <p:pic>
        <p:nvPicPr>
          <p:cNvPr id="144" name="図 143">
            <a:extLst>
              <a:ext uri="{FF2B5EF4-FFF2-40B4-BE49-F238E27FC236}">
                <a16:creationId xmlns:a16="http://schemas.microsoft.com/office/drawing/2014/main" id="{25C03166-C6F1-401A-881A-20C850F2E892}"/>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307219" y="2059885"/>
            <a:ext cx="2542226" cy="3066685"/>
          </a:xfrm>
          <a:prstGeom prst="rect">
            <a:avLst/>
          </a:prstGeom>
        </p:spPr>
      </p:pic>
      <p:pic>
        <p:nvPicPr>
          <p:cNvPr id="145" name="図 144">
            <a:extLst>
              <a:ext uri="{FF2B5EF4-FFF2-40B4-BE49-F238E27FC236}">
                <a16:creationId xmlns:a16="http://schemas.microsoft.com/office/drawing/2014/main" id="{1F4A89E1-DF4E-4BF5-A986-F65DF28A3278}"/>
              </a:ext>
            </a:extLst>
          </p:cNvPr>
          <p:cNvPicPr>
            <a:picLocks noChangeAspect="1"/>
          </p:cNvPicPr>
          <p:nvPr/>
        </p:nvPicPr>
        <p:blipFill rotWithShape="1">
          <a:blip r:embed="rId7" cstate="screen">
            <a:extLst>
              <a:ext uri="{28A0092B-C50C-407E-A947-70E740481C1C}">
                <a14:useLocalDpi xmlns:a14="http://schemas.microsoft.com/office/drawing/2010/main" val="0"/>
              </a:ext>
            </a:extLst>
          </a:blip>
          <a:srcRect/>
          <a:stretch/>
        </p:blipFill>
        <p:spPr>
          <a:xfrm>
            <a:off x="9990788" y="2498647"/>
            <a:ext cx="1575475" cy="947557"/>
          </a:xfrm>
          <a:prstGeom prst="rect">
            <a:avLst/>
          </a:prstGeom>
          <a:ln>
            <a:solidFill>
              <a:schemeClr val="bg1">
                <a:lumMod val="65000"/>
              </a:schemeClr>
            </a:solidFill>
          </a:ln>
        </p:spPr>
      </p:pic>
      <p:pic>
        <p:nvPicPr>
          <p:cNvPr id="146" name="図 145">
            <a:extLst>
              <a:ext uri="{FF2B5EF4-FFF2-40B4-BE49-F238E27FC236}">
                <a16:creationId xmlns:a16="http://schemas.microsoft.com/office/drawing/2014/main" id="{1985BE9B-B92B-4975-9CBF-D8B7B89EA279}"/>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5579486" y="2380568"/>
            <a:ext cx="1420211" cy="690422"/>
          </a:xfrm>
          <a:prstGeom prst="rect">
            <a:avLst/>
          </a:prstGeom>
        </p:spPr>
      </p:pic>
      <p:grpSp>
        <p:nvGrpSpPr>
          <p:cNvPr id="148" name="グループ化 147">
            <a:extLst>
              <a:ext uri="{FF2B5EF4-FFF2-40B4-BE49-F238E27FC236}">
                <a16:creationId xmlns:a16="http://schemas.microsoft.com/office/drawing/2014/main" id="{93C78F2B-3749-41AF-9A17-AD68553211C1}"/>
              </a:ext>
            </a:extLst>
          </p:cNvPr>
          <p:cNvGrpSpPr/>
          <p:nvPr/>
        </p:nvGrpSpPr>
        <p:grpSpPr>
          <a:xfrm>
            <a:off x="6508689" y="3483861"/>
            <a:ext cx="1675555" cy="756618"/>
            <a:chOff x="3698268" y="2948936"/>
            <a:chExt cx="2551531" cy="1152176"/>
          </a:xfrm>
        </p:grpSpPr>
        <p:pic>
          <p:nvPicPr>
            <p:cNvPr id="149" name="図 148">
              <a:extLst>
                <a:ext uri="{FF2B5EF4-FFF2-40B4-BE49-F238E27FC236}">
                  <a16:creationId xmlns:a16="http://schemas.microsoft.com/office/drawing/2014/main" id="{4B756692-944F-426A-99B0-0533232D37FD}"/>
                </a:ext>
              </a:extLst>
            </p:cNvPr>
            <p:cNvPicPr>
              <a:picLocks noChangeAspect="1"/>
            </p:cNvPicPr>
            <p:nvPr/>
          </p:nvPicPr>
          <p:blipFill>
            <a:blip r:embed="rId9" cstate="screen">
              <a:lum bright="70000" contrast="-70000"/>
              <a:extLst>
                <a:ext uri="{28A0092B-C50C-407E-A947-70E740481C1C}">
                  <a14:useLocalDpi xmlns:a14="http://schemas.microsoft.com/office/drawing/2010/main" val="0"/>
                </a:ext>
              </a:extLst>
            </a:blip>
            <a:stretch>
              <a:fillRect/>
            </a:stretch>
          </p:blipFill>
          <p:spPr>
            <a:xfrm>
              <a:off x="4068078" y="2948936"/>
              <a:ext cx="1841152" cy="1060796"/>
            </a:xfrm>
            <a:prstGeom prst="rect">
              <a:avLst/>
            </a:prstGeom>
          </p:spPr>
        </p:pic>
        <p:pic>
          <p:nvPicPr>
            <p:cNvPr id="150" name="図 149">
              <a:extLst>
                <a:ext uri="{FF2B5EF4-FFF2-40B4-BE49-F238E27FC236}">
                  <a16:creationId xmlns:a16="http://schemas.microsoft.com/office/drawing/2014/main" id="{E1044AFF-8783-4D74-845A-17B1B8A5956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98268" y="3579718"/>
              <a:ext cx="521394" cy="521394"/>
            </a:xfrm>
            <a:prstGeom prst="rect">
              <a:avLst/>
            </a:prstGeom>
            <a:ln>
              <a:solidFill>
                <a:schemeClr val="bg1"/>
              </a:solidFill>
            </a:ln>
          </p:spPr>
        </p:pic>
        <p:sp>
          <p:nvSpPr>
            <p:cNvPr id="151" name="テキスト ボックス 150">
              <a:extLst>
                <a:ext uri="{FF2B5EF4-FFF2-40B4-BE49-F238E27FC236}">
                  <a16:creationId xmlns:a16="http://schemas.microsoft.com/office/drawing/2014/main" id="{E94EB9E9-2498-438F-8E36-F3E3D29A2E23}"/>
                </a:ext>
              </a:extLst>
            </p:cNvPr>
            <p:cNvSpPr txBox="1"/>
            <p:nvPr/>
          </p:nvSpPr>
          <p:spPr>
            <a:xfrm>
              <a:off x="4236441" y="3489820"/>
              <a:ext cx="2013358" cy="5624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16233A"/>
                  </a:solidFill>
                  <a:effectLst/>
                  <a:uLnTx/>
                  <a:uFillTx/>
                  <a:latin typeface="Meiryo UI" panose="020B0604030504040204" pitchFamily="50" charset="-128"/>
                  <a:ea typeface="Meiryo UI" panose="020B0604030504040204" pitchFamily="50" charset="-128"/>
                  <a:cs typeface="Segoe UI" panose="020B0502040204020203" pitchFamily="34" charset="0"/>
                </a:rPr>
                <a:t>SharePoint Online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6233A"/>
                  </a:solidFill>
                  <a:effectLst/>
                  <a:uLnTx/>
                  <a:uFillTx/>
                  <a:latin typeface="Meiryo UI" panose="020B0604030504040204" pitchFamily="50" charset="-128"/>
                  <a:ea typeface="Meiryo UI" panose="020B0604030504040204" pitchFamily="50" charset="-128"/>
                  <a:cs typeface="Segoe UI" panose="020B0502040204020203" pitchFamily="34" charset="0"/>
                </a:rPr>
                <a:t>上に格納</a:t>
              </a:r>
            </a:p>
          </p:txBody>
        </p:sp>
      </p:grpSp>
      <p:sp>
        <p:nvSpPr>
          <p:cNvPr id="152" name="矢印: 上 151">
            <a:extLst>
              <a:ext uri="{FF2B5EF4-FFF2-40B4-BE49-F238E27FC236}">
                <a16:creationId xmlns:a16="http://schemas.microsoft.com/office/drawing/2014/main" id="{CF76E20E-BDFD-4436-BD89-E0D59057EF26}"/>
              </a:ext>
            </a:extLst>
          </p:cNvPr>
          <p:cNvSpPr/>
          <p:nvPr/>
        </p:nvSpPr>
        <p:spPr>
          <a:xfrm>
            <a:off x="7250144" y="4380052"/>
            <a:ext cx="211846" cy="291607"/>
          </a:xfrm>
          <a:prstGeom prst="up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160" name="図 159">
            <a:extLst>
              <a:ext uri="{FF2B5EF4-FFF2-40B4-BE49-F238E27FC236}">
                <a16:creationId xmlns:a16="http://schemas.microsoft.com/office/drawing/2014/main" id="{855F29A7-B2DF-45FB-A3A6-58AE3A0CFBAB}"/>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7611895" y="2682030"/>
            <a:ext cx="268177" cy="268177"/>
          </a:xfrm>
          <a:prstGeom prst="rect">
            <a:avLst/>
          </a:prstGeom>
        </p:spPr>
      </p:pic>
      <p:pic>
        <p:nvPicPr>
          <p:cNvPr id="161" name="図 160">
            <a:extLst>
              <a:ext uri="{FF2B5EF4-FFF2-40B4-BE49-F238E27FC236}">
                <a16:creationId xmlns:a16="http://schemas.microsoft.com/office/drawing/2014/main" id="{07EE6F37-73C3-42D2-8366-E2258130142B}"/>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712030" y="2695656"/>
            <a:ext cx="268177" cy="268177"/>
          </a:xfrm>
          <a:prstGeom prst="rect">
            <a:avLst/>
          </a:prstGeom>
        </p:spPr>
      </p:pic>
      <p:sp>
        <p:nvSpPr>
          <p:cNvPr id="167" name="楕円 166">
            <a:extLst>
              <a:ext uri="{FF2B5EF4-FFF2-40B4-BE49-F238E27FC236}">
                <a16:creationId xmlns:a16="http://schemas.microsoft.com/office/drawing/2014/main" id="{38C5B71B-01FA-4A03-A6E8-11DE6062E7DB}"/>
              </a:ext>
            </a:extLst>
          </p:cNvPr>
          <p:cNvSpPr/>
          <p:nvPr/>
        </p:nvSpPr>
        <p:spPr bwMode="auto">
          <a:xfrm>
            <a:off x="5634416" y="2918786"/>
            <a:ext cx="1242566" cy="409736"/>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1" lang="en-US" altLang="ja-JP" sz="1400" b="0" i="0" u="none" strike="noStrike" kern="1200" cap="none" spc="-70" normalizeH="0" baseline="0" noProof="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168" name="テキスト ボックス 167">
            <a:extLst>
              <a:ext uri="{FF2B5EF4-FFF2-40B4-BE49-F238E27FC236}">
                <a16:creationId xmlns:a16="http://schemas.microsoft.com/office/drawing/2014/main" id="{343D9471-0EEC-4609-8DE8-68A49DE82532}"/>
              </a:ext>
            </a:extLst>
          </p:cNvPr>
          <p:cNvSpPr txBox="1"/>
          <p:nvPr/>
        </p:nvSpPr>
        <p:spPr>
          <a:xfrm>
            <a:off x="5660757" y="3025050"/>
            <a:ext cx="143633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1" i="0" u="none" strike="noStrike" kern="1200" cap="none" spc="0" normalizeH="0" baseline="0" noProof="0" dirty="0">
                <a:ln>
                  <a:noFill/>
                </a:ln>
                <a:solidFill>
                  <a:srgbClr val="16233A"/>
                </a:solidFill>
                <a:effectLst/>
                <a:uLnTx/>
                <a:uFillTx/>
                <a:latin typeface="Meiryo UI" panose="020B0604030504040204" pitchFamily="50" charset="-128"/>
                <a:ea typeface="Meiryo UI" panose="020B0604030504040204" pitchFamily="50" charset="-128"/>
                <a:cs typeface="Segoe UI" panose="020B0502040204020203" pitchFamily="34" charset="0"/>
              </a:rPr>
              <a:t>Power BI Template</a:t>
            </a:r>
            <a:endParaRPr kumimoji="1" lang="ja-JP" altLang="en-US" sz="800" b="1" i="0" u="none" strike="noStrike" kern="1200" cap="none" spc="0" normalizeH="0" baseline="0" noProof="0" dirty="0">
              <a:ln>
                <a:noFill/>
              </a:ln>
              <a:solidFill>
                <a:srgbClr val="16233A"/>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cxnSp>
        <p:nvCxnSpPr>
          <p:cNvPr id="172" name="直線矢印コネクタ 171">
            <a:extLst>
              <a:ext uri="{FF2B5EF4-FFF2-40B4-BE49-F238E27FC236}">
                <a16:creationId xmlns:a16="http://schemas.microsoft.com/office/drawing/2014/main" id="{425D1D05-D523-4FF3-A79F-42FD01C161B0}"/>
              </a:ext>
            </a:extLst>
          </p:cNvPr>
          <p:cNvCxnSpPr>
            <a:cxnSpLocks/>
          </p:cNvCxnSpPr>
          <p:nvPr/>
        </p:nvCxnSpPr>
        <p:spPr>
          <a:xfrm flipV="1">
            <a:off x="7509568" y="3095430"/>
            <a:ext cx="0" cy="553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直線矢印コネクタ 172">
            <a:extLst>
              <a:ext uri="{FF2B5EF4-FFF2-40B4-BE49-F238E27FC236}">
                <a16:creationId xmlns:a16="http://schemas.microsoft.com/office/drawing/2014/main" id="{4FD95B23-7079-4E33-BE8F-2D587FA366B7}"/>
              </a:ext>
            </a:extLst>
          </p:cNvPr>
          <p:cNvCxnSpPr>
            <a:cxnSpLocks/>
          </p:cNvCxnSpPr>
          <p:nvPr/>
        </p:nvCxnSpPr>
        <p:spPr>
          <a:xfrm flipH="1" flipV="1">
            <a:off x="6563010" y="3449166"/>
            <a:ext cx="434829" cy="34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4" name="テキスト プレースホルダー 3">
            <a:extLst>
              <a:ext uri="{FF2B5EF4-FFF2-40B4-BE49-F238E27FC236}">
                <a16:creationId xmlns:a16="http://schemas.microsoft.com/office/drawing/2014/main" id="{752D7E73-A333-4E27-9084-9697339B1698}"/>
              </a:ext>
            </a:extLst>
          </p:cNvPr>
          <p:cNvSpPr txBox="1">
            <a:spLocks/>
          </p:cNvSpPr>
          <p:nvPr/>
        </p:nvSpPr>
        <p:spPr>
          <a:xfrm>
            <a:off x="9093722" y="5478011"/>
            <a:ext cx="2980514" cy="1249960"/>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a:buNone/>
              <a:tabLst/>
              <a:defRPr/>
            </a:pPr>
            <a:r>
              <a:rPr kumimoji="1" lang="ja-JP" altLang="en-US"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a:t>
            </a:r>
            <a:r>
              <a:rPr kumimoji="1" lang="en-US" altLang="ja-JP"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Teams</a:t>
            </a:r>
            <a:r>
              <a:rPr kumimoji="1" lang="ja-JP" altLang="en-US"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利活用</a:t>
            </a:r>
            <a:r>
              <a:rPr kumimoji="1" lang="en-US" altLang="ja-JP"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UP</a:t>
            </a:r>
          </a:p>
          <a:p>
            <a:pPr marL="0" marR="0" lvl="0" indent="0" algn="l" defTabSz="914400" rtl="0" eaLnBrk="1" fontAlgn="auto" latinLnBrk="0" hangingPunct="1">
              <a:lnSpc>
                <a:spcPct val="120000"/>
              </a:lnSpc>
              <a:spcBef>
                <a:spcPts val="600"/>
              </a:spcBef>
              <a:spcAft>
                <a:spcPts val="0"/>
              </a:spcAft>
              <a:buClrTx/>
              <a:buSzTx/>
              <a:buFont typeface="Arial"/>
              <a:buNone/>
              <a:tabLst/>
              <a:defRPr/>
            </a:pPr>
            <a:r>
              <a:rPr kumimoji="1" lang="ja-JP" altLang="en-US"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a:t>
            </a:r>
            <a:r>
              <a:rPr kumimoji="1" lang="en-US" altLang="ja-JP"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Power BI</a:t>
            </a:r>
            <a:r>
              <a:rPr kumimoji="1" lang="ja-JP" altLang="en-US"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で部門にグラフ共有</a:t>
            </a:r>
            <a:endParaRPr kumimoji="1" lang="en-US" altLang="ja-JP"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20000"/>
              </a:lnSpc>
              <a:spcBef>
                <a:spcPts val="600"/>
              </a:spcBef>
              <a:spcAft>
                <a:spcPts val="0"/>
              </a:spcAft>
              <a:buClrTx/>
              <a:buSzTx/>
              <a:buFont typeface="Arial"/>
              <a:buNone/>
              <a:tabLst/>
              <a:defRPr/>
            </a:pPr>
            <a:r>
              <a:rPr kumimoji="1" lang="ja-JP" altLang="en-US"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a:t>
            </a:r>
            <a:r>
              <a:rPr kumimoji="1" lang="en-US" altLang="ja-JP"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MyAnalytics</a:t>
            </a:r>
            <a:r>
              <a:rPr kumimoji="1" lang="ja-JP" altLang="en-US"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a:t>
            </a:r>
            <a:r>
              <a:rPr kumimoji="1" lang="en-US" altLang="ja-JP" sz="1200" b="1" i="0" u="none" strike="noStrike" kern="1200" cap="none" spc="-29" normalizeH="0" baseline="0" noProof="0" dirty="0" err="1">
                <a:ln>
                  <a:noFill/>
                </a:ln>
                <a:solidFill>
                  <a:srgbClr val="16233A"/>
                </a:solidFill>
                <a:effectLst/>
                <a:uLnTx/>
                <a:uFillTx/>
                <a:latin typeface="Meiryo UI" panose="020B0604030504040204" pitchFamily="50" charset="-128"/>
                <a:ea typeface="Meiryo UI" panose="020B0604030504040204" pitchFamily="50" charset="-128"/>
              </a:rPr>
              <a:t>WorkPlace</a:t>
            </a:r>
            <a:r>
              <a:rPr kumimoji="1" lang="en-US" altLang="ja-JP"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 Analytics</a:t>
            </a:r>
            <a:br>
              <a:rPr kumimoji="1" lang="en-US" altLang="ja-JP"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br>
            <a:r>
              <a:rPr kumimoji="1" lang="ja-JP" altLang="en-US"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　と併用して見える化</a:t>
            </a:r>
            <a:endParaRPr kumimoji="1" lang="en-US" altLang="ja-JP"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endParaRPr>
          </a:p>
        </p:txBody>
      </p:sp>
      <p:sp>
        <p:nvSpPr>
          <p:cNvPr id="38" name="テキスト プレースホルダー 3">
            <a:extLst>
              <a:ext uri="{FF2B5EF4-FFF2-40B4-BE49-F238E27FC236}">
                <a16:creationId xmlns:a16="http://schemas.microsoft.com/office/drawing/2014/main" id="{AC17C593-7630-4A7B-B0C6-4274F2C0EBC1}"/>
              </a:ext>
            </a:extLst>
          </p:cNvPr>
          <p:cNvSpPr txBox="1">
            <a:spLocks/>
          </p:cNvSpPr>
          <p:nvPr/>
        </p:nvSpPr>
        <p:spPr>
          <a:xfrm>
            <a:off x="5370108" y="1804553"/>
            <a:ext cx="2895859" cy="303778"/>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レポートファイルを自動読み込み</a:t>
            </a:r>
          </a:p>
        </p:txBody>
      </p:sp>
      <p:sp>
        <p:nvSpPr>
          <p:cNvPr id="39" name="テキスト プレースホルダー 3">
            <a:extLst>
              <a:ext uri="{FF2B5EF4-FFF2-40B4-BE49-F238E27FC236}">
                <a16:creationId xmlns:a16="http://schemas.microsoft.com/office/drawing/2014/main" id="{C135D09C-9BF0-4120-A92F-C491DA594B40}"/>
              </a:ext>
            </a:extLst>
          </p:cNvPr>
          <p:cNvSpPr txBox="1">
            <a:spLocks/>
          </p:cNvSpPr>
          <p:nvPr/>
        </p:nvSpPr>
        <p:spPr>
          <a:xfrm>
            <a:off x="706711" y="5775082"/>
            <a:ext cx="3298373" cy="547786"/>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部署毎の</a:t>
            </a:r>
            <a:r>
              <a:rPr kumimoji="1" lang="en-US" altLang="ja-JP"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O365</a:t>
            </a: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利用状況サマリページ・</a:t>
            </a:r>
            <a:br>
              <a:rPr kumimoji="1" lang="en-US" altLang="ja-JP"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b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ユーザーアンケートとの統合</a:t>
            </a:r>
          </a:p>
        </p:txBody>
      </p:sp>
      <p:sp>
        <p:nvSpPr>
          <p:cNvPr id="40" name="四角形: 角を丸くする 39">
            <a:extLst>
              <a:ext uri="{FF2B5EF4-FFF2-40B4-BE49-F238E27FC236}">
                <a16:creationId xmlns:a16="http://schemas.microsoft.com/office/drawing/2014/main" id="{F4D6C653-753B-48D7-B72A-29E645C585B9}"/>
              </a:ext>
            </a:extLst>
          </p:cNvPr>
          <p:cNvSpPr/>
          <p:nvPr/>
        </p:nvSpPr>
        <p:spPr>
          <a:xfrm>
            <a:off x="5571580" y="5229549"/>
            <a:ext cx="3392866" cy="1350865"/>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1" name="図 40">
            <a:extLst>
              <a:ext uri="{FF2B5EF4-FFF2-40B4-BE49-F238E27FC236}">
                <a16:creationId xmlns:a16="http://schemas.microsoft.com/office/drawing/2014/main" id="{137DA9A3-E25F-4BB9-812D-DB4FA52A27F2}"/>
              </a:ext>
            </a:extLst>
          </p:cNvPr>
          <p:cNvPicPr>
            <a:picLocks noChangeAspect="1"/>
          </p:cNvPicPr>
          <p:nvPr/>
        </p:nvPicPr>
        <p:blipFill>
          <a:blip r:embed="rId12" cstate="screen">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108122" y="5656830"/>
            <a:ext cx="233523" cy="233523"/>
          </a:xfrm>
          <a:prstGeom prst="rect">
            <a:avLst/>
          </a:prstGeom>
        </p:spPr>
      </p:pic>
      <p:pic>
        <p:nvPicPr>
          <p:cNvPr id="42" name="図 41">
            <a:extLst>
              <a:ext uri="{FF2B5EF4-FFF2-40B4-BE49-F238E27FC236}">
                <a16:creationId xmlns:a16="http://schemas.microsoft.com/office/drawing/2014/main" id="{C881FFD2-96E4-4D87-B3D7-F448C0A8998F}"/>
              </a:ext>
            </a:extLst>
          </p:cNvPr>
          <p:cNvPicPr>
            <a:picLocks noChangeAspect="1"/>
          </p:cNvPicPr>
          <p:nvPr/>
        </p:nvPicPr>
        <p:blipFill>
          <a:blip r:embed="rId12" cstate="screen">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101431" y="5984799"/>
            <a:ext cx="233523" cy="233523"/>
          </a:xfrm>
          <a:prstGeom prst="rect">
            <a:avLst/>
          </a:prstGeom>
        </p:spPr>
      </p:pic>
      <p:sp>
        <p:nvSpPr>
          <p:cNvPr id="43" name="コンテンツ プレースホルダー 2">
            <a:extLst>
              <a:ext uri="{FF2B5EF4-FFF2-40B4-BE49-F238E27FC236}">
                <a16:creationId xmlns:a16="http://schemas.microsoft.com/office/drawing/2014/main" id="{6F7F1F81-CD82-45F3-A4DB-DFC959F3D44F}"/>
              </a:ext>
            </a:extLst>
          </p:cNvPr>
          <p:cNvSpPr txBox="1">
            <a:spLocks/>
          </p:cNvSpPr>
          <p:nvPr/>
        </p:nvSpPr>
        <p:spPr>
          <a:xfrm>
            <a:off x="6292731" y="5469622"/>
            <a:ext cx="2742212" cy="755009"/>
          </a:xfrm>
          <a:prstGeom prst="rect">
            <a:avLst/>
          </a:prstGeom>
        </p:spPr>
        <p:txBody>
          <a:bodyPr>
            <a:normAutofit/>
          </a:bodyPr>
          <a:lstStyle>
            <a:lvl1pPr marL="228600" indent="-228600" algn="l" defTabSz="914400" rtl="0" eaLnBrk="1" latinLnBrk="0" hangingPunct="1">
              <a:lnSpc>
                <a:spcPct val="120000"/>
              </a:lnSpc>
              <a:spcBef>
                <a:spcPts val="600"/>
              </a:spcBef>
              <a:buFont typeface="Arial"/>
              <a:buChar char="•"/>
              <a:defRPr sz="2800" b="0" i="0" kern="1200">
                <a:solidFill>
                  <a:srgbClr val="29384F"/>
                </a:solidFill>
                <a:latin typeface="Segoe UI Light" charset="0"/>
                <a:ea typeface="Segoe UI Light" charset="0"/>
                <a:cs typeface="Segoe UI Light" charset="0"/>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600"/>
              </a:spcBef>
              <a:spcAft>
                <a:spcPts val="0"/>
              </a:spcAft>
              <a:buClrTx/>
              <a:buSzTx/>
              <a:buFont typeface="Wingdings" panose="05000000000000000000" pitchFamily="2" charset="2"/>
              <a:buChar char="l"/>
              <a:tabLst/>
              <a:defRPr/>
            </a:pPr>
            <a:r>
              <a:rPr kumimoji="0" lang="ja-JP" altLang="en-US"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各種</a:t>
            </a:r>
            <a:r>
              <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O365</a:t>
            </a:r>
            <a:r>
              <a:rPr kumimoji="0" lang="ja-JP" altLang="en-US"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データ</a:t>
            </a:r>
            <a:br>
              <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br>
            <a:r>
              <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Exchange</a:t>
            </a:r>
            <a:r>
              <a:rPr kumimoji="0" lang="ja-JP" altLang="en-US"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a:t>
            </a:r>
            <a:r>
              <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SharePoint</a:t>
            </a:r>
            <a:r>
              <a:rPr kumimoji="0" lang="ja-JP" altLang="en-US"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a:t>
            </a:r>
            <a:r>
              <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OneDrive</a:t>
            </a:r>
            <a:br>
              <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br>
            <a:r>
              <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Skype</a:t>
            </a:r>
            <a:r>
              <a:rPr kumimoji="0" lang="ja-JP" altLang="en-US"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 </a:t>
            </a:r>
            <a:r>
              <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for</a:t>
            </a:r>
            <a:r>
              <a:rPr kumimoji="0" lang="ja-JP" altLang="en-US"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 </a:t>
            </a:r>
            <a:r>
              <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Business</a:t>
            </a:r>
            <a:r>
              <a:rPr kumimoji="0" lang="ja-JP" altLang="en-US"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a:t>
            </a:r>
            <a:r>
              <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Yammer</a:t>
            </a:r>
            <a:r>
              <a:rPr kumimoji="0" lang="ja-JP" altLang="en-US"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a:t>
            </a:r>
            <a:r>
              <a:rPr kumimoji="0" lang="en-US" altLang="ja-JP" sz="1000" b="0" i="0" u="none" strike="noStrike" kern="1200" cap="none" spc="0" normalizeH="0" baseline="0" noProof="0" dirty="0" err="1">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ProPlus</a:t>
            </a:r>
            <a:endPar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pic>
        <p:nvPicPr>
          <p:cNvPr id="44" name="図 43">
            <a:extLst>
              <a:ext uri="{FF2B5EF4-FFF2-40B4-BE49-F238E27FC236}">
                <a16:creationId xmlns:a16="http://schemas.microsoft.com/office/drawing/2014/main" id="{4A8D51C4-30BD-4004-B0FF-F9FB9399F5A9}"/>
              </a:ext>
            </a:extLst>
          </p:cNvPr>
          <p:cNvPicPr>
            <a:picLocks noChangeAspect="1"/>
          </p:cNvPicPr>
          <p:nvPr/>
        </p:nvPicPr>
        <p:blipFill>
          <a:blip r:embed="rId12" cstate="screen">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5826218" y="5642398"/>
            <a:ext cx="233523" cy="233523"/>
          </a:xfrm>
          <a:prstGeom prst="rect">
            <a:avLst/>
          </a:prstGeom>
        </p:spPr>
      </p:pic>
      <p:pic>
        <p:nvPicPr>
          <p:cNvPr id="45" name="図 44">
            <a:extLst>
              <a:ext uri="{FF2B5EF4-FFF2-40B4-BE49-F238E27FC236}">
                <a16:creationId xmlns:a16="http://schemas.microsoft.com/office/drawing/2014/main" id="{C07D6EF3-9B00-4404-9EF8-88E32B0774DA}"/>
              </a:ext>
            </a:extLst>
          </p:cNvPr>
          <p:cNvPicPr>
            <a:picLocks noChangeAspect="1"/>
          </p:cNvPicPr>
          <p:nvPr/>
        </p:nvPicPr>
        <p:blipFill>
          <a:blip r:embed="rId14" cstate="screen">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5810630" y="5987830"/>
            <a:ext cx="243623" cy="243623"/>
          </a:xfrm>
          <a:prstGeom prst="rect">
            <a:avLst/>
          </a:prstGeom>
        </p:spPr>
      </p:pic>
      <p:sp>
        <p:nvSpPr>
          <p:cNvPr id="46" name="コンテンツ プレースホルダー 2">
            <a:extLst>
              <a:ext uri="{FF2B5EF4-FFF2-40B4-BE49-F238E27FC236}">
                <a16:creationId xmlns:a16="http://schemas.microsoft.com/office/drawing/2014/main" id="{653F8F14-FD40-4B1F-99D8-C97983BE740B}"/>
              </a:ext>
            </a:extLst>
          </p:cNvPr>
          <p:cNvSpPr txBox="1">
            <a:spLocks/>
          </p:cNvSpPr>
          <p:nvPr/>
        </p:nvSpPr>
        <p:spPr>
          <a:xfrm>
            <a:off x="6319303" y="6131729"/>
            <a:ext cx="2497526" cy="520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000" b="0" i="0" u="none" strike="noStrike" kern="1200" cap="none" spc="0" normalizeH="0" baseline="0" noProof="0" dirty="0">
                <a:ln>
                  <a:noFill/>
                </a:ln>
                <a:solidFill>
                  <a:srgbClr val="16233A"/>
                </a:solidFill>
                <a:effectLst/>
                <a:uLnTx/>
                <a:uFillTx/>
                <a:latin typeface="Meiryo UI" panose="020B0604030504040204" pitchFamily="50" charset="-128"/>
                <a:ea typeface="Meiryo UI" panose="020B0604030504040204" pitchFamily="50" charset="-128"/>
                <a:cs typeface="Segoe UI" panose="020B0502040204020203" pitchFamily="34" charset="0"/>
              </a:rPr>
              <a:t>Active user lists(Directory File)</a:t>
            </a:r>
            <a:r>
              <a:rPr kumimoji="1" lang="ja-JP" altLang="en-US" sz="1000" b="0" i="0" u="none" strike="noStrike" kern="1200" cap="none" spc="0" normalizeH="0" baseline="0" noProof="0" dirty="0">
                <a:ln>
                  <a:noFill/>
                </a:ln>
                <a:solidFill>
                  <a:srgbClr val="16233A"/>
                </a:solidFill>
                <a:effectLst/>
                <a:uLnTx/>
                <a:uFillTx/>
                <a:latin typeface="Meiryo UI" panose="020B0604030504040204" pitchFamily="50" charset="-128"/>
                <a:ea typeface="Meiryo UI" panose="020B0604030504040204" pitchFamily="50" charset="-128"/>
                <a:cs typeface="Segoe UI" panose="020B0502040204020203" pitchFamily="34" charset="0"/>
              </a:rPr>
              <a:t>は</a:t>
            </a:r>
            <a:br>
              <a:rPr kumimoji="1" lang="en-US" altLang="ja-JP" sz="1000" b="0" i="0" u="none" strike="noStrike" kern="1200" cap="none" spc="0" normalizeH="0" baseline="0" noProof="0" dirty="0">
                <a:ln>
                  <a:noFill/>
                </a:ln>
                <a:solidFill>
                  <a:srgbClr val="16233A"/>
                </a:solidFill>
                <a:effectLst/>
                <a:uLnTx/>
                <a:uFillTx/>
                <a:latin typeface="Meiryo UI" panose="020B0604030504040204" pitchFamily="50" charset="-128"/>
                <a:ea typeface="Meiryo UI" panose="020B0604030504040204" pitchFamily="50" charset="-128"/>
                <a:cs typeface="Segoe UI" panose="020B0502040204020203" pitchFamily="34" charset="0"/>
              </a:rPr>
            </a:br>
            <a:r>
              <a:rPr kumimoji="1" lang="ja-JP" altLang="en-US" sz="1000" b="1" i="1" u="none" strike="noStrike" kern="1200" cap="none" spc="0" normalizeH="0" baseline="0" noProof="0" dirty="0">
                <a:ln>
                  <a:noFill/>
                </a:ln>
                <a:solidFill>
                  <a:srgbClr val="16233A"/>
                </a:solidFill>
                <a:effectLst/>
                <a:uLnTx/>
                <a:uFillTx/>
                <a:latin typeface="Meiryo UI" panose="020B0604030504040204" pitchFamily="50" charset="-128"/>
                <a:ea typeface="Meiryo UI" panose="020B0604030504040204" pitchFamily="50" charset="-128"/>
                <a:cs typeface="Segoe UI" panose="020B0502040204020203" pitchFamily="34" charset="0"/>
              </a:rPr>
              <a:t>個別で用意</a:t>
            </a:r>
            <a:endParaRPr kumimoji="1" lang="en-US" altLang="ja-JP" sz="1000" b="1" i="1" u="none" strike="noStrike" kern="1200" cap="none" spc="0" normalizeH="0" baseline="0" noProof="0" dirty="0">
              <a:ln>
                <a:noFill/>
              </a:ln>
              <a:solidFill>
                <a:srgbClr val="16233A"/>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sp>
        <p:nvSpPr>
          <p:cNvPr id="47" name="テキスト ボックス 46">
            <a:extLst>
              <a:ext uri="{FF2B5EF4-FFF2-40B4-BE49-F238E27FC236}">
                <a16:creationId xmlns:a16="http://schemas.microsoft.com/office/drawing/2014/main" id="{087B1517-E5CF-468E-9E4D-EB70C252F521}"/>
              </a:ext>
            </a:extLst>
          </p:cNvPr>
          <p:cNvSpPr txBox="1"/>
          <p:nvPr/>
        </p:nvSpPr>
        <p:spPr>
          <a:xfrm>
            <a:off x="6172568" y="4784951"/>
            <a:ext cx="2412913" cy="646331"/>
          </a:xfrm>
          <a:prstGeom prst="rect">
            <a:avLst/>
          </a:prstGeom>
          <a:solidFill>
            <a:srgbClr val="00B05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rPr>
              <a:t>Office365</a:t>
            </a:r>
            <a:r>
              <a:rPr kumimoji="1"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rPr>
              <a:t>管理ポータルから</a:t>
            </a:r>
            <a:r>
              <a:rPr kumimoji="1" lang="en-US" altLang="ja-JP"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rPr>
              <a:t>CSV </a:t>
            </a:r>
            <a:r>
              <a:rPr kumimoji="1"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rPr>
              <a:t>ファイルをエクスポート </a:t>
            </a:r>
            <a:r>
              <a:rPr kumimoji="1" lang="en-US" altLang="ja-JP"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rPr>
              <a:t>or</a:t>
            </a:r>
            <a:br>
              <a:rPr kumimoji="1" lang="en-US" altLang="ja-JP"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rPr>
            </a:br>
            <a:r>
              <a:rPr kumimoji="1" lang="en-US" altLang="ja-JP"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rPr>
              <a:t>PowerShell</a:t>
            </a:r>
            <a:r>
              <a:rPr kumimoji="1"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rPr>
              <a:t>で自動エキスポート</a:t>
            </a:r>
          </a:p>
        </p:txBody>
      </p:sp>
      <p:sp>
        <p:nvSpPr>
          <p:cNvPr id="49" name="スライド番号プレースホルダー 3">
            <a:extLst>
              <a:ext uri="{FF2B5EF4-FFF2-40B4-BE49-F238E27FC236}">
                <a16:creationId xmlns:a16="http://schemas.microsoft.com/office/drawing/2014/main" id="{E7E44A73-7A88-481D-8CDE-3A9081D0FF4B}"/>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10</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pic>
        <p:nvPicPr>
          <p:cNvPr id="50" name="Picture 4" descr="C:\Users\masumi\AppData\Local\Microsoft\Windows\Temporary Internet Files\Content.IE5\2NUCEUE4\j0433944[1].png">
            <a:extLst>
              <a:ext uri="{FF2B5EF4-FFF2-40B4-BE49-F238E27FC236}">
                <a16:creationId xmlns:a16="http://schemas.microsoft.com/office/drawing/2014/main" id="{29BABE1B-855C-4BDC-A29A-7F70D90C76DD}"/>
              </a:ext>
            </a:extLst>
          </p:cNvPr>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flipH="1">
            <a:off x="4781725" y="5486154"/>
            <a:ext cx="796954" cy="796954"/>
          </a:xfrm>
          <a:prstGeom prst="rect">
            <a:avLst/>
          </a:prstGeom>
          <a:noFill/>
        </p:spPr>
      </p:pic>
      <p:pic>
        <p:nvPicPr>
          <p:cNvPr id="48" name="Picture 4" descr="C:\Users\masumi\AppData\Local\Microsoft\Windows\Temporary Internet Files\Content.IE5\2NUCEUE4\j0433944[1].png">
            <a:extLst>
              <a:ext uri="{FF2B5EF4-FFF2-40B4-BE49-F238E27FC236}">
                <a16:creationId xmlns:a16="http://schemas.microsoft.com/office/drawing/2014/main" id="{C5491B44-E2BB-4FA8-85E3-B896A5B063ED}"/>
              </a:ext>
            </a:extLst>
          </p:cNvPr>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flipH="1">
            <a:off x="5043182" y="2600587"/>
            <a:ext cx="504491" cy="504491"/>
          </a:xfrm>
          <a:prstGeom prst="rect">
            <a:avLst/>
          </a:prstGeom>
          <a:noFill/>
        </p:spPr>
      </p:pic>
      <p:sp>
        <p:nvSpPr>
          <p:cNvPr id="51" name="テキスト ボックス 50">
            <a:extLst>
              <a:ext uri="{FF2B5EF4-FFF2-40B4-BE49-F238E27FC236}">
                <a16:creationId xmlns:a16="http://schemas.microsoft.com/office/drawing/2014/main" id="{304B50FB-F4D6-4783-93CF-C093070FF225}"/>
              </a:ext>
            </a:extLst>
          </p:cNvPr>
          <p:cNvSpPr txBox="1"/>
          <p:nvPr/>
        </p:nvSpPr>
        <p:spPr>
          <a:xfrm>
            <a:off x="9537952" y="5096741"/>
            <a:ext cx="2240192" cy="276999"/>
          </a:xfrm>
          <a:prstGeom prst="rect">
            <a:avLst/>
          </a:prstGeom>
          <a:solidFill>
            <a:srgbClr val="EC62E5"/>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dirty="0">
                <a:solidFill>
                  <a:srgbClr val="FFFFFF"/>
                </a:solidFill>
                <a:latin typeface="Meiryo UI" panose="020B0604030504040204" pitchFamily="50" charset="-128"/>
                <a:ea typeface="Meiryo UI" panose="020B0604030504040204" pitchFamily="50" charset="-128"/>
              </a:rPr>
              <a:t>ID</a:t>
            </a:r>
            <a:r>
              <a:rPr lang="ja-JP" altLang="en-US" sz="1200" dirty="0">
                <a:solidFill>
                  <a:srgbClr val="FFFFFF"/>
                </a:solidFill>
                <a:latin typeface="Meiryo UI" panose="020B0604030504040204" pitchFamily="50" charset="-128"/>
                <a:ea typeface="Meiryo UI" panose="020B0604030504040204" pitchFamily="50" charset="-128"/>
              </a:rPr>
              <a:t>毎に閲覧範囲を制限可能</a:t>
            </a:r>
            <a:endParaRPr kumimoji="1"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52" name="正方形/長方形 17413">
            <a:extLst>
              <a:ext uri="{FF2B5EF4-FFF2-40B4-BE49-F238E27FC236}">
                <a16:creationId xmlns:a16="http://schemas.microsoft.com/office/drawing/2014/main" id="{2E03CBCD-F83B-40DF-AD12-BC5C806D46A1}"/>
              </a:ext>
            </a:extLst>
          </p:cNvPr>
          <p:cNvPicPr>
            <a:picLocks noChangeAspect="1" noChangeArrowheads="1"/>
          </p:cNvPicPr>
          <p:nvPr/>
        </p:nvPicPr>
        <p:blipFill>
          <a:blip r:embed="rId17" cstate="screen">
            <a:extLst>
              <a:ext uri="{28A0092B-C50C-407E-A947-70E740481C1C}">
                <a14:useLocalDpi xmlns:a14="http://schemas.microsoft.com/office/drawing/2010/main" val="0"/>
              </a:ext>
            </a:extLst>
          </a:blip>
          <a:srcRect/>
          <a:stretch>
            <a:fillRect/>
          </a:stretch>
        </p:blipFill>
        <p:spPr bwMode="auto">
          <a:xfrm>
            <a:off x="11455168" y="4615982"/>
            <a:ext cx="650145" cy="585963"/>
          </a:xfrm>
          <a:prstGeom prst="rect">
            <a:avLst/>
          </a:prstGeom>
          <a:noFill/>
          <a:ln w="9525">
            <a:noFill/>
            <a:miter lim="800000"/>
            <a:headEnd/>
            <a:tailEnd/>
          </a:ln>
        </p:spPr>
      </p:pic>
    </p:spTree>
    <p:extLst>
      <p:ext uri="{BB962C8B-B14F-4D97-AF65-F5344CB8AC3E}">
        <p14:creationId xmlns:p14="http://schemas.microsoft.com/office/powerpoint/2010/main" val="408344201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621578" y="319545"/>
            <a:ext cx="1060150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365 Usage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および</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Microsoft</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Teams</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 Graph</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a:t>
            </a:r>
            <a:endParaRPr lang="ja-JP" altLang="en-US" sz="2800" b="0" spc="-29" dirty="0">
              <a:solidFill>
                <a:srgbClr val="002060"/>
              </a:solidFill>
              <a:latin typeface="Segoe UI" panose="020B0502040204020203" pitchFamily="34" charset="0"/>
              <a:cs typeface="Segoe UI" panose="020B0502040204020203" pitchFamily="34" charset="0"/>
            </a:endParaRPr>
          </a:p>
        </p:txBody>
      </p:sp>
      <p:sp>
        <p:nvSpPr>
          <p:cNvPr id="4" name="テキスト プレースホルダー 3">
            <a:extLst>
              <a:ext uri="{FF2B5EF4-FFF2-40B4-BE49-F238E27FC236}">
                <a16:creationId xmlns:a16="http://schemas.microsoft.com/office/drawing/2014/main" id="{DF3FEECC-D1BD-406E-9F03-5CC929AD68ED}"/>
              </a:ext>
            </a:extLst>
          </p:cNvPr>
          <p:cNvSpPr>
            <a:spLocks noGrp="1"/>
          </p:cNvSpPr>
          <p:nvPr>
            <p:ph type="body" sz="quarter" idx="10"/>
          </p:nvPr>
        </p:nvSpPr>
        <p:spPr>
          <a:xfrm>
            <a:off x="559252" y="1267103"/>
            <a:ext cx="11365065" cy="409297"/>
          </a:xfrm>
        </p:spPr>
        <p:txBody>
          <a:bodyPr>
            <a:noAutofit/>
          </a:bodyPr>
          <a:lstStyle/>
          <a:p>
            <a:r>
              <a:rPr lang="ja-JP" altLang="en-US" sz="2000" b="1" dirty="0">
                <a:solidFill>
                  <a:srgbClr val="002060"/>
                </a:solidFill>
                <a:latin typeface="Meiryo UI" panose="020B0604030504040204" pitchFamily="50" charset="-128"/>
                <a:ea typeface="Meiryo UI" panose="020B0604030504040204" pitchFamily="50" charset="-128"/>
              </a:rPr>
              <a:t>できること</a:t>
            </a:r>
            <a:r>
              <a:rPr lang="en-US" altLang="ja-JP" sz="2000" b="1" dirty="0">
                <a:solidFill>
                  <a:srgbClr val="002060"/>
                </a:solidFill>
                <a:latin typeface="Meiryo UI" panose="020B0604030504040204" pitchFamily="50" charset="-128"/>
                <a:ea typeface="Meiryo UI" panose="020B0604030504040204" pitchFamily="50" charset="-128"/>
              </a:rPr>
              <a:t>:</a:t>
            </a:r>
          </a:p>
          <a:p>
            <a:pPr marL="285750" indent="-285750">
              <a:buFont typeface="Wingdings" panose="05000000000000000000" pitchFamily="2" charset="2"/>
              <a:buChar char="l"/>
            </a:pPr>
            <a:r>
              <a:rPr lang="en-US" altLang="ja-JP" sz="1600" dirty="0">
                <a:solidFill>
                  <a:srgbClr val="002060"/>
                </a:solidFill>
                <a:latin typeface="Meiryo UI" panose="020B0604030504040204" pitchFamily="50" charset="-128"/>
                <a:ea typeface="Meiryo UI" panose="020B0604030504040204" pitchFamily="50" charset="-128"/>
              </a:rPr>
              <a:t>Office365</a:t>
            </a:r>
            <a:r>
              <a:rPr lang="ja-JP" altLang="en-US" sz="1600" dirty="0">
                <a:solidFill>
                  <a:srgbClr val="002060"/>
                </a:solidFill>
                <a:latin typeface="Meiryo UI" panose="020B0604030504040204" pitchFamily="50" charset="-128"/>
                <a:ea typeface="Meiryo UI" panose="020B0604030504040204" pitchFamily="50" charset="-128"/>
              </a:rPr>
              <a:t>管理ポータル </a:t>
            </a:r>
            <a:r>
              <a:rPr lang="en-US" altLang="ja-JP" sz="1600" dirty="0">
                <a:solidFill>
                  <a:srgbClr val="002060"/>
                </a:solidFill>
                <a:latin typeface="Meiryo UI" panose="020B0604030504040204" pitchFamily="50" charset="-128"/>
                <a:ea typeface="Meiryo UI" panose="020B0604030504040204" pitchFamily="50" charset="-128"/>
              </a:rPr>
              <a:t>or Microsoft Graph Report API or Security Graph API</a:t>
            </a:r>
            <a:r>
              <a:rPr lang="ja-JP" altLang="en-US" sz="1600" dirty="0">
                <a:solidFill>
                  <a:srgbClr val="002060"/>
                </a:solidFill>
                <a:latin typeface="Meiryo UI" panose="020B0604030504040204" pitchFamily="50" charset="-128"/>
                <a:ea typeface="Meiryo UI" panose="020B0604030504040204" pitchFamily="50" charset="-128"/>
              </a:rPr>
              <a:t>から取得できるデータを組織情報・ユーザー情報別に累計・時系列で</a:t>
            </a: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で可視化する</a:t>
            </a:r>
            <a:endParaRPr lang="en-US" altLang="ja-JP" sz="16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を利用するため柔軟なカスタマイズが可能</a:t>
            </a:r>
            <a:endParaRPr lang="en-US" altLang="ja-JP" sz="16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600" dirty="0">
                <a:solidFill>
                  <a:srgbClr val="002060"/>
                </a:solidFill>
                <a:latin typeface="Meiryo UI" panose="020B0604030504040204" pitchFamily="50" charset="-128"/>
                <a:ea typeface="Meiryo UI" panose="020B0604030504040204" pitchFamily="50" charset="-128"/>
              </a:rPr>
              <a:t>自動更新＋共有が可能（共有には</a:t>
            </a: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Pro</a:t>
            </a:r>
            <a:r>
              <a:rPr lang="ja-JP" altLang="en-US" sz="1600" dirty="0">
                <a:solidFill>
                  <a:srgbClr val="002060"/>
                </a:solidFill>
                <a:latin typeface="Meiryo UI" panose="020B0604030504040204" pitchFamily="50" charset="-128"/>
                <a:ea typeface="Meiryo UI" panose="020B0604030504040204" pitchFamily="50" charset="-128"/>
              </a:rPr>
              <a:t>ライセンス以上が必要）</a:t>
            </a:r>
            <a:endParaRPr lang="en-US" altLang="ja-JP" sz="16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600" dirty="0">
                <a:solidFill>
                  <a:srgbClr val="002060"/>
                </a:solidFill>
                <a:latin typeface="Meiryo UI" panose="020B0604030504040204" pitchFamily="50" charset="-128"/>
                <a:ea typeface="Meiryo UI" panose="020B0604030504040204" pitchFamily="50" charset="-128"/>
              </a:rPr>
              <a:t>外部データ（交通費・営業成績・勤務時間等）との掛け合わせが可能。</a:t>
            </a:r>
            <a:endParaRPr lang="en-US" altLang="ja-JP" sz="16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機能を利用により</a:t>
            </a:r>
            <a:r>
              <a:rPr lang="en-US" altLang="ja-JP" sz="1600" dirty="0">
                <a:solidFill>
                  <a:srgbClr val="002060"/>
                </a:solidFill>
                <a:latin typeface="Meiryo UI" panose="020B0604030504040204" pitchFamily="50" charset="-128"/>
                <a:ea typeface="Meiryo UI" panose="020B0604030504040204" pitchFamily="50" charset="-128"/>
              </a:rPr>
              <a:t>User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ID</a:t>
            </a:r>
            <a:r>
              <a:rPr lang="ja-JP" altLang="en-US" sz="1600" dirty="0">
                <a:solidFill>
                  <a:srgbClr val="002060"/>
                </a:solidFill>
                <a:latin typeface="Meiryo UI" panose="020B0604030504040204" pitchFamily="50" charset="-128"/>
                <a:ea typeface="Meiryo UI" panose="020B0604030504040204" pitchFamily="50" charset="-128"/>
              </a:rPr>
              <a:t>毎の</a:t>
            </a:r>
            <a:r>
              <a:rPr lang="en-US" altLang="ja-JP" sz="1600" dirty="0">
                <a:solidFill>
                  <a:srgbClr val="002060"/>
                </a:solidFill>
                <a:latin typeface="Meiryo UI" panose="020B0604030504040204" pitchFamily="50" charset="-128"/>
                <a:ea typeface="Meiryo UI" panose="020B0604030504040204" pitchFamily="50" charset="-128"/>
              </a:rPr>
              <a:t>View</a:t>
            </a:r>
            <a:r>
              <a:rPr lang="ja-JP" altLang="en-US" sz="1600" dirty="0">
                <a:solidFill>
                  <a:srgbClr val="002060"/>
                </a:solidFill>
                <a:latin typeface="Meiryo UI" panose="020B0604030504040204" pitchFamily="50" charset="-128"/>
                <a:ea typeface="Meiryo UI" panose="020B0604030504040204" pitchFamily="50" charset="-128"/>
              </a:rPr>
              <a:t>を構成可能。</a:t>
            </a:r>
            <a:endParaRPr lang="en-US" altLang="ja-JP" sz="16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600" dirty="0">
                <a:solidFill>
                  <a:srgbClr val="002060"/>
                </a:solidFill>
                <a:latin typeface="Meiryo UI" panose="020B0604030504040204" pitchFamily="50" charset="-128"/>
                <a:ea typeface="Meiryo UI" panose="020B0604030504040204" pitchFamily="50" charset="-128"/>
              </a:rPr>
              <a:t>必要ないグラフは自由に削除して利用可能</a:t>
            </a:r>
            <a:endParaRPr lang="en-US" altLang="ja-JP" sz="16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en-US" altLang="ja-JP" sz="1600" dirty="0">
                <a:solidFill>
                  <a:srgbClr val="002060"/>
                </a:solidFill>
                <a:latin typeface="Meiryo UI" panose="020B0604030504040204" pitchFamily="50" charset="-128"/>
                <a:ea typeface="Meiryo UI" panose="020B0604030504040204" pitchFamily="50" charset="-128"/>
              </a:rPr>
              <a:t>Users</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Directory</a:t>
            </a:r>
            <a:r>
              <a:rPr lang="ja-JP" altLang="en-US" sz="1600" dirty="0">
                <a:solidFill>
                  <a:srgbClr val="002060"/>
                </a:solidFill>
                <a:latin typeface="Meiryo UI" panose="020B0604030504040204" pitchFamily="50" charset="-128"/>
                <a:ea typeface="Meiryo UI" panose="020B0604030504040204" pitchFamily="50" charset="-128"/>
              </a:rPr>
              <a:t>に</a:t>
            </a:r>
            <a:r>
              <a:rPr lang="en-US" altLang="ja-JP" sz="1600" dirty="0">
                <a:solidFill>
                  <a:srgbClr val="002060"/>
                </a:solidFill>
                <a:latin typeface="Meiryo UI" panose="020B0604030504040204" pitchFamily="50" charset="-128"/>
                <a:ea typeface="Meiryo UI" panose="020B0604030504040204" pitchFamily="50" charset="-128"/>
              </a:rPr>
              <a:t>Company</a:t>
            </a:r>
            <a:r>
              <a:rPr lang="ja-JP" altLang="en-US" sz="1600" dirty="0">
                <a:solidFill>
                  <a:srgbClr val="002060"/>
                </a:solidFill>
                <a:latin typeface="Meiryo UI" panose="020B0604030504040204" pitchFamily="50" charset="-128"/>
                <a:ea typeface="Meiryo UI" panose="020B0604030504040204" pitchFamily="50" charset="-128"/>
              </a:rPr>
              <a:t>（会社）、</a:t>
            </a:r>
            <a:r>
              <a:rPr lang="en-US" altLang="ja-JP" sz="1600" dirty="0">
                <a:solidFill>
                  <a:srgbClr val="002060"/>
                </a:solidFill>
                <a:latin typeface="Meiryo UI" panose="020B0604030504040204" pitchFamily="50" charset="-128"/>
                <a:ea typeface="Meiryo UI" panose="020B0604030504040204" pitchFamily="50" charset="-128"/>
              </a:rPr>
              <a:t>Division</a:t>
            </a:r>
            <a:r>
              <a:rPr lang="ja-JP" altLang="en-US" sz="1600" dirty="0">
                <a:solidFill>
                  <a:srgbClr val="002060"/>
                </a:solidFill>
                <a:latin typeface="Meiryo UI" panose="020B0604030504040204" pitchFamily="50" charset="-128"/>
                <a:ea typeface="Meiryo UI" panose="020B0604030504040204" pitchFamily="50" charset="-128"/>
              </a:rPr>
              <a:t>（事業部）、</a:t>
            </a:r>
            <a:r>
              <a:rPr lang="en-US" altLang="ja-JP" sz="1600" dirty="0">
                <a:solidFill>
                  <a:srgbClr val="002060"/>
                </a:solidFill>
                <a:latin typeface="Meiryo UI" panose="020B0604030504040204" pitchFamily="50" charset="-128"/>
                <a:ea typeface="Meiryo UI" panose="020B0604030504040204" pitchFamily="50" charset="-128"/>
              </a:rPr>
              <a:t>Department</a:t>
            </a:r>
            <a:r>
              <a:rPr lang="ja-JP" altLang="en-US" sz="1600" dirty="0">
                <a:solidFill>
                  <a:srgbClr val="002060"/>
                </a:solidFill>
                <a:latin typeface="Meiryo UI" panose="020B0604030504040204" pitchFamily="50" charset="-128"/>
                <a:ea typeface="Meiryo UI" panose="020B0604030504040204" pitchFamily="50" charset="-128"/>
              </a:rPr>
              <a:t>（部門）情報を用意する条件で</a:t>
            </a:r>
            <a:br>
              <a:rPr lang="en-US" altLang="ja-JP" sz="1600" dirty="0">
                <a:solidFill>
                  <a:srgbClr val="002060"/>
                </a:solidFill>
                <a:latin typeface="Meiryo UI" panose="020B0604030504040204" pitchFamily="50" charset="-128"/>
                <a:ea typeface="Meiryo UI" panose="020B0604030504040204" pitchFamily="50" charset="-128"/>
              </a:rPr>
            </a:br>
            <a:r>
              <a:rPr lang="ja-JP" altLang="en-US" sz="1600" u="sng" dirty="0">
                <a:solidFill>
                  <a:srgbClr val="002060"/>
                </a:solidFill>
                <a:latin typeface="Meiryo UI" panose="020B0604030504040204" pitchFamily="50" charset="-128"/>
                <a:ea typeface="Meiryo UI" panose="020B0604030504040204" pitchFamily="50" charset="-128"/>
              </a:rPr>
              <a:t>複数組織レイヤ別に利用状況を見ることが可能</a:t>
            </a:r>
            <a:r>
              <a:rPr lang="ja-JP" altLang="en-US" sz="1600" dirty="0">
                <a:solidFill>
                  <a:srgbClr val="002060"/>
                </a:solidFill>
                <a:latin typeface="Meiryo UI" panose="020B0604030504040204" pitchFamily="50" charset="-128"/>
                <a:ea typeface="Meiryo UI" panose="020B0604030504040204" pitchFamily="50" charset="-128"/>
              </a:rPr>
              <a:t>。</a:t>
            </a:r>
            <a:endParaRPr lang="en-US" altLang="ja-JP" sz="1600" dirty="0">
              <a:solidFill>
                <a:srgbClr val="002060"/>
              </a:solidFill>
              <a:latin typeface="Meiryo UI" panose="020B0604030504040204" pitchFamily="50" charset="-128"/>
              <a:ea typeface="Meiryo UI" panose="020B0604030504040204" pitchFamily="50" charset="-128"/>
            </a:endParaRPr>
          </a:p>
        </p:txBody>
      </p:sp>
      <p:sp>
        <p:nvSpPr>
          <p:cNvPr id="52" name="テキスト プレースホルダー 3">
            <a:extLst>
              <a:ext uri="{FF2B5EF4-FFF2-40B4-BE49-F238E27FC236}">
                <a16:creationId xmlns:a16="http://schemas.microsoft.com/office/drawing/2014/main" id="{19340549-8EB6-470C-95C9-87CE2619AD86}"/>
              </a:ext>
            </a:extLst>
          </p:cNvPr>
          <p:cNvSpPr txBox="1">
            <a:spLocks/>
          </p:cNvSpPr>
          <p:nvPr/>
        </p:nvSpPr>
        <p:spPr>
          <a:xfrm>
            <a:off x="526608" y="4768734"/>
            <a:ext cx="11365065" cy="409297"/>
          </a:xfrm>
          <a:prstGeom prst="rect">
            <a:avLst/>
          </a:prstGeom>
        </p:spPr>
        <p:txBody>
          <a:bodyPr vert="horz" lIns="91440" tIns="0" rIns="91440" bIns="0" rtlCol="0">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a:buNone/>
              <a:tabLst/>
              <a:defRPr/>
            </a:pPr>
            <a:r>
              <a:rPr kumimoji="0" lang="ja-JP" altLang="en-US" sz="2000" b="1"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rPr>
              <a:t>できないこと：</a:t>
            </a:r>
            <a:endParaRPr kumimoji="0" lang="en-US" altLang="ja-JP" sz="2000" b="1"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endParaRPr>
          </a:p>
          <a:p>
            <a:pPr marL="285750" marR="0" lvl="0" indent="-285750" algn="l" defTabSz="914400" rtl="0" eaLnBrk="1" fontAlgn="auto" latinLnBrk="0" hangingPunct="1">
              <a:lnSpc>
                <a:spcPct val="120000"/>
              </a:lnSpc>
              <a:spcBef>
                <a:spcPts val="600"/>
              </a:spcBef>
              <a:spcAft>
                <a:spcPts val="0"/>
              </a:spcAft>
              <a:buClrTx/>
              <a:buSzTx/>
              <a:buFont typeface="Wingdings" panose="05000000000000000000" pitchFamily="2" charset="2"/>
              <a:buChar char="l"/>
              <a:tabLst/>
              <a:defRPr/>
            </a:pPr>
            <a:r>
              <a:rPr kumimoji="0" lang="en-US" altLang="ja-JP"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rPr>
              <a:t>Office365</a:t>
            </a:r>
            <a:r>
              <a:rPr kumimoji="0" lang="ja-JP" altLang="en-US"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rPr>
              <a:t>管理ポータル </a:t>
            </a:r>
            <a:r>
              <a:rPr kumimoji="0" lang="en-US" altLang="ja-JP"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rPr>
              <a:t>or Microsoft Graph Report API</a:t>
            </a:r>
            <a:r>
              <a:rPr kumimoji="0" lang="ja-JP" altLang="en-US"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rPr>
              <a:t>から取得できるデータに含まれないデータのグラフ</a:t>
            </a:r>
            <a:br>
              <a:rPr kumimoji="0" lang="en-US" altLang="ja-JP"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rPr>
            </a:br>
            <a:r>
              <a:rPr kumimoji="0" lang="ja-JP" altLang="en-US"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rPr>
              <a:t>（例：何時何分に誰がなにをした、という元データではないため、</a:t>
            </a:r>
            <a:r>
              <a:rPr kumimoji="0" lang="en-US" altLang="ja-JP"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rPr>
              <a:t>Usage</a:t>
            </a:r>
            <a:r>
              <a:rPr kumimoji="0" lang="ja-JP" altLang="en-US"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rPr>
              <a:t>回数の統計データで表現できる範囲になります）</a:t>
            </a:r>
            <a:endParaRPr kumimoji="0" lang="en-US" altLang="ja-JP"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endParaRPr>
          </a:p>
          <a:p>
            <a:pPr marL="285750" lvl="0" indent="-285750">
              <a:buFont typeface="Wingdings" panose="05000000000000000000" pitchFamily="2" charset="2"/>
              <a:buChar char="l"/>
            </a:pPr>
            <a:r>
              <a:rPr kumimoji="0" lang="ja-JP" altLang="en-US" sz="1600" dirty="0">
                <a:solidFill>
                  <a:srgbClr val="002060"/>
                </a:solidFill>
                <a:latin typeface="Meiryo UI" panose="020B0604030504040204" pitchFamily="50" charset="-128"/>
                <a:ea typeface="Meiryo UI" panose="020B0604030504040204" pitchFamily="50" charset="-128"/>
              </a:rPr>
              <a:t>外部データの取り込み時でレポートの元データ量</a:t>
            </a:r>
            <a:r>
              <a:rPr kumimoji="0" lang="ja-JP" altLang="en-US"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rPr>
              <a:t>が大きくなる場合、データベースの用意</a:t>
            </a:r>
            <a:r>
              <a:rPr kumimoji="0" lang="ja-JP" altLang="en-US" sz="1600" dirty="0">
                <a:solidFill>
                  <a:srgbClr val="002060"/>
                </a:solidFill>
                <a:latin typeface="Meiryo UI" panose="020B0604030504040204" pitchFamily="50" charset="-128"/>
                <a:ea typeface="Meiryo UI" panose="020B0604030504040204" pitchFamily="50" charset="-128"/>
              </a:rPr>
              <a:t>や</a:t>
            </a:r>
            <a:r>
              <a:rPr kumimoji="0" lang="en-US" altLang="ja-JP" sz="1600" dirty="0">
                <a:solidFill>
                  <a:srgbClr val="002060"/>
                </a:solidFill>
                <a:latin typeface="Meiryo UI" panose="020B0604030504040204" pitchFamily="50" charset="-128"/>
                <a:ea typeface="Meiryo UI" panose="020B0604030504040204" pitchFamily="50" charset="-128"/>
              </a:rPr>
              <a:t>Power</a:t>
            </a:r>
            <a:r>
              <a:rPr kumimoji="0" lang="ja-JP" altLang="en-US" sz="1600" dirty="0">
                <a:solidFill>
                  <a:srgbClr val="002060"/>
                </a:solidFill>
                <a:latin typeface="Meiryo UI" panose="020B0604030504040204" pitchFamily="50" charset="-128"/>
                <a:ea typeface="Meiryo UI" panose="020B0604030504040204" pitchFamily="50" charset="-128"/>
              </a:rPr>
              <a:t> </a:t>
            </a:r>
            <a:r>
              <a:rPr kumimoji="0" lang="en-US" altLang="ja-JP" sz="1600" dirty="0">
                <a:solidFill>
                  <a:srgbClr val="002060"/>
                </a:solidFill>
                <a:latin typeface="Meiryo UI" panose="020B0604030504040204" pitchFamily="50" charset="-128"/>
                <a:ea typeface="Meiryo UI" panose="020B0604030504040204" pitchFamily="50" charset="-128"/>
              </a:rPr>
              <a:t>BI</a:t>
            </a:r>
            <a:r>
              <a:rPr kumimoji="0" lang="ja-JP" altLang="en-US" sz="1600" dirty="0">
                <a:solidFill>
                  <a:srgbClr val="002060"/>
                </a:solidFill>
                <a:latin typeface="Meiryo UI" panose="020B0604030504040204" pitchFamily="50" charset="-128"/>
                <a:ea typeface="Meiryo UI" panose="020B0604030504040204" pitchFamily="50" charset="-128"/>
              </a:rPr>
              <a:t> </a:t>
            </a:r>
            <a:r>
              <a:rPr kumimoji="0" lang="en-US" altLang="ja-JP" sz="1600" dirty="0">
                <a:solidFill>
                  <a:srgbClr val="002060"/>
                </a:solidFill>
                <a:latin typeface="Meiryo UI" panose="020B0604030504040204" pitchFamily="50" charset="-128"/>
                <a:ea typeface="Meiryo UI" panose="020B0604030504040204" pitchFamily="50" charset="-128"/>
              </a:rPr>
              <a:t>Premium</a:t>
            </a:r>
            <a:r>
              <a:rPr kumimoji="0" lang="ja-JP" altLang="en-US" sz="1600" dirty="0">
                <a:solidFill>
                  <a:srgbClr val="002060"/>
                </a:solidFill>
                <a:latin typeface="Meiryo UI" panose="020B0604030504040204" pitchFamily="50" charset="-128"/>
                <a:ea typeface="Meiryo UI" panose="020B0604030504040204" pitchFamily="50" charset="-128"/>
              </a:rPr>
              <a:t>の用意の必要があり。</a:t>
            </a:r>
            <a:endParaRPr kumimoji="0" lang="en-US" altLang="ja-JP"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endParaRPr>
          </a:p>
          <a:p>
            <a:pPr marL="285750" lvl="0" indent="-285750">
              <a:buFont typeface="Wingdings" panose="05000000000000000000" pitchFamily="2" charset="2"/>
              <a:buChar char="l"/>
            </a:pPr>
            <a:r>
              <a:rPr lang="ja-JP" altLang="en-US" sz="1600" dirty="0">
                <a:solidFill>
                  <a:srgbClr val="002060"/>
                </a:solidFill>
                <a:latin typeface="Meiryo UI" panose="020B0604030504040204" pitchFamily="50" charset="-128"/>
                <a:ea typeface="Meiryo UI" panose="020B0604030504040204" pitchFamily="50" charset="-128"/>
              </a:rPr>
              <a:t>日付はレポート出力日（</a:t>
            </a:r>
            <a:r>
              <a:rPr lang="en-US" altLang="ja-JP" sz="1600" dirty="0">
                <a:solidFill>
                  <a:srgbClr val="002060"/>
                </a:solidFill>
                <a:latin typeface="Meiryo UI" panose="020B0604030504040204" pitchFamily="50" charset="-128"/>
                <a:ea typeface="Meiryo UI" panose="020B0604030504040204" pitchFamily="50" charset="-128"/>
              </a:rPr>
              <a:t>Report</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Refresh</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Date)</a:t>
            </a:r>
            <a:r>
              <a:rPr lang="ja-JP" altLang="en-US" sz="1600" dirty="0">
                <a:solidFill>
                  <a:srgbClr val="002060"/>
                </a:solidFill>
                <a:latin typeface="Meiryo UI" panose="020B0604030504040204" pitchFamily="50" charset="-128"/>
                <a:ea typeface="Meiryo UI" panose="020B0604030504040204" pitchFamily="50" charset="-128"/>
              </a:rPr>
              <a:t>が基準になり、</a:t>
            </a:r>
            <a:r>
              <a:rPr lang="ja-JP" altLang="en-US" sz="1600" u="sng" dirty="0">
                <a:solidFill>
                  <a:srgbClr val="002060"/>
                </a:solidFill>
                <a:latin typeface="Meiryo UI" panose="020B0604030504040204" pitchFamily="50" charset="-128"/>
                <a:ea typeface="Meiryo UI" panose="020B0604030504040204" pitchFamily="50" charset="-128"/>
              </a:rPr>
              <a:t>日付は</a:t>
            </a:r>
            <a:r>
              <a:rPr lang="en-US" altLang="ja-JP" sz="1600" u="sng" dirty="0">
                <a:solidFill>
                  <a:srgbClr val="002060"/>
                </a:solidFill>
                <a:latin typeface="Meiryo UI" panose="020B0604030504040204" pitchFamily="50" charset="-128"/>
                <a:ea typeface="Meiryo UI" panose="020B0604030504040204" pitchFamily="50" charset="-128"/>
              </a:rPr>
              <a:t>UTC</a:t>
            </a:r>
            <a:r>
              <a:rPr lang="ja-JP" altLang="en-US" sz="1600" u="sng" dirty="0">
                <a:solidFill>
                  <a:srgbClr val="002060"/>
                </a:solidFill>
                <a:latin typeface="Meiryo UI" panose="020B0604030504040204" pitchFamily="50" charset="-128"/>
                <a:ea typeface="Meiryo UI" panose="020B0604030504040204" pitchFamily="50" charset="-128"/>
              </a:rPr>
              <a:t>になり</a:t>
            </a:r>
            <a:r>
              <a:rPr lang="en-US" altLang="ja-JP" sz="1600" u="sng" dirty="0">
                <a:solidFill>
                  <a:srgbClr val="002060"/>
                </a:solidFill>
                <a:latin typeface="Meiryo UI" panose="020B0604030504040204" pitchFamily="50" charset="-128"/>
                <a:ea typeface="Meiryo UI" panose="020B0604030504040204" pitchFamily="50" charset="-128"/>
              </a:rPr>
              <a:t>Local Time</a:t>
            </a:r>
            <a:r>
              <a:rPr lang="ja-JP" altLang="en-US" sz="1600" u="sng" dirty="0" err="1">
                <a:solidFill>
                  <a:srgbClr val="002060"/>
                </a:solidFill>
                <a:latin typeface="Meiryo UI" panose="020B0604030504040204" pitchFamily="50" charset="-128"/>
                <a:ea typeface="Meiryo UI" panose="020B0604030504040204" pitchFamily="50" charset="-128"/>
              </a:rPr>
              <a:t>での</a:t>
            </a:r>
            <a:r>
              <a:rPr lang="ja-JP" altLang="en-US" sz="1600" u="sng" dirty="0">
                <a:solidFill>
                  <a:srgbClr val="002060"/>
                </a:solidFill>
                <a:latin typeface="Meiryo UI" panose="020B0604030504040204" pitchFamily="50" charset="-128"/>
                <a:ea typeface="Meiryo UI" panose="020B0604030504040204" pitchFamily="50" charset="-128"/>
              </a:rPr>
              <a:t>出力は不可。</a:t>
            </a:r>
            <a:endParaRPr kumimoji="0" lang="ja-JP" altLang="en-US"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endParaRPr>
          </a:p>
        </p:txBody>
      </p:sp>
      <p:sp>
        <p:nvSpPr>
          <p:cNvPr id="5" name="スライド番号プレースホルダー 3">
            <a:extLst>
              <a:ext uri="{FF2B5EF4-FFF2-40B4-BE49-F238E27FC236}">
                <a16:creationId xmlns:a16="http://schemas.microsoft.com/office/drawing/2014/main" id="{2B9B9C41-49DB-4C9E-A20B-08FC04913FFC}"/>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11</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976724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D62A0C7-D372-4F14-9DC3-059127CC02B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4341" y="1627464"/>
            <a:ext cx="5253400" cy="2994870"/>
          </a:xfrm>
          <a:prstGeom prst="rect">
            <a:avLst/>
          </a:prstGeom>
          <a:ln>
            <a:solidFill>
              <a:schemeClr val="bg1">
                <a:lumMod val="75000"/>
              </a:schemeClr>
            </a:solidFill>
          </a:ln>
        </p:spPr>
      </p:pic>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62854" y="327934"/>
            <a:ext cx="10409945"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365 Usage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主なグラフ構成①</a:t>
            </a:r>
          </a:p>
        </p:txBody>
      </p:sp>
      <p:sp>
        <p:nvSpPr>
          <p:cNvPr id="50" name="スライド番号プレースホルダー 3">
            <a:extLst>
              <a:ext uri="{FF2B5EF4-FFF2-40B4-BE49-F238E27FC236}">
                <a16:creationId xmlns:a16="http://schemas.microsoft.com/office/drawing/2014/main" id="{63D10302-7808-4E32-9C05-B0C47302C115}"/>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12</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ABCD86EC-26B8-4572-9FD5-1B1080F3FA2F}"/>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6065242" y="1610687"/>
            <a:ext cx="5277886" cy="3036815"/>
          </a:xfrm>
          <a:prstGeom prst="rect">
            <a:avLst/>
          </a:prstGeom>
          <a:ln>
            <a:solidFill>
              <a:schemeClr val="bg1">
                <a:lumMod val="75000"/>
              </a:schemeClr>
            </a:solidFill>
          </a:ln>
        </p:spPr>
      </p:pic>
      <p:sp>
        <p:nvSpPr>
          <p:cNvPr id="51" name="テキスト プレースホルダー 3">
            <a:extLst>
              <a:ext uri="{FF2B5EF4-FFF2-40B4-BE49-F238E27FC236}">
                <a16:creationId xmlns:a16="http://schemas.microsoft.com/office/drawing/2014/main" id="{9A4AAA12-4B18-4EF0-9D01-8A7AD29ECC56}"/>
              </a:ext>
            </a:extLst>
          </p:cNvPr>
          <p:cNvSpPr txBox="1">
            <a:spLocks/>
          </p:cNvSpPr>
          <p:nvPr/>
        </p:nvSpPr>
        <p:spPr>
          <a:xfrm>
            <a:off x="1338660" y="1198815"/>
            <a:ext cx="3723668" cy="303778"/>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累積利用データ</a:t>
            </a:r>
          </a:p>
        </p:txBody>
      </p:sp>
      <p:sp>
        <p:nvSpPr>
          <p:cNvPr id="52" name="テキスト プレースホルダー 3">
            <a:extLst>
              <a:ext uri="{FF2B5EF4-FFF2-40B4-BE49-F238E27FC236}">
                <a16:creationId xmlns:a16="http://schemas.microsoft.com/office/drawing/2014/main" id="{A7C26981-0FE8-48EF-85D0-B86470EBB909}"/>
              </a:ext>
            </a:extLst>
          </p:cNvPr>
          <p:cNvSpPr txBox="1">
            <a:spLocks/>
          </p:cNvSpPr>
          <p:nvPr/>
        </p:nvSpPr>
        <p:spPr>
          <a:xfrm>
            <a:off x="6742568" y="1200213"/>
            <a:ext cx="3723668" cy="303778"/>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時系列データ</a:t>
            </a:r>
          </a:p>
        </p:txBody>
      </p:sp>
      <p:sp>
        <p:nvSpPr>
          <p:cNvPr id="53" name="テキスト プレースホルダー 3">
            <a:extLst>
              <a:ext uri="{FF2B5EF4-FFF2-40B4-BE49-F238E27FC236}">
                <a16:creationId xmlns:a16="http://schemas.microsoft.com/office/drawing/2014/main" id="{08F5E3E4-35B0-4DC1-9A82-32616D2C33A9}"/>
              </a:ext>
            </a:extLst>
          </p:cNvPr>
          <p:cNvSpPr>
            <a:spLocks noGrp="1"/>
          </p:cNvSpPr>
          <p:nvPr>
            <p:ph type="body" sz="quarter" idx="10"/>
          </p:nvPr>
        </p:nvSpPr>
        <p:spPr>
          <a:xfrm>
            <a:off x="945147" y="4819916"/>
            <a:ext cx="5162039" cy="1413105"/>
          </a:xfrm>
        </p:spPr>
        <p:txBody>
          <a:bodyPr>
            <a:noAutofit/>
          </a:bodyPr>
          <a:lstStyle/>
          <a:p>
            <a:r>
              <a:rPr lang="ja-JP" altLang="en-US" sz="1600" dirty="0">
                <a:solidFill>
                  <a:schemeClr val="tx1"/>
                </a:solidFill>
                <a:latin typeface="Meiryo UI" panose="020B0604030504040204" pitchFamily="50" charset="-128"/>
                <a:ea typeface="Meiryo UI" panose="020B0604030504040204" pitchFamily="50" charset="-128"/>
              </a:rPr>
              <a:t>指定期間の累積利用データ（以下）</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en-US" altLang="ja-JP" sz="1600" dirty="0">
                <a:solidFill>
                  <a:schemeClr val="tx1"/>
                </a:solidFill>
                <a:latin typeface="Meiryo UI" panose="020B0604030504040204" pitchFamily="50" charset="-128"/>
                <a:ea typeface="Meiryo UI" panose="020B0604030504040204" pitchFamily="50" charset="-128"/>
              </a:rPr>
              <a:t>Active</a:t>
            </a:r>
            <a:r>
              <a:rPr lang="ja-JP" altLang="en-US" sz="1600" dirty="0">
                <a:solidFill>
                  <a:schemeClr val="tx1"/>
                </a:solidFill>
                <a:latin typeface="Meiryo UI" panose="020B0604030504040204" pitchFamily="50" charset="-128"/>
                <a:ea typeface="Meiryo UI" panose="020B0604030504040204" pitchFamily="50" charset="-128"/>
              </a:rPr>
              <a:t>ユーザー数（全体・部署毎）</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en-US" altLang="ja-JP" sz="1600" dirty="0">
                <a:solidFill>
                  <a:schemeClr val="tx1"/>
                </a:solidFill>
                <a:latin typeface="Meiryo UI" panose="020B0604030504040204" pitchFamily="50" charset="-128"/>
                <a:ea typeface="Meiryo UI" panose="020B0604030504040204" pitchFamily="50" charset="-128"/>
              </a:rPr>
              <a:t>Active</a:t>
            </a:r>
            <a:r>
              <a:rPr lang="ja-JP" altLang="en-US" sz="1600" dirty="0">
                <a:solidFill>
                  <a:schemeClr val="tx1"/>
                </a:solidFill>
                <a:latin typeface="Meiryo UI" panose="020B0604030504040204" pitchFamily="50" charset="-128"/>
                <a:ea typeface="Meiryo UI" panose="020B0604030504040204" pitchFamily="50" charset="-128"/>
              </a:rPr>
              <a:t>ユーザー率（全体・部署毎）</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各アクティビティ利用数（全体・部署毎・ユーザー毎）</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詳細テーブル</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54" name="テキスト プレースホルダー 3">
            <a:extLst>
              <a:ext uri="{FF2B5EF4-FFF2-40B4-BE49-F238E27FC236}">
                <a16:creationId xmlns:a16="http://schemas.microsoft.com/office/drawing/2014/main" id="{1B3099D8-B3F2-475C-B6EA-E168676CF285}"/>
              </a:ext>
            </a:extLst>
          </p:cNvPr>
          <p:cNvSpPr txBox="1">
            <a:spLocks/>
          </p:cNvSpPr>
          <p:nvPr/>
        </p:nvSpPr>
        <p:spPr>
          <a:xfrm>
            <a:off x="6600725" y="4804536"/>
            <a:ext cx="5162039" cy="1394929"/>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solidFill>
                  <a:schemeClr val="tx1"/>
                </a:solidFill>
                <a:latin typeface="Meiryo UI" panose="020B0604030504040204" pitchFamily="50" charset="-128"/>
                <a:ea typeface="Meiryo UI" panose="020B0604030504040204" pitchFamily="50" charset="-128"/>
              </a:rPr>
              <a:t>レポート出力日毎の時系列データ（以下）</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en-US" altLang="ja-JP" sz="1600" dirty="0">
                <a:solidFill>
                  <a:schemeClr val="tx1"/>
                </a:solidFill>
                <a:latin typeface="Meiryo UI" panose="020B0604030504040204" pitchFamily="50" charset="-128"/>
                <a:ea typeface="Meiryo UI" panose="020B0604030504040204" pitchFamily="50" charset="-128"/>
              </a:rPr>
              <a:t>Active</a:t>
            </a:r>
            <a:r>
              <a:rPr lang="ja-JP" altLang="en-US" sz="1600" dirty="0">
                <a:solidFill>
                  <a:schemeClr val="tx1"/>
                </a:solidFill>
                <a:latin typeface="Meiryo UI" panose="020B0604030504040204" pitchFamily="50" charset="-128"/>
                <a:ea typeface="Meiryo UI" panose="020B0604030504040204" pitchFamily="50" charset="-128"/>
              </a:rPr>
              <a:t>ユーザー数（全体・部署毎）</a:t>
            </a: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各アクティビティ利用数（全体・部署毎・ユーザー毎）</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レポート開始から初利用ユーザー数</a:t>
            </a: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詳細テーブル</a:t>
            </a:r>
          </a:p>
        </p:txBody>
      </p:sp>
    </p:spTree>
    <p:extLst>
      <p:ext uri="{BB962C8B-B14F-4D97-AF65-F5344CB8AC3E}">
        <p14:creationId xmlns:p14="http://schemas.microsoft.com/office/powerpoint/2010/main" val="41632785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1D311A1-774E-4730-97B3-E132A2639C50}"/>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6056851" y="1600999"/>
            <a:ext cx="5310232" cy="3032989"/>
          </a:xfrm>
          <a:prstGeom prst="rect">
            <a:avLst/>
          </a:prstGeom>
          <a:ln>
            <a:solidFill>
              <a:schemeClr val="bg1">
                <a:lumMod val="75000"/>
              </a:schemeClr>
            </a:solidFill>
          </a:ln>
        </p:spPr>
      </p:pic>
      <p:pic>
        <p:nvPicPr>
          <p:cNvPr id="3" name="図 2">
            <a:extLst>
              <a:ext uri="{FF2B5EF4-FFF2-40B4-BE49-F238E27FC236}">
                <a16:creationId xmlns:a16="http://schemas.microsoft.com/office/drawing/2014/main" id="{96485DD9-7534-47C7-9711-6E75528A0E92}"/>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637564" y="1610686"/>
            <a:ext cx="5276675" cy="3027355"/>
          </a:xfrm>
          <a:prstGeom prst="rect">
            <a:avLst/>
          </a:prstGeom>
          <a:ln>
            <a:solidFill>
              <a:schemeClr val="bg1">
                <a:lumMod val="75000"/>
              </a:schemeClr>
            </a:solidFill>
          </a:ln>
        </p:spPr>
      </p:pic>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62854" y="327934"/>
            <a:ext cx="10409945"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365 Usage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主なグラフ構成②</a:t>
            </a:r>
          </a:p>
        </p:txBody>
      </p:sp>
      <p:sp>
        <p:nvSpPr>
          <p:cNvPr id="50" name="スライド番号プレースホルダー 3">
            <a:extLst>
              <a:ext uri="{FF2B5EF4-FFF2-40B4-BE49-F238E27FC236}">
                <a16:creationId xmlns:a16="http://schemas.microsoft.com/office/drawing/2014/main" id="{63D10302-7808-4E32-9C05-B0C47302C115}"/>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13</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51" name="テキスト プレースホルダー 3">
            <a:extLst>
              <a:ext uri="{FF2B5EF4-FFF2-40B4-BE49-F238E27FC236}">
                <a16:creationId xmlns:a16="http://schemas.microsoft.com/office/drawing/2014/main" id="{9A4AAA12-4B18-4EF0-9D01-8A7AD29ECC56}"/>
              </a:ext>
            </a:extLst>
          </p:cNvPr>
          <p:cNvSpPr txBox="1">
            <a:spLocks/>
          </p:cNvSpPr>
          <p:nvPr/>
        </p:nvSpPr>
        <p:spPr>
          <a:xfrm>
            <a:off x="1338660" y="1198815"/>
            <a:ext cx="3723668" cy="303778"/>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kumimoji="1" lang="en-US" altLang="ja-JP"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Active</a:t>
            </a: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ユーザー</a:t>
            </a:r>
            <a:r>
              <a:rPr kumimoji="1" lang="en-US" altLang="ja-JP"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KPI</a:t>
            </a: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設定＆状況</a:t>
            </a:r>
          </a:p>
        </p:txBody>
      </p:sp>
      <p:sp>
        <p:nvSpPr>
          <p:cNvPr id="52" name="テキスト プレースホルダー 3">
            <a:extLst>
              <a:ext uri="{FF2B5EF4-FFF2-40B4-BE49-F238E27FC236}">
                <a16:creationId xmlns:a16="http://schemas.microsoft.com/office/drawing/2014/main" id="{A7C26981-0FE8-48EF-85D0-B86470EBB909}"/>
              </a:ext>
            </a:extLst>
          </p:cNvPr>
          <p:cNvSpPr txBox="1">
            <a:spLocks/>
          </p:cNvSpPr>
          <p:nvPr/>
        </p:nvSpPr>
        <p:spPr>
          <a:xfrm>
            <a:off x="6742568" y="1200213"/>
            <a:ext cx="3723668" cy="303778"/>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kumimoji="1" lang="en-US" altLang="ja-JP"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KPI</a:t>
            </a: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マネージメント</a:t>
            </a:r>
          </a:p>
        </p:txBody>
      </p:sp>
      <p:sp>
        <p:nvSpPr>
          <p:cNvPr id="53" name="テキスト プレースホルダー 3">
            <a:extLst>
              <a:ext uri="{FF2B5EF4-FFF2-40B4-BE49-F238E27FC236}">
                <a16:creationId xmlns:a16="http://schemas.microsoft.com/office/drawing/2014/main" id="{08F5E3E4-35B0-4DC1-9A82-32616D2C33A9}"/>
              </a:ext>
            </a:extLst>
          </p:cNvPr>
          <p:cNvSpPr>
            <a:spLocks noGrp="1"/>
          </p:cNvSpPr>
          <p:nvPr>
            <p:ph type="body" sz="quarter" idx="10"/>
          </p:nvPr>
        </p:nvSpPr>
        <p:spPr>
          <a:xfrm>
            <a:off x="802534" y="4819916"/>
            <a:ext cx="5162039" cy="1413105"/>
          </a:xfrm>
        </p:spPr>
        <p:txBody>
          <a:bodyPr>
            <a:noAutofit/>
          </a:bodyPr>
          <a:lstStyle/>
          <a:p>
            <a:r>
              <a:rPr lang="en-US" altLang="ja-JP" sz="1600" dirty="0">
                <a:solidFill>
                  <a:schemeClr val="tx1"/>
                </a:solidFill>
                <a:latin typeface="Meiryo UI" panose="020B0604030504040204" pitchFamily="50" charset="-128"/>
                <a:ea typeface="Meiryo UI" panose="020B0604030504040204" pitchFamily="50" charset="-128"/>
              </a:rPr>
              <a:t>Active</a:t>
            </a:r>
            <a:r>
              <a:rPr lang="ja-JP" altLang="en-US" sz="1600" dirty="0">
                <a:solidFill>
                  <a:schemeClr val="tx1"/>
                </a:solidFill>
                <a:latin typeface="Meiryo UI" panose="020B0604030504040204" pitchFamily="50" charset="-128"/>
                <a:ea typeface="Meiryo UI" panose="020B0604030504040204" pitchFamily="50" charset="-128"/>
              </a:rPr>
              <a:t>ユーザー率・目標月を設定し利活用促進活動に利用</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現在の</a:t>
            </a:r>
            <a:r>
              <a:rPr lang="en-US" altLang="ja-JP" sz="1600" dirty="0">
                <a:solidFill>
                  <a:schemeClr val="tx1"/>
                </a:solidFill>
                <a:latin typeface="Meiryo UI" panose="020B0604030504040204" pitchFamily="50" charset="-128"/>
                <a:ea typeface="Meiryo UI" panose="020B0604030504040204" pitchFamily="50" charset="-128"/>
              </a:rPr>
              <a:t>Active</a:t>
            </a:r>
            <a:r>
              <a:rPr lang="ja-JP" altLang="en-US" sz="1600" dirty="0">
                <a:solidFill>
                  <a:schemeClr val="tx1"/>
                </a:solidFill>
                <a:latin typeface="Meiryo UI" panose="020B0604030504040204" pitchFamily="50" charset="-128"/>
                <a:ea typeface="Meiryo UI" panose="020B0604030504040204" pitchFamily="50" charset="-128"/>
              </a:rPr>
              <a:t>ユーザー数</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en-US" altLang="ja-JP" sz="1600" dirty="0">
                <a:solidFill>
                  <a:schemeClr val="tx1"/>
                </a:solidFill>
                <a:latin typeface="Meiryo UI" panose="020B0604030504040204" pitchFamily="50" charset="-128"/>
                <a:ea typeface="Meiryo UI" panose="020B0604030504040204" pitchFamily="50" charset="-128"/>
              </a:rPr>
              <a:t>KPI</a:t>
            </a:r>
            <a:r>
              <a:rPr lang="ja-JP" altLang="en-US" sz="1600" dirty="0">
                <a:solidFill>
                  <a:schemeClr val="tx1"/>
                </a:solidFill>
                <a:latin typeface="Meiryo UI" panose="020B0604030504040204" pitchFamily="50" charset="-128"/>
                <a:ea typeface="Meiryo UI" panose="020B0604030504040204" pitchFamily="50" charset="-128"/>
              </a:rPr>
              <a:t>達成率</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en-US" altLang="ja-JP" sz="1600" dirty="0">
                <a:solidFill>
                  <a:schemeClr val="tx1"/>
                </a:solidFill>
                <a:latin typeface="Meiryo UI" panose="020B0604030504040204" pitchFamily="50" charset="-128"/>
                <a:ea typeface="Meiryo UI" panose="020B0604030504040204" pitchFamily="50" charset="-128"/>
              </a:rPr>
              <a:t>KPI</a:t>
            </a:r>
            <a:r>
              <a:rPr lang="ja-JP" altLang="en-US" sz="1600" dirty="0">
                <a:solidFill>
                  <a:schemeClr val="tx1"/>
                </a:solidFill>
                <a:latin typeface="Meiryo UI" panose="020B0604030504040204" pitchFamily="50" charset="-128"/>
                <a:ea typeface="Meiryo UI" panose="020B0604030504040204" pitchFamily="50" charset="-128"/>
              </a:rPr>
              <a:t>設定</a:t>
            </a: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dirty="0">
                <a:solidFill>
                  <a:schemeClr val="tx1"/>
                </a:solidFill>
                <a:latin typeface="Meiryo UI" panose="020B0604030504040204" pitchFamily="50" charset="-128"/>
                <a:ea typeface="Meiryo UI" panose="020B0604030504040204" pitchFamily="50" charset="-128"/>
              </a:rPr>
              <a:t>Active</a:t>
            </a:r>
            <a:r>
              <a:rPr lang="ja-JP" altLang="en-US" sz="1600" dirty="0">
                <a:solidFill>
                  <a:schemeClr val="tx1"/>
                </a:solidFill>
                <a:latin typeface="Meiryo UI" panose="020B0604030504040204" pitchFamily="50" charset="-128"/>
                <a:ea typeface="Meiryo UI" panose="020B0604030504040204" pitchFamily="50" charset="-128"/>
              </a:rPr>
              <a:t>ユーザー率と期間（</a:t>
            </a:r>
            <a:r>
              <a:rPr lang="en-US" altLang="ja-JP" sz="1600" dirty="0">
                <a:solidFill>
                  <a:schemeClr val="tx1"/>
                </a:solidFill>
                <a:latin typeface="Meiryo UI" panose="020B0604030504040204" pitchFamily="50" charset="-128"/>
                <a:ea typeface="Meiryo UI" panose="020B0604030504040204" pitchFamily="50" charset="-128"/>
              </a:rPr>
              <a:t>Start/End)</a:t>
            </a:r>
            <a:r>
              <a:rPr lang="ja-JP" altLang="en-US" sz="1600" dirty="0">
                <a:solidFill>
                  <a:schemeClr val="tx1"/>
                </a:solidFill>
                <a:latin typeface="Meiryo UI" panose="020B0604030504040204" pitchFamily="50" charset="-128"/>
                <a:ea typeface="Meiryo UI" panose="020B0604030504040204" pitchFamily="50" charset="-128"/>
              </a:rPr>
              <a:t>設定</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54" name="テキスト プレースホルダー 3">
            <a:extLst>
              <a:ext uri="{FF2B5EF4-FFF2-40B4-BE49-F238E27FC236}">
                <a16:creationId xmlns:a16="http://schemas.microsoft.com/office/drawing/2014/main" id="{1B3099D8-B3F2-475C-B6EA-E168676CF285}"/>
              </a:ext>
            </a:extLst>
          </p:cNvPr>
          <p:cNvSpPr txBox="1">
            <a:spLocks/>
          </p:cNvSpPr>
          <p:nvPr/>
        </p:nvSpPr>
        <p:spPr>
          <a:xfrm>
            <a:off x="6600725" y="4804536"/>
            <a:ext cx="5162039" cy="1764044"/>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solidFill>
                  <a:schemeClr val="tx1"/>
                </a:solidFill>
                <a:latin typeface="Meiryo UI" panose="020B0604030504040204" pitchFamily="50" charset="-128"/>
                <a:ea typeface="Meiryo UI" panose="020B0604030504040204" pitchFamily="50" charset="-128"/>
              </a:rPr>
              <a:t>KPI</a:t>
            </a:r>
            <a:r>
              <a:rPr lang="ja-JP" altLang="en-US" sz="1600" dirty="0">
                <a:solidFill>
                  <a:schemeClr val="tx1"/>
                </a:solidFill>
                <a:latin typeface="Meiryo UI" panose="020B0604030504040204" pitchFamily="50" charset="-128"/>
                <a:ea typeface="Meiryo UI" panose="020B0604030504040204" pitchFamily="50" charset="-128"/>
              </a:rPr>
              <a:t>達成状況をテナント・部署毎で表示</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各</a:t>
            </a:r>
            <a:r>
              <a:rPr lang="en-US" altLang="ja-JP" sz="1600" dirty="0">
                <a:solidFill>
                  <a:schemeClr val="tx1"/>
                </a:solidFill>
                <a:latin typeface="Meiryo UI" panose="020B0604030504040204" pitchFamily="50" charset="-128"/>
                <a:ea typeface="Meiryo UI" panose="020B0604030504040204" pitchFamily="50" charset="-128"/>
              </a:rPr>
              <a:t>O365</a:t>
            </a:r>
            <a:r>
              <a:rPr lang="ja-JP" altLang="en-US" sz="1600" dirty="0">
                <a:solidFill>
                  <a:schemeClr val="tx1"/>
                </a:solidFill>
                <a:latin typeface="Meiryo UI" panose="020B0604030504040204" pitchFamily="50" charset="-128"/>
                <a:ea typeface="Meiryo UI" panose="020B0604030504040204" pitchFamily="50" charset="-128"/>
              </a:rPr>
              <a:t>プロダクトの</a:t>
            </a:r>
            <a:r>
              <a:rPr lang="en-US" altLang="ja-JP" sz="1600" dirty="0">
                <a:solidFill>
                  <a:schemeClr val="tx1"/>
                </a:solidFill>
                <a:latin typeface="Meiryo UI" panose="020B0604030504040204" pitchFamily="50" charset="-128"/>
                <a:ea typeface="Meiryo UI" panose="020B0604030504040204" pitchFamily="50" charset="-128"/>
              </a:rPr>
              <a:t>Active</a:t>
            </a:r>
            <a:r>
              <a:rPr lang="ja-JP" altLang="en-US" sz="1600" dirty="0">
                <a:solidFill>
                  <a:schemeClr val="tx1"/>
                </a:solidFill>
                <a:latin typeface="Meiryo UI" panose="020B0604030504040204" pitchFamily="50" charset="-128"/>
                <a:ea typeface="Meiryo UI" panose="020B0604030504040204" pitchFamily="50" charset="-128"/>
              </a:rPr>
              <a:t>ユーザー数実績</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各</a:t>
            </a:r>
            <a:r>
              <a:rPr lang="en-US" altLang="ja-JP" sz="1600" dirty="0">
                <a:solidFill>
                  <a:schemeClr val="tx1"/>
                </a:solidFill>
                <a:latin typeface="Meiryo UI" panose="020B0604030504040204" pitchFamily="50" charset="-128"/>
                <a:ea typeface="Meiryo UI" panose="020B0604030504040204" pitchFamily="50" charset="-128"/>
              </a:rPr>
              <a:t>O365</a:t>
            </a:r>
            <a:r>
              <a:rPr lang="ja-JP" altLang="en-US" sz="1600" dirty="0">
                <a:solidFill>
                  <a:schemeClr val="tx1"/>
                </a:solidFill>
                <a:latin typeface="Meiryo UI" panose="020B0604030504040204" pitchFamily="50" charset="-128"/>
                <a:ea typeface="Meiryo UI" panose="020B0604030504040204" pitchFamily="50" charset="-128"/>
              </a:rPr>
              <a:t>プロダクトの</a:t>
            </a:r>
            <a:r>
              <a:rPr lang="en-US" altLang="ja-JP" sz="1600" dirty="0">
                <a:solidFill>
                  <a:schemeClr val="tx1"/>
                </a:solidFill>
                <a:latin typeface="Meiryo UI" panose="020B0604030504040204" pitchFamily="50" charset="-128"/>
                <a:ea typeface="Meiryo UI" panose="020B0604030504040204" pitchFamily="50" charset="-128"/>
              </a:rPr>
              <a:t>Active</a:t>
            </a:r>
            <a:r>
              <a:rPr lang="ja-JP" altLang="en-US" sz="1600" dirty="0">
                <a:solidFill>
                  <a:schemeClr val="tx1"/>
                </a:solidFill>
                <a:latin typeface="Meiryo UI" panose="020B0604030504040204" pitchFamily="50" charset="-128"/>
                <a:ea typeface="Meiryo UI" panose="020B0604030504040204" pitchFamily="50" charset="-128"/>
              </a:rPr>
              <a:t>ユーザー数毎月</a:t>
            </a:r>
            <a:r>
              <a:rPr lang="en-US" altLang="ja-JP" sz="1600" dirty="0">
                <a:solidFill>
                  <a:schemeClr val="tx1"/>
                </a:solidFill>
                <a:latin typeface="Meiryo UI" panose="020B0604030504040204" pitchFamily="50" charset="-128"/>
                <a:ea typeface="Meiryo UI" panose="020B0604030504040204" pitchFamily="50" charset="-128"/>
              </a:rPr>
              <a:t>KPI</a:t>
            </a: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大まかな各部門の</a:t>
            </a:r>
            <a:r>
              <a:rPr lang="en-US" altLang="ja-JP" sz="1600" dirty="0">
                <a:solidFill>
                  <a:schemeClr val="tx1"/>
                </a:solidFill>
                <a:latin typeface="Meiryo UI" panose="020B0604030504040204" pitchFamily="50" charset="-128"/>
                <a:ea typeface="Meiryo UI" panose="020B0604030504040204" pitchFamily="50" charset="-128"/>
              </a:rPr>
              <a:t>KPI</a:t>
            </a:r>
            <a:r>
              <a:rPr lang="ja-JP" altLang="en-US" sz="1600" dirty="0">
                <a:solidFill>
                  <a:schemeClr val="tx1"/>
                </a:solidFill>
                <a:latin typeface="Meiryo UI" panose="020B0604030504040204" pitchFamily="50" charset="-128"/>
                <a:ea typeface="Meiryo UI" panose="020B0604030504040204" pitchFamily="50" charset="-128"/>
              </a:rPr>
              <a:t>数値</a:t>
            </a:r>
            <a:br>
              <a:rPr lang="en-US" altLang="ja-JP" sz="1600" dirty="0">
                <a:solidFill>
                  <a:schemeClr val="tx1"/>
                </a:solidFill>
                <a:latin typeface="Meiryo UI" panose="020B0604030504040204" pitchFamily="50" charset="-128"/>
                <a:ea typeface="Meiryo UI" panose="020B0604030504040204" pitchFamily="50" charset="-128"/>
              </a:rPr>
            </a:br>
            <a:r>
              <a:rPr lang="ja-JP" altLang="en-US" sz="1600" dirty="0">
                <a:solidFill>
                  <a:schemeClr val="tx1"/>
                </a:solidFill>
                <a:latin typeface="Meiryo UI" panose="020B0604030504040204" pitchFamily="50" charset="-128"/>
                <a:ea typeface="Meiryo UI" panose="020B0604030504040204" pitchFamily="50" charset="-128"/>
              </a:rPr>
              <a:t>（各部門の</a:t>
            </a:r>
            <a:r>
              <a:rPr lang="en-US" altLang="ja-JP" sz="1600" dirty="0">
                <a:solidFill>
                  <a:schemeClr val="tx1"/>
                </a:solidFill>
                <a:latin typeface="Meiryo UI" panose="020B0604030504040204" pitchFamily="50" charset="-128"/>
                <a:ea typeface="Meiryo UI" panose="020B0604030504040204" pitchFamily="50" charset="-128"/>
              </a:rPr>
              <a:t>KPI</a:t>
            </a:r>
            <a:r>
              <a:rPr lang="ja-JP" altLang="en-US" sz="1600" dirty="0">
                <a:solidFill>
                  <a:schemeClr val="tx1"/>
                </a:solidFill>
                <a:latin typeface="Meiryo UI" panose="020B0604030504040204" pitchFamily="50" charset="-128"/>
                <a:ea typeface="Meiryo UI" panose="020B0604030504040204" pitchFamily="50" charset="-128"/>
              </a:rPr>
              <a:t>は大まかな目標数値を表示します）</a:t>
            </a:r>
          </a:p>
        </p:txBody>
      </p:sp>
    </p:spTree>
    <p:extLst>
      <p:ext uri="{BB962C8B-B14F-4D97-AF65-F5344CB8AC3E}">
        <p14:creationId xmlns:p14="http://schemas.microsoft.com/office/powerpoint/2010/main" val="6083172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F953AA4-209E-4374-8CE1-C3F300B43521}"/>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629174" y="1592972"/>
            <a:ext cx="5243120" cy="3022215"/>
          </a:xfrm>
          <a:prstGeom prst="rect">
            <a:avLst/>
          </a:prstGeom>
          <a:ln>
            <a:solidFill>
              <a:schemeClr val="bg1">
                <a:lumMod val="75000"/>
              </a:schemeClr>
            </a:solidFill>
          </a:ln>
        </p:spPr>
      </p:pic>
      <p:pic>
        <p:nvPicPr>
          <p:cNvPr id="8" name="図 7">
            <a:extLst>
              <a:ext uri="{FF2B5EF4-FFF2-40B4-BE49-F238E27FC236}">
                <a16:creationId xmlns:a16="http://schemas.microsoft.com/office/drawing/2014/main" id="{39805261-BF8A-4149-82FD-87AF6B8D59D0}"/>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6054951" y="1593908"/>
            <a:ext cx="5245020" cy="3028426"/>
          </a:xfrm>
          <a:prstGeom prst="rect">
            <a:avLst/>
          </a:prstGeom>
          <a:ln>
            <a:solidFill>
              <a:schemeClr val="bg1">
                <a:lumMod val="75000"/>
              </a:schemeClr>
            </a:solidFill>
          </a:ln>
        </p:spPr>
      </p:pic>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62854" y="327934"/>
            <a:ext cx="10409945"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365 Usage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主なグラフ構成③</a:t>
            </a:r>
          </a:p>
        </p:txBody>
      </p:sp>
      <p:sp>
        <p:nvSpPr>
          <p:cNvPr id="50" name="スライド番号プレースホルダー 3">
            <a:extLst>
              <a:ext uri="{FF2B5EF4-FFF2-40B4-BE49-F238E27FC236}">
                <a16:creationId xmlns:a16="http://schemas.microsoft.com/office/drawing/2014/main" id="{63D10302-7808-4E32-9C05-B0C47302C115}"/>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14</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51" name="テキスト プレースホルダー 3">
            <a:extLst>
              <a:ext uri="{FF2B5EF4-FFF2-40B4-BE49-F238E27FC236}">
                <a16:creationId xmlns:a16="http://schemas.microsoft.com/office/drawing/2014/main" id="{9A4AAA12-4B18-4EF0-9D01-8A7AD29ECC56}"/>
              </a:ext>
            </a:extLst>
          </p:cNvPr>
          <p:cNvSpPr txBox="1">
            <a:spLocks/>
          </p:cNvSpPr>
          <p:nvPr/>
        </p:nvSpPr>
        <p:spPr>
          <a:xfrm>
            <a:off x="1338660" y="1198815"/>
            <a:ext cx="3723668" cy="303778"/>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lang="ja-JP" altLang="en-US" sz="1400" dirty="0">
                <a:solidFill>
                  <a:srgbClr val="16233A"/>
                </a:solidFill>
                <a:latin typeface="Meiryo UI" panose="020B0604030504040204" pitchFamily="50" charset="-128"/>
                <a:ea typeface="Meiryo UI" panose="020B0604030504040204" pitchFamily="50" charset="-128"/>
              </a:rPr>
              <a:t>導入後ユーザー</a:t>
            </a: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アンケート（</a:t>
            </a:r>
            <a:r>
              <a:rPr kumimoji="1" lang="en-US" altLang="ja-JP"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Forms)</a:t>
            </a: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連携</a:t>
            </a:r>
          </a:p>
        </p:txBody>
      </p:sp>
      <p:sp>
        <p:nvSpPr>
          <p:cNvPr id="52" name="テキスト プレースホルダー 3">
            <a:extLst>
              <a:ext uri="{FF2B5EF4-FFF2-40B4-BE49-F238E27FC236}">
                <a16:creationId xmlns:a16="http://schemas.microsoft.com/office/drawing/2014/main" id="{A7C26981-0FE8-48EF-85D0-B86470EBB909}"/>
              </a:ext>
            </a:extLst>
          </p:cNvPr>
          <p:cNvSpPr txBox="1">
            <a:spLocks/>
          </p:cNvSpPr>
          <p:nvPr/>
        </p:nvSpPr>
        <p:spPr>
          <a:xfrm>
            <a:off x="6742568" y="1200213"/>
            <a:ext cx="3723668" cy="303778"/>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lang="en-US" altLang="ja-JP" sz="1400" dirty="0">
                <a:solidFill>
                  <a:srgbClr val="16233A"/>
                </a:solidFill>
                <a:latin typeface="Meiryo UI" panose="020B0604030504040204" pitchFamily="50" charset="-128"/>
                <a:ea typeface="Meiryo UI" panose="020B0604030504040204" pitchFamily="50" charset="-128"/>
              </a:rPr>
              <a:t>Skype</a:t>
            </a:r>
            <a:r>
              <a:rPr lang="ja-JP" altLang="en-US" sz="1400" dirty="0">
                <a:solidFill>
                  <a:srgbClr val="16233A"/>
                </a:solidFill>
                <a:latin typeface="Meiryo UI" panose="020B0604030504040204" pitchFamily="50" charset="-128"/>
                <a:ea typeface="Meiryo UI" panose="020B0604030504040204" pitchFamily="50" charset="-128"/>
              </a:rPr>
              <a:t>から</a:t>
            </a:r>
            <a:r>
              <a:rPr lang="en-US" altLang="ja-JP" sz="1400" dirty="0">
                <a:solidFill>
                  <a:srgbClr val="16233A"/>
                </a:solidFill>
                <a:latin typeface="Meiryo UI" panose="020B0604030504040204" pitchFamily="50" charset="-128"/>
                <a:ea typeface="Meiryo UI" panose="020B0604030504040204" pitchFamily="50" charset="-128"/>
              </a:rPr>
              <a:t>Teams</a:t>
            </a:r>
            <a:r>
              <a:rPr lang="ja-JP" altLang="en-US" sz="1400" dirty="0">
                <a:solidFill>
                  <a:srgbClr val="16233A"/>
                </a:solidFill>
                <a:latin typeface="Meiryo UI" panose="020B0604030504040204" pitchFamily="50" charset="-128"/>
                <a:ea typeface="Meiryo UI" panose="020B0604030504040204" pitchFamily="50" charset="-128"/>
              </a:rPr>
              <a:t>への</a:t>
            </a:r>
            <a:r>
              <a:rPr lang="en-US" altLang="ja-JP" sz="1400" dirty="0">
                <a:solidFill>
                  <a:srgbClr val="16233A"/>
                </a:solidFill>
                <a:latin typeface="Meiryo UI" panose="020B0604030504040204" pitchFamily="50" charset="-128"/>
                <a:ea typeface="Meiryo UI" panose="020B0604030504040204" pitchFamily="50" charset="-128"/>
              </a:rPr>
              <a:t>Transition</a:t>
            </a:r>
            <a:r>
              <a:rPr lang="ja-JP" altLang="en-US" sz="1400" dirty="0">
                <a:solidFill>
                  <a:srgbClr val="16233A"/>
                </a:solidFill>
                <a:latin typeface="Meiryo UI" panose="020B0604030504040204" pitchFamily="50" charset="-128"/>
                <a:ea typeface="Meiryo UI" panose="020B0604030504040204" pitchFamily="50" charset="-128"/>
              </a:rPr>
              <a:t>グラフ</a:t>
            </a:r>
            <a:endPar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endParaRPr>
          </a:p>
        </p:txBody>
      </p:sp>
      <p:sp>
        <p:nvSpPr>
          <p:cNvPr id="53" name="テキスト プレースホルダー 3">
            <a:extLst>
              <a:ext uri="{FF2B5EF4-FFF2-40B4-BE49-F238E27FC236}">
                <a16:creationId xmlns:a16="http://schemas.microsoft.com/office/drawing/2014/main" id="{08F5E3E4-35B0-4DC1-9A82-32616D2C33A9}"/>
              </a:ext>
            </a:extLst>
          </p:cNvPr>
          <p:cNvSpPr>
            <a:spLocks noGrp="1"/>
          </p:cNvSpPr>
          <p:nvPr>
            <p:ph type="body" sz="quarter" idx="10"/>
          </p:nvPr>
        </p:nvSpPr>
        <p:spPr>
          <a:xfrm>
            <a:off x="813733" y="4803138"/>
            <a:ext cx="5444456" cy="1413105"/>
          </a:xfrm>
        </p:spPr>
        <p:txBody>
          <a:bodyPr>
            <a:noAutofit/>
          </a:bodyPr>
          <a:lstStyle/>
          <a:p>
            <a:r>
              <a:rPr lang="en-US" altLang="ja-JP" sz="1600" dirty="0">
                <a:solidFill>
                  <a:schemeClr val="tx1"/>
                </a:solidFill>
                <a:latin typeface="Meiryo UI" panose="020B0604030504040204" pitchFamily="50" charset="-128"/>
                <a:ea typeface="Meiryo UI" panose="020B0604030504040204" pitchFamily="50" charset="-128"/>
              </a:rPr>
              <a:t>Forms</a:t>
            </a:r>
            <a:r>
              <a:rPr lang="ja-JP" altLang="en-US" sz="1600" dirty="0">
                <a:solidFill>
                  <a:schemeClr val="tx1"/>
                </a:solidFill>
                <a:latin typeface="Meiryo UI" panose="020B0604030504040204" pitchFamily="50" charset="-128"/>
                <a:ea typeface="Meiryo UI" panose="020B0604030504040204" pitchFamily="50" charset="-128"/>
              </a:rPr>
              <a:t>の回答情報を読み取り部署毎・</a:t>
            </a:r>
            <a:r>
              <a:rPr lang="en-US" altLang="ja-JP" sz="1600" dirty="0">
                <a:solidFill>
                  <a:schemeClr val="tx1"/>
                </a:solidFill>
                <a:latin typeface="Meiryo UI" panose="020B0604030504040204" pitchFamily="50" charset="-128"/>
                <a:ea typeface="Meiryo UI" panose="020B0604030504040204" pitchFamily="50" charset="-128"/>
              </a:rPr>
              <a:t>O365</a:t>
            </a:r>
            <a:r>
              <a:rPr lang="ja-JP" altLang="en-US" sz="1600" dirty="0">
                <a:solidFill>
                  <a:schemeClr val="tx1"/>
                </a:solidFill>
                <a:latin typeface="Meiryo UI" panose="020B0604030504040204" pitchFamily="50" charset="-128"/>
                <a:ea typeface="Meiryo UI" panose="020B0604030504040204" pitchFamily="50" charset="-128"/>
              </a:rPr>
              <a:t> </a:t>
            </a:r>
            <a:r>
              <a:rPr lang="en-US" altLang="ja-JP" sz="1600" dirty="0">
                <a:solidFill>
                  <a:schemeClr val="tx1"/>
                </a:solidFill>
                <a:latin typeface="Meiryo UI" panose="020B0604030504040204" pitchFamily="50" charset="-128"/>
                <a:ea typeface="Meiryo UI" panose="020B0604030504040204" pitchFamily="50" charset="-128"/>
              </a:rPr>
              <a:t>Usage</a:t>
            </a:r>
            <a:r>
              <a:rPr lang="ja-JP" altLang="en-US" sz="1600" dirty="0">
                <a:solidFill>
                  <a:schemeClr val="tx1"/>
                </a:solidFill>
                <a:latin typeface="Meiryo UI" panose="020B0604030504040204" pitchFamily="50" charset="-128"/>
                <a:ea typeface="Meiryo UI" panose="020B0604030504040204" pitchFamily="50" charset="-128"/>
              </a:rPr>
              <a:t>と分析</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全体回答結果・回答数</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部署毎の回答結果・回答数</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質問毎・部署毎の回答結果</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質問毎・部署毎</a:t>
            </a:r>
            <a:r>
              <a:rPr lang="en-US" altLang="ja-JP" sz="1600" dirty="0">
                <a:solidFill>
                  <a:schemeClr val="tx1"/>
                </a:solidFill>
                <a:latin typeface="Meiryo UI" panose="020B0604030504040204" pitchFamily="50" charset="-128"/>
                <a:ea typeface="Meiryo UI" panose="020B0604030504040204" pitchFamily="50" charset="-128"/>
              </a:rPr>
              <a:t>O365</a:t>
            </a:r>
            <a:r>
              <a:rPr lang="ja-JP" altLang="en-US" sz="1600" dirty="0">
                <a:solidFill>
                  <a:schemeClr val="tx1"/>
                </a:solidFill>
                <a:latin typeface="Meiryo UI" panose="020B0604030504040204" pitchFamily="50" charset="-128"/>
                <a:ea typeface="Meiryo UI" panose="020B0604030504040204" pitchFamily="50" charset="-128"/>
              </a:rPr>
              <a:t>アクティビティ数との傾向</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54" name="テキスト プレースホルダー 3">
            <a:extLst>
              <a:ext uri="{FF2B5EF4-FFF2-40B4-BE49-F238E27FC236}">
                <a16:creationId xmlns:a16="http://schemas.microsoft.com/office/drawing/2014/main" id="{1B3099D8-B3F2-475C-B6EA-E168676CF285}"/>
              </a:ext>
            </a:extLst>
          </p:cNvPr>
          <p:cNvSpPr txBox="1">
            <a:spLocks/>
          </p:cNvSpPr>
          <p:nvPr/>
        </p:nvSpPr>
        <p:spPr>
          <a:xfrm>
            <a:off x="6667837" y="4812925"/>
            <a:ext cx="5162039" cy="1764044"/>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err="1">
                <a:solidFill>
                  <a:schemeClr val="tx1"/>
                </a:solidFill>
                <a:latin typeface="Meiryo UI" panose="020B0604030504040204" pitchFamily="50" charset="-128"/>
                <a:ea typeface="Meiryo UI" panose="020B0604030504040204" pitchFamily="50" charset="-128"/>
              </a:rPr>
              <a:t>SfB</a:t>
            </a:r>
            <a:r>
              <a:rPr lang="ja-JP" altLang="en-US" sz="1600" dirty="0">
                <a:solidFill>
                  <a:schemeClr val="tx1"/>
                </a:solidFill>
                <a:latin typeface="Meiryo UI" panose="020B0604030504040204" pitchFamily="50" charset="-128"/>
                <a:ea typeface="Meiryo UI" panose="020B0604030504040204" pitchFamily="50" charset="-128"/>
              </a:rPr>
              <a:t>と</a:t>
            </a:r>
            <a:r>
              <a:rPr lang="en-US" altLang="ja-JP" sz="1600" dirty="0">
                <a:solidFill>
                  <a:schemeClr val="tx1"/>
                </a:solidFill>
                <a:latin typeface="Meiryo UI" panose="020B0604030504040204" pitchFamily="50" charset="-128"/>
                <a:ea typeface="Meiryo UI" panose="020B0604030504040204" pitchFamily="50" charset="-128"/>
              </a:rPr>
              <a:t>Teams</a:t>
            </a:r>
            <a:r>
              <a:rPr lang="ja-JP" altLang="en-US" sz="1600" dirty="0">
                <a:solidFill>
                  <a:schemeClr val="tx1"/>
                </a:solidFill>
                <a:latin typeface="Meiryo UI" panose="020B0604030504040204" pitchFamily="50" charset="-128"/>
                <a:ea typeface="Meiryo UI" panose="020B0604030504040204" pitchFamily="50" charset="-128"/>
              </a:rPr>
              <a:t>ユーザーの</a:t>
            </a:r>
            <a:r>
              <a:rPr lang="en-US" altLang="ja-JP" sz="1600" dirty="0">
                <a:solidFill>
                  <a:schemeClr val="tx1"/>
                </a:solidFill>
                <a:latin typeface="Meiryo UI" panose="020B0604030504040204" pitchFamily="50" charset="-128"/>
                <a:ea typeface="Meiryo UI" panose="020B0604030504040204" pitchFamily="50" charset="-128"/>
              </a:rPr>
              <a:t>Transition</a:t>
            </a:r>
            <a:r>
              <a:rPr lang="ja-JP" altLang="en-US" sz="1600" dirty="0">
                <a:solidFill>
                  <a:schemeClr val="tx1"/>
                </a:solidFill>
                <a:latin typeface="Meiryo UI" panose="020B0604030504040204" pitchFamily="50" charset="-128"/>
                <a:ea typeface="Meiryo UI" panose="020B0604030504040204" pitchFamily="50" charset="-128"/>
              </a:rPr>
              <a:t>状況を分析</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en-US" altLang="ja-JP" sz="1600" dirty="0" err="1">
                <a:solidFill>
                  <a:schemeClr val="tx1"/>
                </a:solidFill>
                <a:latin typeface="Meiryo UI" panose="020B0604030504040204" pitchFamily="50" charset="-128"/>
                <a:ea typeface="Meiryo UI" panose="020B0604030504040204" pitchFamily="50" charset="-128"/>
              </a:rPr>
              <a:t>SfB</a:t>
            </a:r>
            <a:r>
              <a:rPr lang="en-US" altLang="ja-JP" sz="1600" dirty="0">
                <a:solidFill>
                  <a:schemeClr val="tx1"/>
                </a:solidFill>
                <a:latin typeface="Meiryo UI" panose="020B0604030504040204" pitchFamily="50" charset="-128"/>
                <a:ea typeface="Meiryo UI" panose="020B0604030504040204" pitchFamily="50" charset="-128"/>
              </a:rPr>
              <a:t>/Teams</a:t>
            </a:r>
            <a:r>
              <a:rPr lang="ja-JP" altLang="en-US" sz="1600" dirty="0">
                <a:solidFill>
                  <a:schemeClr val="tx1"/>
                </a:solidFill>
                <a:latin typeface="Meiryo UI" panose="020B0604030504040204" pitchFamily="50" charset="-128"/>
                <a:ea typeface="Meiryo UI" panose="020B0604030504040204" pitchFamily="50" charset="-128"/>
              </a:rPr>
              <a:t>単独・両方の利用ユーザー数</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en-US" altLang="ja-JP" sz="1600" dirty="0" err="1">
                <a:solidFill>
                  <a:schemeClr val="tx1"/>
                </a:solidFill>
                <a:latin typeface="Meiryo UI" panose="020B0604030504040204" pitchFamily="50" charset="-128"/>
                <a:ea typeface="Meiryo UI" panose="020B0604030504040204" pitchFamily="50" charset="-128"/>
              </a:rPr>
              <a:t>SfB</a:t>
            </a:r>
            <a:r>
              <a:rPr lang="en-US" altLang="ja-JP" sz="1600" dirty="0">
                <a:solidFill>
                  <a:schemeClr val="tx1"/>
                </a:solidFill>
                <a:latin typeface="Meiryo UI" panose="020B0604030504040204" pitchFamily="50" charset="-128"/>
                <a:ea typeface="Meiryo UI" panose="020B0604030504040204" pitchFamily="50" charset="-128"/>
              </a:rPr>
              <a:t>/Teams</a:t>
            </a:r>
            <a:r>
              <a:rPr lang="ja-JP" altLang="en-US" sz="1600" dirty="0">
                <a:solidFill>
                  <a:schemeClr val="tx1"/>
                </a:solidFill>
                <a:latin typeface="Meiryo UI" panose="020B0604030504040204" pitchFamily="50" charset="-128"/>
                <a:ea typeface="Meiryo UI" panose="020B0604030504040204" pitchFamily="50" charset="-128"/>
              </a:rPr>
              <a:t>のアクティビティ数・割合</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en-US" altLang="ja-JP" sz="1600" dirty="0" err="1">
                <a:solidFill>
                  <a:schemeClr val="tx1"/>
                </a:solidFill>
                <a:latin typeface="Meiryo UI" panose="020B0604030504040204" pitchFamily="50" charset="-128"/>
                <a:ea typeface="Meiryo UI" panose="020B0604030504040204" pitchFamily="50" charset="-128"/>
              </a:rPr>
              <a:t>SfB</a:t>
            </a:r>
            <a:r>
              <a:rPr lang="en-US" altLang="ja-JP" sz="1600" dirty="0">
                <a:solidFill>
                  <a:schemeClr val="tx1"/>
                </a:solidFill>
                <a:latin typeface="Meiryo UI" panose="020B0604030504040204" pitchFamily="50" charset="-128"/>
                <a:ea typeface="Meiryo UI" panose="020B0604030504040204" pitchFamily="50" charset="-128"/>
              </a:rPr>
              <a:t>/Teams</a:t>
            </a:r>
            <a:r>
              <a:rPr lang="ja-JP" altLang="en-US" sz="1600" dirty="0">
                <a:solidFill>
                  <a:schemeClr val="tx1"/>
                </a:solidFill>
                <a:latin typeface="Meiryo UI" panose="020B0604030504040204" pitchFamily="50" charset="-128"/>
                <a:ea typeface="Meiryo UI" panose="020B0604030504040204" pitchFamily="50" charset="-128"/>
              </a:rPr>
              <a:t>の時系列アクティビティ数</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通話・会議・チャット別アクティビティ数比較</a:t>
            </a:r>
          </a:p>
        </p:txBody>
      </p:sp>
    </p:spTree>
    <p:extLst>
      <p:ext uri="{BB962C8B-B14F-4D97-AF65-F5344CB8AC3E}">
        <p14:creationId xmlns:p14="http://schemas.microsoft.com/office/powerpoint/2010/main" val="34277524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62854" y="327934"/>
            <a:ext cx="10409945"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365 Usage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主なグラフ構成④</a:t>
            </a:r>
          </a:p>
        </p:txBody>
      </p:sp>
      <p:sp>
        <p:nvSpPr>
          <p:cNvPr id="50" name="スライド番号プレースホルダー 3">
            <a:extLst>
              <a:ext uri="{FF2B5EF4-FFF2-40B4-BE49-F238E27FC236}">
                <a16:creationId xmlns:a16="http://schemas.microsoft.com/office/drawing/2014/main" id="{63D10302-7808-4E32-9C05-B0C47302C115}"/>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15</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51" name="テキスト プレースホルダー 3">
            <a:extLst>
              <a:ext uri="{FF2B5EF4-FFF2-40B4-BE49-F238E27FC236}">
                <a16:creationId xmlns:a16="http://schemas.microsoft.com/office/drawing/2014/main" id="{9A4AAA12-4B18-4EF0-9D01-8A7AD29ECC56}"/>
              </a:ext>
            </a:extLst>
          </p:cNvPr>
          <p:cNvSpPr txBox="1">
            <a:spLocks/>
          </p:cNvSpPr>
          <p:nvPr/>
        </p:nvSpPr>
        <p:spPr>
          <a:xfrm>
            <a:off x="399093" y="1131703"/>
            <a:ext cx="3723668" cy="303778"/>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kumimoji="1" lang="en-US" altLang="ja-JP"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Microsoft</a:t>
            </a: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 </a:t>
            </a:r>
            <a:r>
              <a:rPr kumimoji="1" lang="en-US" altLang="ja-JP"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365 </a:t>
            </a: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アラート情報</a:t>
            </a:r>
          </a:p>
        </p:txBody>
      </p:sp>
      <p:sp>
        <p:nvSpPr>
          <p:cNvPr id="52" name="テキスト プレースホルダー 3">
            <a:extLst>
              <a:ext uri="{FF2B5EF4-FFF2-40B4-BE49-F238E27FC236}">
                <a16:creationId xmlns:a16="http://schemas.microsoft.com/office/drawing/2014/main" id="{A7C26981-0FE8-48EF-85D0-B86470EBB909}"/>
              </a:ext>
            </a:extLst>
          </p:cNvPr>
          <p:cNvSpPr txBox="1">
            <a:spLocks/>
          </p:cNvSpPr>
          <p:nvPr/>
        </p:nvSpPr>
        <p:spPr>
          <a:xfrm>
            <a:off x="4880212" y="1133101"/>
            <a:ext cx="2913161" cy="303778"/>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kumimoji="1" lang="en-US" altLang="ja-JP"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Microsoft</a:t>
            </a: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 </a:t>
            </a:r>
            <a:r>
              <a:rPr kumimoji="1" lang="en-US" altLang="ja-JP"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365</a:t>
            </a: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 セキュリティスコア</a:t>
            </a:r>
          </a:p>
        </p:txBody>
      </p:sp>
      <p:sp>
        <p:nvSpPr>
          <p:cNvPr id="53" name="テキスト プレースホルダー 3">
            <a:extLst>
              <a:ext uri="{FF2B5EF4-FFF2-40B4-BE49-F238E27FC236}">
                <a16:creationId xmlns:a16="http://schemas.microsoft.com/office/drawing/2014/main" id="{08F5E3E4-35B0-4DC1-9A82-32616D2C33A9}"/>
              </a:ext>
            </a:extLst>
          </p:cNvPr>
          <p:cNvSpPr>
            <a:spLocks noGrp="1"/>
          </p:cNvSpPr>
          <p:nvPr>
            <p:ph type="body" sz="quarter" idx="10"/>
          </p:nvPr>
        </p:nvSpPr>
        <p:spPr>
          <a:xfrm>
            <a:off x="584420" y="5147086"/>
            <a:ext cx="3777855" cy="1413105"/>
          </a:xfrm>
        </p:spPr>
        <p:txBody>
          <a:bodyPr>
            <a:noAutofit/>
          </a:bodyPr>
          <a:lstStyle/>
          <a:p>
            <a:r>
              <a:rPr lang="ja-JP" altLang="en-US" sz="1600" dirty="0">
                <a:solidFill>
                  <a:schemeClr val="tx1"/>
                </a:solidFill>
                <a:latin typeface="Meiryo UI" panose="020B0604030504040204" pitchFamily="50" charset="-128"/>
                <a:ea typeface="Meiryo UI" panose="020B0604030504040204" pitchFamily="50" charset="-128"/>
              </a:rPr>
              <a:t>各種プロダクトのアラートを一括表示</a:t>
            </a: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dirty="0">
                <a:solidFill>
                  <a:schemeClr val="tx1"/>
                </a:solidFill>
                <a:latin typeface="Meiryo UI" panose="020B0604030504040204" pitchFamily="50" charset="-128"/>
                <a:ea typeface="Meiryo UI" panose="020B0604030504040204" pitchFamily="50" charset="-128"/>
              </a:rPr>
              <a:t>UPN</a:t>
            </a:r>
            <a:r>
              <a:rPr lang="ja-JP" altLang="en-US" sz="1600" dirty="0">
                <a:solidFill>
                  <a:schemeClr val="tx1"/>
                </a:solidFill>
                <a:latin typeface="Meiryo UI" panose="020B0604030504040204" pitchFamily="50" charset="-128"/>
                <a:ea typeface="Meiryo UI" panose="020B0604030504040204" pitchFamily="50" charset="-128"/>
              </a:rPr>
              <a:t>情報があるアラートは部署毎表示可能</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アラートマップ表示</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製品別アラート・時系列グラフ</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アラート対象ユーザー地図・部署表示</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10" name="テキスト プレースホルダー 3">
            <a:extLst>
              <a:ext uri="{FF2B5EF4-FFF2-40B4-BE49-F238E27FC236}">
                <a16:creationId xmlns:a16="http://schemas.microsoft.com/office/drawing/2014/main" id="{7C3245AE-497F-4164-9BCC-13F34E7551AA}"/>
              </a:ext>
            </a:extLst>
          </p:cNvPr>
          <p:cNvSpPr txBox="1">
            <a:spLocks/>
          </p:cNvSpPr>
          <p:nvPr/>
        </p:nvSpPr>
        <p:spPr>
          <a:xfrm>
            <a:off x="10435904" y="0"/>
            <a:ext cx="1756095" cy="303778"/>
          </a:xfrm>
          <a:prstGeom prst="rect">
            <a:avLst/>
          </a:prstGeom>
          <a:solidFill>
            <a:srgbClr val="FF0000"/>
          </a:solidFill>
          <a:ln>
            <a:no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kumimoji="1" lang="en-US" altLang="ja-JP" sz="1400" b="0" i="0" u="none" strike="noStrike" kern="1200" cap="none" spc="-29" normalizeH="0" baseline="0" noProof="0" dirty="0">
                <a:ln>
                  <a:noFill/>
                </a:ln>
                <a:solidFill>
                  <a:schemeClr val="bg1"/>
                </a:solidFill>
                <a:effectLst/>
                <a:uLnTx/>
                <a:uFillTx/>
                <a:latin typeface="Meiryo UI" panose="020B0604030504040204" pitchFamily="50" charset="-128"/>
                <a:ea typeface="Meiryo UI" panose="020B0604030504040204" pitchFamily="50" charset="-128"/>
              </a:rPr>
              <a:t>Apr</a:t>
            </a:r>
            <a:r>
              <a:rPr kumimoji="1" lang="ja-JP" altLang="en-US" sz="1400" b="0" i="0" u="none" strike="noStrike" kern="1200" cap="none" spc="-29" normalizeH="0" baseline="0" noProof="0" dirty="0">
                <a:ln>
                  <a:noFill/>
                </a:ln>
                <a:solidFill>
                  <a:schemeClr val="bg1"/>
                </a:solidFill>
                <a:effectLst/>
                <a:uLnTx/>
                <a:uFillTx/>
                <a:latin typeface="Meiryo UI" panose="020B0604030504040204" pitchFamily="50" charset="-128"/>
                <a:ea typeface="Meiryo UI" panose="020B0604030504040204" pitchFamily="50" charset="-128"/>
              </a:rPr>
              <a:t> </a:t>
            </a:r>
            <a:r>
              <a:rPr kumimoji="1" lang="en-US" altLang="ja-JP" sz="1400" b="0" i="0" u="none" strike="noStrike" kern="1200" cap="none" spc="-29" normalizeH="0" baseline="0" noProof="0" dirty="0">
                <a:ln>
                  <a:noFill/>
                </a:ln>
                <a:solidFill>
                  <a:schemeClr val="bg1"/>
                </a:solidFill>
                <a:effectLst/>
                <a:uLnTx/>
                <a:uFillTx/>
                <a:latin typeface="Meiryo UI" panose="020B0604030504040204" pitchFamily="50" charset="-128"/>
                <a:ea typeface="Meiryo UI" panose="020B0604030504040204" pitchFamily="50" charset="-128"/>
              </a:rPr>
              <a:t>27</a:t>
            </a:r>
            <a:r>
              <a:rPr kumimoji="1" lang="en-US" altLang="ja-JP" sz="1400" b="0" i="0" u="none" strike="noStrike" kern="1200" cap="none" spc="-29" normalizeH="0" baseline="30000" noProof="0" dirty="0">
                <a:ln>
                  <a:noFill/>
                </a:ln>
                <a:solidFill>
                  <a:schemeClr val="bg1"/>
                </a:solidFill>
                <a:effectLst/>
                <a:uLnTx/>
                <a:uFillTx/>
                <a:latin typeface="Meiryo UI" panose="020B0604030504040204" pitchFamily="50" charset="-128"/>
                <a:ea typeface="Meiryo UI" panose="020B0604030504040204" pitchFamily="50" charset="-128"/>
              </a:rPr>
              <a:t>th</a:t>
            </a:r>
            <a:r>
              <a:rPr kumimoji="1" lang="ja-JP" altLang="en-US" sz="1400" b="0" i="0" u="none" strike="noStrike" kern="1200" cap="none" spc="-29" normalizeH="0" baseline="0" noProof="0" dirty="0">
                <a:ln>
                  <a:noFill/>
                </a:ln>
                <a:solidFill>
                  <a:schemeClr val="bg1"/>
                </a:solidFill>
                <a:effectLst/>
                <a:uLnTx/>
                <a:uFillTx/>
                <a:latin typeface="Meiryo UI" panose="020B0604030504040204" pitchFamily="50" charset="-128"/>
                <a:ea typeface="Meiryo UI" panose="020B0604030504040204" pitchFamily="50" charset="-128"/>
              </a:rPr>
              <a:t> </a:t>
            </a:r>
            <a:r>
              <a:rPr kumimoji="1" lang="en-US" altLang="ja-JP" sz="1400" b="0" i="0" u="none" strike="noStrike" kern="1200" cap="none" spc="-29" normalizeH="0" baseline="0" noProof="0" dirty="0">
                <a:ln>
                  <a:noFill/>
                </a:ln>
                <a:solidFill>
                  <a:schemeClr val="bg1"/>
                </a:solidFill>
                <a:effectLst/>
                <a:uLnTx/>
                <a:uFillTx/>
                <a:latin typeface="Meiryo UI" panose="020B0604030504040204" pitchFamily="50" charset="-128"/>
                <a:ea typeface="Meiryo UI" panose="020B0604030504040204" pitchFamily="50" charset="-128"/>
              </a:rPr>
              <a:t>2019</a:t>
            </a:r>
            <a:r>
              <a:rPr kumimoji="1" lang="ja-JP" altLang="en-US" sz="1400" b="0" i="0" u="none" strike="noStrike" kern="1200" cap="none" spc="-29" normalizeH="0" baseline="0" noProof="0" dirty="0">
                <a:ln>
                  <a:noFill/>
                </a:ln>
                <a:solidFill>
                  <a:schemeClr val="bg1"/>
                </a:solidFill>
                <a:effectLst/>
                <a:uLnTx/>
                <a:uFillTx/>
                <a:latin typeface="Meiryo UI" panose="020B0604030504040204" pitchFamily="50" charset="-128"/>
                <a:ea typeface="Meiryo UI" panose="020B0604030504040204" pitchFamily="50" charset="-128"/>
              </a:rPr>
              <a:t>追記</a:t>
            </a:r>
          </a:p>
        </p:txBody>
      </p:sp>
      <p:pic>
        <p:nvPicPr>
          <p:cNvPr id="5" name="図 4">
            <a:extLst>
              <a:ext uri="{FF2B5EF4-FFF2-40B4-BE49-F238E27FC236}">
                <a16:creationId xmlns:a16="http://schemas.microsoft.com/office/drawing/2014/main" id="{D32AE91A-3745-4596-84A4-D2AB5C0EA9FF}"/>
              </a:ext>
            </a:extLst>
          </p:cNvPr>
          <p:cNvPicPr>
            <a:picLocks noChangeAspect="1"/>
          </p:cNvPicPr>
          <p:nvPr/>
        </p:nvPicPr>
        <p:blipFill rotWithShape="1">
          <a:blip r:embed="rId3"/>
          <a:srcRect l="15688" t="15225" r="5941" b="3856"/>
          <a:stretch/>
        </p:blipFill>
        <p:spPr>
          <a:xfrm>
            <a:off x="679587" y="1518408"/>
            <a:ext cx="3238072" cy="1810932"/>
          </a:xfrm>
          <a:prstGeom prst="rect">
            <a:avLst/>
          </a:prstGeom>
          <a:ln>
            <a:solidFill>
              <a:schemeClr val="bg1">
                <a:lumMod val="65000"/>
              </a:schemeClr>
            </a:solidFill>
          </a:ln>
        </p:spPr>
      </p:pic>
      <p:pic>
        <p:nvPicPr>
          <p:cNvPr id="6" name="図 5">
            <a:extLst>
              <a:ext uri="{FF2B5EF4-FFF2-40B4-BE49-F238E27FC236}">
                <a16:creationId xmlns:a16="http://schemas.microsoft.com/office/drawing/2014/main" id="{BC2522C9-CF38-465F-A18E-503663935858}"/>
              </a:ext>
            </a:extLst>
          </p:cNvPr>
          <p:cNvPicPr>
            <a:picLocks noChangeAspect="1"/>
          </p:cNvPicPr>
          <p:nvPr/>
        </p:nvPicPr>
        <p:blipFill rotWithShape="1">
          <a:blip r:embed="rId4"/>
          <a:srcRect l="16028" t="15099" r="6062" b="3846"/>
          <a:stretch/>
        </p:blipFill>
        <p:spPr>
          <a:xfrm>
            <a:off x="1023458" y="3154260"/>
            <a:ext cx="3263318" cy="1838997"/>
          </a:xfrm>
          <a:prstGeom prst="rect">
            <a:avLst/>
          </a:prstGeom>
          <a:ln>
            <a:solidFill>
              <a:schemeClr val="bg1">
                <a:lumMod val="65000"/>
              </a:schemeClr>
            </a:solidFill>
          </a:ln>
        </p:spPr>
      </p:pic>
      <p:pic>
        <p:nvPicPr>
          <p:cNvPr id="7" name="図 6">
            <a:extLst>
              <a:ext uri="{FF2B5EF4-FFF2-40B4-BE49-F238E27FC236}">
                <a16:creationId xmlns:a16="http://schemas.microsoft.com/office/drawing/2014/main" id="{7C53E142-4347-424A-8E90-1563BD5200E4}"/>
              </a:ext>
            </a:extLst>
          </p:cNvPr>
          <p:cNvPicPr>
            <a:picLocks noChangeAspect="1"/>
          </p:cNvPicPr>
          <p:nvPr/>
        </p:nvPicPr>
        <p:blipFill rotWithShape="1">
          <a:blip r:embed="rId5"/>
          <a:srcRect l="15944" t="14781" r="6297" b="3932"/>
          <a:stretch/>
        </p:blipFill>
        <p:spPr>
          <a:xfrm>
            <a:off x="4689446" y="1568741"/>
            <a:ext cx="3318580" cy="1879133"/>
          </a:xfrm>
          <a:prstGeom prst="rect">
            <a:avLst/>
          </a:prstGeom>
          <a:ln>
            <a:solidFill>
              <a:schemeClr val="bg1">
                <a:lumMod val="65000"/>
              </a:schemeClr>
            </a:solidFill>
          </a:ln>
        </p:spPr>
      </p:pic>
      <p:sp>
        <p:nvSpPr>
          <p:cNvPr id="14" name="テキスト プレースホルダー 3">
            <a:extLst>
              <a:ext uri="{FF2B5EF4-FFF2-40B4-BE49-F238E27FC236}">
                <a16:creationId xmlns:a16="http://schemas.microsoft.com/office/drawing/2014/main" id="{1E008429-2F1C-4FCB-88FE-A620FB48F3CA}"/>
              </a:ext>
            </a:extLst>
          </p:cNvPr>
          <p:cNvSpPr txBox="1">
            <a:spLocks/>
          </p:cNvSpPr>
          <p:nvPr/>
        </p:nvSpPr>
        <p:spPr>
          <a:xfrm>
            <a:off x="8673435" y="1134500"/>
            <a:ext cx="2928540" cy="303778"/>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lang="en-US" altLang="ja-JP" sz="1400" dirty="0">
                <a:solidFill>
                  <a:srgbClr val="16233A"/>
                </a:solidFill>
                <a:latin typeface="Meiryo UI" panose="020B0604030504040204" pitchFamily="50" charset="-128"/>
                <a:ea typeface="Meiryo UI" panose="020B0604030504040204" pitchFamily="50" charset="-128"/>
              </a:rPr>
              <a:t>Azure</a:t>
            </a:r>
            <a:r>
              <a:rPr lang="ja-JP" altLang="en-US" sz="1400" dirty="0">
                <a:solidFill>
                  <a:srgbClr val="16233A"/>
                </a:solidFill>
                <a:latin typeface="Meiryo UI" panose="020B0604030504040204" pitchFamily="50" charset="-128"/>
                <a:ea typeface="Meiryo UI" panose="020B0604030504040204" pitchFamily="50" charset="-128"/>
              </a:rPr>
              <a:t> </a:t>
            </a:r>
            <a:r>
              <a:rPr lang="en-US" altLang="ja-JP" sz="1400" dirty="0">
                <a:solidFill>
                  <a:srgbClr val="16233A"/>
                </a:solidFill>
                <a:latin typeface="Meiryo UI" panose="020B0604030504040204" pitchFamily="50" charset="-128"/>
                <a:ea typeface="Meiryo UI" panose="020B0604030504040204" pitchFamily="50" charset="-128"/>
              </a:rPr>
              <a:t>AD </a:t>
            </a:r>
            <a:r>
              <a:rPr lang="ja-JP" altLang="en-US" sz="1400" dirty="0">
                <a:solidFill>
                  <a:srgbClr val="16233A"/>
                </a:solidFill>
                <a:latin typeface="Meiryo UI" panose="020B0604030504040204" pitchFamily="50" charset="-128"/>
                <a:ea typeface="Meiryo UI" panose="020B0604030504040204" pitchFamily="50" charset="-128"/>
              </a:rPr>
              <a:t>リスクユーザー・イベント</a:t>
            </a:r>
            <a:endPar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254890CC-0E8E-4C97-8D16-5D6C6A2DAE1F}"/>
              </a:ext>
            </a:extLst>
          </p:cNvPr>
          <p:cNvPicPr>
            <a:picLocks noChangeAspect="1"/>
          </p:cNvPicPr>
          <p:nvPr/>
        </p:nvPicPr>
        <p:blipFill rotWithShape="1">
          <a:blip r:embed="rId6"/>
          <a:srcRect l="15757" t="15354" r="5941" b="3602"/>
          <a:stretch/>
        </p:blipFill>
        <p:spPr>
          <a:xfrm>
            <a:off x="8439088" y="1568742"/>
            <a:ext cx="3381734" cy="1895911"/>
          </a:xfrm>
          <a:prstGeom prst="rect">
            <a:avLst/>
          </a:prstGeom>
        </p:spPr>
      </p:pic>
      <p:sp>
        <p:nvSpPr>
          <p:cNvPr id="16" name="テキスト プレースホルダー 3">
            <a:extLst>
              <a:ext uri="{FF2B5EF4-FFF2-40B4-BE49-F238E27FC236}">
                <a16:creationId xmlns:a16="http://schemas.microsoft.com/office/drawing/2014/main" id="{D723E2C1-9AEB-4E83-83C7-0156CF50E166}"/>
              </a:ext>
            </a:extLst>
          </p:cNvPr>
          <p:cNvSpPr txBox="1">
            <a:spLocks/>
          </p:cNvSpPr>
          <p:nvPr/>
        </p:nvSpPr>
        <p:spPr>
          <a:xfrm>
            <a:off x="4688035" y="3739134"/>
            <a:ext cx="3575121" cy="1413105"/>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solidFill>
                  <a:schemeClr val="tx1"/>
                </a:solidFill>
                <a:latin typeface="Meiryo UI" panose="020B0604030504040204" pitchFamily="50" charset="-128"/>
                <a:ea typeface="Meiryo UI" panose="020B0604030504040204" pitchFamily="50" charset="-128"/>
              </a:rPr>
              <a:t>テナントのセキュリティスコア表示</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・各カテゴリ毎の現在スコア・</a:t>
            </a:r>
            <a:r>
              <a:rPr lang="en-US" altLang="ja-JP" sz="1600" dirty="0">
                <a:solidFill>
                  <a:schemeClr val="tx1"/>
                </a:solidFill>
                <a:latin typeface="Meiryo UI" panose="020B0604030504040204" pitchFamily="50" charset="-128"/>
                <a:ea typeface="Meiryo UI" panose="020B0604030504040204" pitchFamily="50" charset="-128"/>
              </a:rPr>
              <a:t>Max</a:t>
            </a:r>
            <a:r>
              <a:rPr lang="ja-JP" altLang="en-US" sz="1600" dirty="0">
                <a:solidFill>
                  <a:schemeClr val="tx1"/>
                </a:solidFill>
                <a:latin typeface="Meiryo UI" panose="020B0604030504040204" pitchFamily="50" charset="-128"/>
                <a:ea typeface="Meiryo UI" panose="020B0604030504040204" pitchFamily="50" charset="-128"/>
              </a:rPr>
              <a:t>値</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・アクション表示・達成率</a:t>
            </a:r>
          </a:p>
        </p:txBody>
      </p:sp>
      <p:sp>
        <p:nvSpPr>
          <p:cNvPr id="17" name="テキスト プレースホルダー 3">
            <a:extLst>
              <a:ext uri="{FF2B5EF4-FFF2-40B4-BE49-F238E27FC236}">
                <a16:creationId xmlns:a16="http://schemas.microsoft.com/office/drawing/2014/main" id="{F8920792-E9AE-49F9-8309-6D5004977A40}"/>
              </a:ext>
            </a:extLst>
          </p:cNvPr>
          <p:cNvSpPr txBox="1">
            <a:spLocks/>
          </p:cNvSpPr>
          <p:nvPr/>
        </p:nvSpPr>
        <p:spPr>
          <a:xfrm>
            <a:off x="8498035" y="3732143"/>
            <a:ext cx="3575121" cy="1413105"/>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solidFill>
                  <a:schemeClr val="tx1"/>
                </a:solidFill>
                <a:latin typeface="Meiryo UI" panose="020B0604030504040204" pitchFamily="50" charset="-128"/>
                <a:ea typeface="Meiryo UI" panose="020B0604030504040204" pitchFamily="50" charset="-128"/>
              </a:rPr>
              <a:t>Identity</a:t>
            </a:r>
            <a:r>
              <a:rPr lang="ja-JP" altLang="en-US" sz="1600" dirty="0">
                <a:solidFill>
                  <a:schemeClr val="tx1"/>
                </a:solidFill>
                <a:latin typeface="Meiryo UI" panose="020B0604030504040204" pitchFamily="50" charset="-128"/>
                <a:ea typeface="Meiryo UI" panose="020B0604030504040204" pitchFamily="50" charset="-128"/>
              </a:rPr>
              <a:t> </a:t>
            </a:r>
            <a:r>
              <a:rPr lang="en-US" altLang="ja-JP" sz="1600" dirty="0">
                <a:solidFill>
                  <a:schemeClr val="tx1"/>
                </a:solidFill>
                <a:latin typeface="Meiryo UI" panose="020B0604030504040204" pitchFamily="50" charset="-128"/>
                <a:ea typeface="Meiryo UI" panose="020B0604030504040204" pitchFamily="50" charset="-128"/>
              </a:rPr>
              <a:t>Protection</a:t>
            </a:r>
            <a:r>
              <a:rPr lang="ja-JP" altLang="en-US" sz="1600" dirty="0">
                <a:solidFill>
                  <a:schemeClr val="tx1"/>
                </a:solidFill>
                <a:latin typeface="Meiryo UI" panose="020B0604030504040204" pitchFamily="50" charset="-128"/>
                <a:ea typeface="Meiryo UI" panose="020B0604030504040204" pitchFamily="50" charset="-128"/>
              </a:rPr>
              <a:t>機能を用いた</a:t>
            </a:r>
            <a:br>
              <a:rPr lang="en-US" altLang="ja-JP" sz="1600" dirty="0">
                <a:solidFill>
                  <a:schemeClr val="tx1"/>
                </a:solidFill>
                <a:latin typeface="Meiryo UI" panose="020B0604030504040204" pitchFamily="50" charset="-128"/>
                <a:ea typeface="Meiryo UI" panose="020B0604030504040204" pitchFamily="50" charset="-128"/>
              </a:rPr>
            </a:br>
            <a:r>
              <a:rPr lang="ja-JP" altLang="en-US" sz="1600" dirty="0">
                <a:solidFill>
                  <a:schemeClr val="tx1"/>
                </a:solidFill>
                <a:latin typeface="Meiryo UI" panose="020B0604030504040204" pitchFamily="50" charset="-128"/>
                <a:ea typeface="Meiryo UI" panose="020B0604030504040204" pitchFamily="50" charset="-128"/>
              </a:rPr>
              <a:t>リスクユーザー・イベントの表示</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・ユーザー・イベントのリスト</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・優先度別表示</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・イベント種別毎表示</a:t>
            </a:r>
            <a:endParaRPr lang="en-US" altLang="ja-JP" sz="1600" dirty="0">
              <a:solidFill>
                <a:schemeClr val="tx1"/>
              </a:solidFill>
              <a:latin typeface="Meiryo UI" panose="020B0604030504040204" pitchFamily="50" charset="-128"/>
              <a:ea typeface="Meiryo UI" panose="020B0604030504040204" pitchFamily="50" charset="-128"/>
            </a:endParaRPr>
          </a:p>
          <a:p>
            <a:r>
              <a:rPr lang="ja-JP" altLang="en-US" sz="1600" dirty="0">
                <a:solidFill>
                  <a:schemeClr val="tx1"/>
                </a:solidFill>
                <a:latin typeface="Meiryo UI" panose="020B0604030504040204" pitchFamily="50" charset="-128"/>
                <a:ea typeface="Meiryo UI" panose="020B0604030504040204" pitchFamily="50" charset="-128"/>
              </a:rPr>
              <a:t>・イベント場所表示</a:t>
            </a:r>
          </a:p>
        </p:txBody>
      </p:sp>
      <p:sp>
        <p:nvSpPr>
          <p:cNvPr id="18" name="テキスト プレースホルダー 3">
            <a:extLst>
              <a:ext uri="{FF2B5EF4-FFF2-40B4-BE49-F238E27FC236}">
                <a16:creationId xmlns:a16="http://schemas.microsoft.com/office/drawing/2014/main" id="{626EEE17-8279-4237-84E4-41F8028EE808}"/>
              </a:ext>
            </a:extLst>
          </p:cNvPr>
          <p:cNvSpPr txBox="1">
            <a:spLocks/>
          </p:cNvSpPr>
          <p:nvPr/>
        </p:nvSpPr>
        <p:spPr>
          <a:xfrm>
            <a:off x="687885" y="955388"/>
            <a:ext cx="3575121" cy="319740"/>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200" dirty="0">
                <a:solidFill>
                  <a:srgbClr val="FF0000"/>
                </a:solidFill>
                <a:latin typeface="Meiryo UI" panose="020B0604030504040204" pitchFamily="50" charset="-128"/>
                <a:ea typeface="Meiryo UI" panose="020B0604030504040204" pitchFamily="50" charset="-128"/>
              </a:rPr>
              <a:t>アラート出力には各種プロダクトのライセンスが必要。</a:t>
            </a:r>
          </a:p>
        </p:txBody>
      </p:sp>
      <p:sp>
        <p:nvSpPr>
          <p:cNvPr id="19" name="テキスト プレースホルダー 3">
            <a:extLst>
              <a:ext uri="{FF2B5EF4-FFF2-40B4-BE49-F238E27FC236}">
                <a16:creationId xmlns:a16="http://schemas.microsoft.com/office/drawing/2014/main" id="{FFC97DC5-42D4-4075-BE45-02D97201C64A}"/>
              </a:ext>
            </a:extLst>
          </p:cNvPr>
          <p:cNvSpPr txBox="1">
            <a:spLocks/>
          </p:cNvSpPr>
          <p:nvPr/>
        </p:nvSpPr>
        <p:spPr>
          <a:xfrm>
            <a:off x="8254767" y="940008"/>
            <a:ext cx="3937233" cy="319740"/>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200" dirty="0">
                <a:solidFill>
                  <a:srgbClr val="FF0000"/>
                </a:solidFill>
                <a:latin typeface="Meiryo UI" panose="020B0604030504040204" pitchFamily="50" charset="-128"/>
                <a:ea typeface="Meiryo UI" panose="020B0604030504040204" pitchFamily="50" charset="-128"/>
              </a:rPr>
              <a:t>Identity</a:t>
            </a:r>
            <a:r>
              <a:rPr lang="ja-JP" altLang="en-US" sz="1200" dirty="0">
                <a:solidFill>
                  <a:srgbClr val="FF0000"/>
                </a:solidFill>
                <a:latin typeface="Meiryo UI" panose="020B0604030504040204" pitchFamily="50" charset="-128"/>
                <a:ea typeface="Meiryo UI" panose="020B0604030504040204" pitchFamily="50" charset="-128"/>
              </a:rPr>
              <a:t> </a:t>
            </a:r>
            <a:r>
              <a:rPr lang="en-US" altLang="ja-JP" sz="1200" dirty="0">
                <a:solidFill>
                  <a:srgbClr val="FF0000"/>
                </a:solidFill>
                <a:latin typeface="Meiryo UI" panose="020B0604030504040204" pitchFamily="50" charset="-128"/>
                <a:ea typeface="Meiryo UI" panose="020B0604030504040204" pitchFamily="50" charset="-128"/>
              </a:rPr>
              <a:t>Protection</a:t>
            </a:r>
            <a:r>
              <a:rPr lang="ja-JP" altLang="en-US" sz="1200" dirty="0">
                <a:solidFill>
                  <a:srgbClr val="FF0000"/>
                </a:solidFill>
                <a:latin typeface="Meiryo UI" panose="020B0604030504040204" pitchFamily="50" charset="-128"/>
                <a:ea typeface="Meiryo UI" panose="020B0604030504040204" pitchFamily="50" charset="-128"/>
              </a:rPr>
              <a:t>機能の有効化が必要。</a:t>
            </a:r>
            <a:r>
              <a:rPr lang="en-US" altLang="ja-JP" sz="1200" dirty="0">
                <a:solidFill>
                  <a:srgbClr val="FF0000"/>
                </a:solidFill>
                <a:latin typeface="Meiryo UI" panose="020B0604030504040204" pitchFamily="50" charset="-128"/>
                <a:ea typeface="Meiryo UI" panose="020B0604030504040204" pitchFamily="50" charset="-128"/>
              </a:rPr>
              <a:t>ADP</a:t>
            </a:r>
            <a:r>
              <a:rPr lang="ja-JP" altLang="en-US" sz="1200" dirty="0">
                <a:solidFill>
                  <a:srgbClr val="FF0000"/>
                </a:solidFill>
                <a:latin typeface="Meiryo UI" panose="020B0604030504040204" pitchFamily="50" charset="-128"/>
                <a:ea typeface="Meiryo UI" panose="020B0604030504040204" pitchFamily="50" charset="-128"/>
              </a:rPr>
              <a:t> </a:t>
            </a:r>
            <a:r>
              <a:rPr lang="en-US" altLang="ja-JP" sz="1200" dirty="0">
                <a:solidFill>
                  <a:srgbClr val="FF0000"/>
                </a:solidFill>
                <a:latin typeface="Meiryo UI" panose="020B0604030504040204" pitchFamily="50" charset="-128"/>
                <a:ea typeface="Meiryo UI" panose="020B0604030504040204" pitchFamily="50" charset="-128"/>
              </a:rPr>
              <a:t>P2</a:t>
            </a:r>
            <a:r>
              <a:rPr lang="ja-JP" altLang="en-US" sz="1200" dirty="0">
                <a:solidFill>
                  <a:srgbClr val="FF0000"/>
                </a:solidFill>
                <a:latin typeface="Meiryo UI" panose="020B0604030504040204" pitchFamily="50" charset="-128"/>
                <a:ea typeface="Meiryo UI" panose="020B0604030504040204" pitchFamily="50" charset="-128"/>
              </a:rPr>
              <a:t>が必要。</a:t>
            </a:r>
          </a:p>
        </p:txBody>
      </p:sp>
    </p:spTree>
    <p:extLst>
      <p:ext uri="{BB962C8B-B14F-4D97-AF65-F5344CB8AC3E}">
        <p14:creationId xmlns:p14="http://schemas.microsoft.com/office/powerpoint/2010/main" val="30846763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コンテンツ プレースホルダー 2">
            <a:extLst>
              <a:ext uri="{FF2B5EF4-FFF2-40B4-BE49-F238E27FC236}">
                <a16:creationId xmlns:a16="http://schemas.microsoft.com/office/drawing/2014/main" id="{B1DFDBBE-3B99-4F06-BE52-F09F9CD02737}"/>
              </a:ext>
            </a:extLst>
          </p:cNvPr>
          <p:cNvSpPr>
            <a:spLocks noGrp="1"/>
          </p:cNvSpPr>
          <p:nvPr>
            <p:ph idx="1"/>
          </p:nvPr>
        </p:nvSpPr>
        <p:spPr>
          <a:xfrm>
            <a:off x="417626" y="1317269"/>
            <a:ext cx="5513391" cy="506516"/>
          </a:xfrm>
        </p:spPr>
        <p:txBody>
          <a:bodyPr>
            <a:normAutofit/>
          </a:bodyPr>
          <a:lstStyle/>
          <a:p>
            <a:pPr marL="514350" indent="-514350">
              <a:buFont typeface="+mj-ea"/>
              <a:buAutoNum type="circleNumDbPlain"/>
            </a:pPr>
            <a:r>
              <a:rPr kumimoji="1" lang="ja-JP" altLang="en-US"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部門・ユーザー毎の累計・時系列グラフ</a:t>
            </a:r>
            <a:endParaRPr kumimoji="1" lang="en-US" altLang="ja-JP"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41" name="コンテンツ プレースホルダー 2">
            <a:extLst>
              <a:ext uri="{FF2B5EF4-FFF2-40B4-BE49-F238E27FC236}">
                <a16:creationId xmlns:a16="http://schemas.microsoft.com/office/drawing/2014/main" id="{AEC62EA6-8CC9-45E8-893B-D05EFD6894E6}"/>
              </a:ext>
            </a:extLst>
          </p:cNvPr>
          <p:cNvSpPr txBox="1">
            <a:spLocks/>
          </p:cNvSpPr>
          <p:nvPr/>
        </p:nvSpPr>
        <p:spPr>
          <a:xfrm>
            <a:off x="6401501" y="1306906"/>
            <a:ext cx="5200473" cy="506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startAt="2"/>
              <a:tabLst/>
              <a:defRPr/>
            </a:pPr>
            <a:r>
              <a:rPr lang="en-US" altLang="ja-JP"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Gamification</a:t>
            </a:r>
            <a:r>
              <a:rPr lang="ja-JP" altLang="en-US"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a:t>
            </a:r>
            <a:r>
              <a:rPr lang="en-US" altLang="ja-JP"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Teams</a:t>
            </a:r>
            <a:r>
              <a:rPr lang="ja-JP" altLang="en-US"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利用競争ゲーム</a:t>
            </a:r>
            <a:endParaRPr kumimoji="1" lang="en-US" altLang="ja-JP" sz="2000"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pic>
        <p:nvPicPr>
          <p:cNvPr id="10" name="図 9">
            <a:extLst>
              <a:ext uri="{FF2B5EF4-FFF2-40B4-BE49-F238E27FC236}">
                <a16:creationId xmlns:a16="http://schemas.microsoft.com/office/drawing/2014/main" id="{5D631EF6-E8FD-4621-93C1-EA141C0181EF}"/>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6507833" y="3363986"/>
            <a:ext cx="5077363" cy="2927758"/>
          </a:xfrm>
          <a:prstGeom prst="rect">
            <a:avLst/>
          </a:prstGeom>
          <a:ln>
            <a:solidFill>
              <a:schemeClr val="bg1">
                <a:lumMod val="85000"/>
              </a:schemeClr>
            </a:solidFill>
          </a:ln>
        </p:spPr>
      </p:pic>
      <p:cxnSp>
        <p:nvCxnSpPr>
          <p:cNvPr id="16" name="直線コネクタ 15">
            <a:extLst>
              <a:ext uri="{FF2B5EF4-FFF2-40B4-BE49-F238E27FC236}">
                <a16:creationId xmlns:a16="http://schemas.microsoft.com/office/drawing/2014/main" id="{A153B4DD-9F29-4A0C-9584-A8F276AFF6D3}"/>
              </a:ext>
            </a:extLst>
          </p:cNvPr>
          <p:cNvCxnSpPr>
            <a:cxnSpLocks/>
          </p:cNvCxnSpPr>
          <p:nvPr/>
        </p:nvCxnSpPr>
        <p:spPr>
          <a:xfrm flipH="1">
            <a:off x="6140741" y="1350629"/>
            <a:ext cx="5593" cy="490755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5" name="コンテンツ プレースホルダー 2">
            <a:extLst>
              <a:ext uri="{FF2B5EF4-FFF2-40B4-BE49-F238E27FC236}">
                <a16:creationId xmlns:a16="http://schemas.microsoft.com/office/drawing/2014/main" id="{DD3C2C19-0726-4C86-A81C-D1E45040A8B2}"/>
              </a:ext>
            </a:extLst>
          </p:cNvPr>
          <p:cNvSpPr txBox="1">
            <a:spLocks/>
          </p:cNvSpPr>
          <p:nvPr/>
        </p:nvSpPr>
        <p:spPr>
          <a:xfrm>
            <a:off x="678787" y="1834849"/>
            <a:ext cx="3800638" cy="143433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Cumulative Teams Usage</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Teams/Groups Usage</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Less Teams Usage Status Checker</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Timeline data</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Usage Difference among selected period</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Usage Forecast</a:t>
            </a:r>
          </a:p>
        </p:txBody>
      </p:sp>
      <p:sp>
        <p:nvSpPr>
          <p:cNvPr id="47" name="コンテンツ プレースホルダー 2">
            <a:extLst>
              <a:ext uri="{FF2B5EF4-FFF2-40B4-BE49-F238E27FC236}">
                <a16:creationId xmlns:a16="http://schemas.microsoft.com/office/drawing/2014/main" id="{432BDCCB-5830-454F-A30F-BB73ADE6669E}"/>
              </a:ext>
            </a:extLst>
          </p:cNvPr>
          <p:cNvSpPr txBox="1">
            <a:spLocks/>
          </p:cNvSpPr>
          <p:nvPr/>
        </p:nvSpPr>
        <p:spPr>
          <a:xfrm>
            <a:off x="6594719" y="1856960"/>
            <a:ext cx="5099533" cy="132246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User Grade based on SUM of each team activity</a:t>
            </a:r>
            <a:b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b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0: Not Started, 0-9:Basic, 10-49:Adopted, 50-:Champion</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User Points</a:t>
            </a:r>
            <a:b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b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Not Started:0, Basic:3, Adopted:6, Champion:10</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Department Score based on SUM of user points</a:t>
            </a:r>
            <a:b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br>
            <a:r>
              <a:rPr kumimoji="1" lang="en-US" altLang="ja-JP" sz="1400" b="0" i="0" u="none" strike="noStrike" kern="1200" cap="none" spc="0" normalizeH="0" baseline="0" noProof="0" dirty="0" err="1">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Dpt</a:t>
            </a: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 Score = Total Points / # of users/team x 10</a:t>
            </a:r>
          </a:p>
        </p:txBody>
      </p:sp>
      <p:sp>
        <p:nvSpPr>
          <p:cNvPr id="3" name="スライド番号プレースホルダー 2">
            <a:extLst>
              <a:ext uri="{FF2B5EF4-FFF2-40B4-BE49-F238E27FC236}">
                <a16:creationId xmlns:a16="http://schemas.microsoft.com/office/drawing/2014/main" id="{F4DBBA44-08C4-4AAB-8436-2CFAD83575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14" name="タイトル 1">
            <a:extLst>
              <a:ext uri="{FF2B5EF4-FFF2-40B4-BE49-F238E27FC236}">
                <a16:creationId xmlns:a16="http://schemas.microsoft.com/office/drawing/2014/main" id="{9473EB77-886A-4830-926F-C770AFA823E8}"/>
              </a:ext>
            </a:extLst>
          </p:cNvPr>
          <p:cNvSpPr>
            <a:spLocks noGrp="1"/>
          </p:cNvSpPr>
          <p:nvPr>
            <p:ph type="title"/>
          </p:nvPr>
        </p:nvSpPr>
        <p:spPr>
          <a:xfrm>
            <a:off x="562854" y="327934"/>
            <a:ext cx="10409945"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Teams</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Usage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主なグラフ構成</a:t>
            </a:r>
            <a:r>
              <a:rPr lang="ja-JP" altLang="en-US"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①</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pic>
        <p:nvPicPr>
          <p:cNvPr id="11" name="図 10">
            <a:extLst>
              <a:ext uri="{FF2B5EF4-FFF2-40B4-BE49-F238E27FC236}">
                <a16:creationId xmlns:a16="http://schemas.microsoft.com/office/drawing/2014/main" id="{B05B6E43-552E-4269-A28B-0EBCD3A1899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44758" y="3426379"/>
            <a:ext cx="5123807" cy="2882142"/>
          </a:xfrm>
          <a:prstGeom prst="rect">
            <a:avLst/>
          </a:prstGeom>
          <a:ln>
            <a:solidFill>
              <a:schemeClr val="bg1">
                <a:lumMod val="75000"/>
              </a:schemeClr>
            </a:solidFill>
          </a:ln>
        </p:spPr>
      </p:pic>
    </p:spTree>
    <p:extLst>
      <p:ext uri="{BB962C8B-B14F-4D97-AF65-F5344CB8AC3E}">
        <p14:creationId xmlns:p14="http://schemas.microsoft.com/office/powerpoint/2010/main" val="1370320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B021047-B3BF-45FB-A394-872D34047E22}"/>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6604556" y="3329203"/>
            <a:ext cx="5059016" cy="2949465"/>
          </a:xfrm>
          <a:prstGeom prst="rect">
            <a:avLst/>
          </a:prstGeom>
          <a:ln>
            <a:solidFill>
              <a:schemeClr val="bg1">
                <a:lumMod val="85000"/>
              </a:schemeClr>
            </a:solidFill>
          </a:ln>
        </p:spPr>
      </p:pic>
      <p:sp>
        <p:nvSpPr>
          <p:cNvPr id="37" name="コンテンツ プレースホルダー 2">
            <a:extLst>
              <a:ext uri="{FF2B5EF4-FFF2-40B4-BE49-F238E27FC236}">
                <a16:creationId xmlns:a16="http://schemas.microsoft.com/office/drawing/2014/main" id="{B1DFDBBE-3B99-4F06-BE52-F09F9CD02737}"/>
              </a:ext>
            </a:extLst>
          </p:cNvPr>
          <p:cNvSpPr>
            <a:spLocks noGrp="1"/>
          </p:cNvSpPr>
          <p:nvPr>
            <p:ph idx="1"/>
          </p:nvPr>
        </p:nvSpPr>
        <p:spPr>
          <a:xfrm>
            <a:off x="417626" y="1317269"/>
            <a:ext cx="5513391" cy="506516"/>
          </a:xfrm>
        </p:spPr>
        <p:txBody>
          <a:bodyPr>
            <a:normAutofit/>
          </a:bodyPr>
          <a:lstStyle/>
          <a:p>
            <a:pPr marL="514350" indent="-514350">
              <a:buFont typeface="+mj-ea"/>
              <a:buAutoNum type="circleNumDbPlain" startAt="3"/>
            </a:pPr>
            <a:r>
              <a:rPr lang="en-US" altLang="ja-JP" sz="2000" b="1" dirty="0" err="1">
                <a:solidFill>
                  <a:srgbClr val="7030A0"/>
                </a:solidFill>
                <a:latin typeface="Meiryo UI" panose="020B0604030504040204" pitchFamily="50" charset="-128"/>
                <a:ea typeface="Meiryo UI" panose="020B0604030504040204" pitchFamily="50" charset="-128"/>
                <a:cs typeface="Segoe UI" panose="020B0502040204020203" pitchFamily="34" charset="0"/>
              </a:rPr>
              <a:t>AuditLog</a:t>
            </a:r>
            <a:r>
              <a:rPr lang="en-US" altLang="ja-JP"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a:t>
            </a:r>
            <a:r>
              <a:rPr lang="ja-JP" altLang="en-US"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チーム・チャネルのリスト・詳細</a:t>
            </a:r>
            <a:endParaRPr kumimoji="1" lang="en-US" altLang="ja-JP"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41" name="コンテンツ プレースホルダー 2">
            <a:extLst>
              <a:ext uri="{FF2B5EF4-FFF2-40B4-BE49-F238E27FC236}">
                <a16:creationId xmlns:a16="http://schemas.microsoft.com/office/drawing/2014/main" id="{AEC62EA6-8CC9-45E8-893B-D05EFD6894E6}"/>
              </a:ext>
            </a:extLst>
          </p:cNvPr>
          <p:cNvSpPr txBox="1">
            <a:spLocks/>
          </p:cNvSpPr>
          <p:nvPr/>
        </p:nvSpPr>
        <p:spPr>
          <a:xfrm>
            <a:off x="6401501" y="1306906"/>
            <a:ext cx="4328019" cy="506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lvl="0" indent="-514350">
              <a:buFont typeface="+mj-ea"/>
              <a:buAutoNum type="circleNumDbPlain" startAt="4"/>
              <a:defRPr/>
            </a:pPr>
            <a:r>
              <a:rPr lang="en-US" altLang="ja-JP" sz="2000" b="1" dirty="0" err="1">
                <a:solidFill>
                  <a:srgbClr val="7030A0"/>
                </a:solidFill>
                <a:latin typeface="Meiryo UI" panose="020B0604030504040204" pitchFamily="50" charset="-128"/>
                <a:ea typeface="Meiryo UI" panose="020B0604030504040204" pitchFamily="50" charset="-128"/>
                <a:cs typeface="Segoe UI" panose="020B0502040204020203" pitchFamily="34" charset="0"/>
              </a:rPr>
              <a:t>AuditLog</a:t>
            </a:r>
            <a:r>
              <a:rPr lang="en-US" altLang="ja-JP"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a:t>
            </a:r>
            <a:r>
              <a:rPr kumimoji="1" lang="ja-JP" altLang="en-US" sz="2000"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cs typeface="Segoe UI" panose="020B0502040204020203" pitchFamily="34" charset="0"/>
              </a:rPr>
              <a:t>ユーザーサインイン</a:t>
            </a:r>
            <a:endParaRPr kumimoji="1" lang="en-US" altLang="ja-JP" sz="2000"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cxnSp>
        <p:nvCxnSpPr>
          <p:cNvPr id="16" name="直線コネクタ 15">
            <a:extLst>
              <a:ext uri="{FF2B5EF4-FFF2-40B4-BE49-F238E27FC236}">
                <a16:creationId xmlns:a16="http://schemas.microsoft.com/office/drawing/2014/main" id="{A153B4DD-9F29-4A0C-9584-A8F276AFF6D3}"/>
              </a:ext>
            </a:extLst>
          </p:cNvPr>
          <p:cNvCxnSpPr>
            <a:cxnSpLocks/>
          </p:cNvCxnSpPr>
          <p:nvPr/>
        </p:nvCxnSpPr>
        <p:spPr>
          <a:xfrm flipH="1">
            <a:off x="6140741" y="1350629"/>
            <a:ext cx="5593" cy="490755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5" name="コンテンツ プレースホルダー 2">
            <a:extLst>
              <a:ext uri="{FF2B5EF4-FFF2-40B4-BE49-F238E27FC236}">
                <a16:creationId xmlns:a16="http://schemas.microsoft.com/office/drawing/2014/main" id="{DD3C2C19-0726-4C86-A81C-D1E45040A8B2}"/>
              </a:ext>
            </a:extLst>
          </p:cNvPr>
          <p:cNvSpPr txBox="1">
            <a:spLocks/>
          </p:cNvSpPr>
          <p:nvPr/>
        </p:nvSpPr>
        <p:spPr>
          <a:xfrm>
            <a:off x="670695" y="1956231"/>
            <a:ext cx="3800638" cy="121480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 of Team</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 of Channel per Team</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Channel List per Team</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Channel Creation Timeline</a:t>
            </a:r>
          </a:p>
        </p:txBody>
      </p:sp>
      <p:sp>
        <p:nvSpPr>
          <p:cNvPr id="47" name="コンテンツ プレースホルダー 2">
            <a:extLst>
              <a:ext uri="{FF2B5EF4-FFF2-40B4-BE49-F238E27FC236}">
                <a16:creationId xmlns:a16="http://schemas.microsoft.com/office/drawing/2014/main" id="{432BDCCB-5830-454F-A30F-BB73ADE6669E}"/>
              </a:ext>
            </a:extLst>
          </p:cNvPr>
          <p:cNvSpPr txBox="1">
            <a:spLocks/>
          </p:cNvSpPr>
          <p:nvPr/>
        </p:nvSpPr>
        <p:spPr>
          <a:xfrm>
            <a:off x="6594719" y="1856960"/>
            <a:ext cx="5099533" cy="1322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User Sign In Count Timeline</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Hourly Sign In Activities</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Total Sign In Activities per User</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User Sign In Client</a:t>
            </a:r>
          </a:p>
        </p:txBody>
      </p:sp>
      <p:pic>
        <p:nvPicPr>
          <p:cNvPr id="5" name="図 4">
            <a:extLst>
              <a:ext uri="{FF2B5EF4-FFF2-40B4-BE49-F238E27FC236}">
                <a16:creationId xmlns:a16="http://schemas.microsoft.com/office/drawing/2014/main" id="{D38BAD0B-29BA-4333-B59A-A060F477B005}"/>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491986" y="3342677"/>
            <a:ext cx="5113684" cy="2902981"/>
          </a:xfrm>
          <a:prstGeom prst="rect">
            <a:avLst/>
          </a:prstGeom>
          <a:ln>
            <a:solidFill>
              <a:schemeClr val="bg1">
                <a:lumMod val="85000"/>
              </a:schemeClr>
            </a:solidFill>
          </a:ln>
        </p:spPr>
      </p:pic>
      <p:pic>
        <p:nvPicPr>
          <p:cNvPr id="4" name="図 3">
            <a:extLst>
              <a:ext uri="{FF2B5EF4-FFF2-40B4-BE49-F238E27FC236}">
                <a16:creationId xmlns:a16="http://schemas.microsoft.com/office/drawing/2014/main" id="{8F420A22-3E87-45ED-9D87-7BD82D70EC29}"/>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430467" y="1643831"/>
            <a:ext cx="1425050" cy="279499"/>
          </a:xfrm>
          <a:prstGeom prst="rect">
            <a:avLst/>
          </a:prstGeom>
        </p:spPr>
      </p:pic>
      <p:pic>
        <p:nvPicPr>
          <p:cNvPr id="13" name="図 12">
            <a:extLst>
              <a:ext uri="{FF2B5EF4-FFF2-40B4-BE49-F238E27FC236}">
                <a16:creationId xmlns:a16="http://schemas.microsoft.com/office/drawing/2014/main" id="{489C33E2-FC8E-43C9-8770-4294F2649C0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0505494" y="1620062"/>
            <a:ext cx="1425050" cy="279499"/>
          </a:xfrm>
          <a:prstGeom prst="rect">
            <a:avLst/>
          </a:prstGeom>
        </p:spPr>
      </p:pic>
      <p:sp>
        <p:nvSpPr>
          <p:cNvPr id="3" name="スライド番号プレースホルダー 2">
            <a:extLst>
              <a:ext uri="{FF2B5EF4-FFF2-40B4-BE49-F238E27FC236}">
                <a16:creationId xmlns:a16="http://schemas.microsoft.com/office/drawing/2014/main" id="{B33A2388-3535-4E23-B8DA-185AF2DA2D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17" name="タイトル 1">
            <a:extLst>
              <a:ext uri="{FF2B5EF4-FFF2-40B4-BE49-F238E27FC236}">
                <a16:creationId xmlns:a16="http://schemas.microsoft.com/office/drawing/2014/main" id="{1E01E43A-21E3-4CBF-B223-49EF2F048C92}"/>
              </a:ext>
            </a:extLst>
          </p:cNvPr>
          <p:cNvSpPr>
            <a:spLocks noGrp="1"/>
          </p:cNvSpPr>
          <p:nvPr>
            <p:ph type="title"/>
          </p:nvPr>
        </p:nvSpPr>
        <p:spPr>
          <a:xfrm>
            <a:off x="562854" y="327934"/>
            <a:ext cx="10409945"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Teams</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Usage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主なグラフ構成</a:t>
            </a:r>
            <a:r>
              <a:rPr lang="ja-JP" altLang="en-US"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②</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Tree>
    <p:extLst>
      <p:ext uri="{BB962C8B-B14F-4D97-AF65-F5344CB8AC3E}">
        <p14:creationId xmlns:p14="http://schemas.microsoft.com/office/powerpoint/2010/main" val="2821377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コンテンツ プレースホルダー 2">
            <a:extLst>
              <a:ext uri="{FF2B5EF4-FFF2-40B4-BE49-F238E27FC236}">
                <a16:creationId xmlns:a16="http://schemas.microsoft.com/office/drawing/2014/main" id="{B1DFDBBE-3B99-4F06-BE52-F09F9CD02737}"/>
              </a:ext>
            </a:extLst>
          </p:cNvPr>
          <p:cNvSpPr>
            <a:spLocks noGrp="1"/>
          </p:cNvSpPr>
          <p:nvPr>
            <p:ph idx="1"/>
          </p:nvPr>
        </p:nvSpPr>
        <p:spPr>
          <a:xfrm>
            <a:off x="417626" y="1317269"/>
            <a:ext cx="5513391" cy="506516"/>
          </a:xfrm>
        </p:spPr>
        <p:txBody>
          <a:bodyPr>
            <a:normAutofit/>
          </a:bodyPr>
          <a:lstStyle/>
          <a:p>
            <a:pPr marL="514350" indent="-514350">
              <a:buFont typeface="+mj-ea"/>
              <a:buAutoNum type="circleNumDbPlain" startAt="5"/>
            </a:pPr>
            <a:r>
              <a:rPr lang="ja-JP" altLang="en-US"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クラウド</a:t>
            </a:r>
            <a:r>
              <a:rPr lang="en-US" altLang="ja-JP"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PSTN (</a:t>
            </a:r>
            <a:r>
              <a:rPr lang="ja-JP" altLang="en-US"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電話システム・電話会議）</a:t>
            </a:r>
            <a:endParaRPr kumimoji="1" lang="en-US" altLang="ja-JP"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41" name="コンテンツ プレースホルダー 2">
            <a:extLst>
              <a:ext uri="{FF2B5EF4-FFF2-40B4-BE49-F238E27FC236}">
                <a16:creationId xmlns:a16="http://schemas.microsoft.com/office/drawing/2014/main" id="{AEC62EA6-8CC9-45E8-893B-D05EFD6894E6}"/>
              </a:ext>
            </a:extLst>
          </p:cNvPr>
          <p:cNvSpPr txBox="1">
            <a:spLocks/>
          </p:cNvSpPr>
          <p:nvPr/>
        </p:nvSpPr>
        <p:spPr>
          <a:xfrm>
            <a:off x="6401501" y="1306906"/>
            <a:ext cx="5359864" cy="506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startAt="6"/>
              <a:tabLst/>
              <a:defRPr/>
            </a:pPr>
            <a:r>
              <a:rPr kumimoji="1" lang="ja-JP" altLang="en-US" sz="2000"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cs typeface="Segoe UI" panose="020B0502040204020203" pitchFamily="34" charset="0"/>
              </a:rPr>
              <a:t>チーム・所属メンバ情報・メンバ関係性</a:t>
            </a:r>
            <a:endParaRPr kumimoji="1" lang="en-US" altLang="ja-JP" sz="2000"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cxnSp>
        <p:nvCxnSpPr>
          <p:cNvPr id="16" name="直線コネクタ 15">
            <a:extLst>
              <a:ext uri="{FF2B5EF4-FFF2-40B4-BE49-F238E27FC236}">
                <a16:creationId xmlns:a16="http://schemas.microsoft.com/office/drawing/2014/main" id="{A153B4DD-9F29-4A0C-9584-A8F276AFF6D3}"/>
              </a:ext>
            </a:extLst>
          </p:cNvPr>
          <p:cNvCxnSpPr>
            <a:cxnSpLocks/>
          </p:cNvCxnSpPr>
          <p:nvPr/>
        </p:nvCxnSpPr>
        <p:spPr>
          <a:xfrm flipH="1">
            <a:off x="6140741" y="1350629"/>
            <a:ext cx="5593" cy="490755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5" name="コンテンツ プレースホルダー 2">
            <a:extLst>
              <a:ext uri="{FF2B5EF4-FFF2-40B4-BE49-F238E27FC236}">
                <a16:creationId xmlns:a16="http://schemas.microsoft.com/office/drawing/2014/main" id="{DD3C2C19-0726-4C86-A81C-D1E45040A8B2}"/>
              </a:ext>
            </a:extLst>
          </p:cNvPr>
          <p:cNvSpPr txBox="1">
            <a:spLocks/>
          </p:cNvSpPr>
          <p:nvPr/>
        </p:nvSpPr>
        <p:spPr>
          <a:xfrm>
            <a:off x="695543" y="1916473"/>
            <a:ext cx="5233148" cy="127398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Total Charge per Department/User</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Total Call Count per Department/User</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Destination Dialed (Country)</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Call Duration Minutes</a:t>
            </a:r>
          </a:p>
        </p:txBody>
      </p:sp>
      <p:sp>
        <p:nvSpPr>
          <p:cNvPr id="47" name="コンテンツ プレースホルダー 2">
            <a:extLst>
              <a:ext uri="{FF2B5EF4-FFF2-40B4-BE49-F238E27FC236}">
                <a16:creationId xmlns:a16="http://schemas.microsoft.com/office/drawing/2014/main" id="{432BDCCB-5830-454F-A30F-BB73ADE6669E}"/>
              </a:ext>
            </a:extLst>
          </p:cNvPr>
          <p:cNvSpPr txBox="1">
            <a:spLocks/>
          </p:cNvSpPr>
          <p:nvPr/>
        </p:nvSpPr>
        <p:spPr>
          <a:xfrm>
            <a:off x="6594719" y="1856959"/>
            <a:ext cx="5099533" cy="12788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7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Team Relation </a:t>
            </a:r>
            <a:r>
              <a:rPr kumimoji="1" lang="en-US" altLang="ja-JP" sz="1700" b="0" i="0" u="none" strike="noStrike" kern="1200" cap="none" spc="0" normalizeH="0" baseline="0" noProof="0" dirty="0" err="1">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HeatMap</a:t>
            </a:r>
            <a:endParaRPr kumimoji="1" lang="en-US" altLang="ja-JP" sz="17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7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Team Relation </a:t>
            </a:r>
            <a:r>
              <a:rPr kumimoji="1" lang="en-US" altLang="ja-JP" sz="1700" b="0" i="0" u="none" strike="noStrike" kern="1200" cap="none" spc="0" normalizeH="0" baseline="0" noProof="0" dirty="0" err="1">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GeoMap</a:t>
            </a:r>
            <a:endParaRPr kumimoji="1" lang="en-US" altLang="ja-JP" sz="17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7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Team Relation Network Graph</a:t>
            </a:r>
          </a:p>
        </p:txBody>
      </p:sp>
      <p:pic>
        <p:nvPicPr>
          <p:cNvPr id="11" name="図 10">
            <a:extLst>
              <a:ext uri="{FF2B5EF4-FFF2-40B4-BE49-F238E27FC236}">
                <a16:creationId xmlns:a16="http://schemas.microsoft.com/office/drawing/2014/main" id="{044E85EE-3351-4097-86EE-3A3A6D2273B1}"/>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6585577" y="3309054"/>
            <a:ext cx="4405745" cy="2384966"/>
          </a:xfrm>
          <a:prstGeom prst="rect">
            <a:avLst/>
          </a:prstGeom>
        </p:spPr>
      </p:pic>
      <p:pic>
        <p:nvPicPr>
          <p:cNvPr id="12" name="図 11">
            <a:extLst>
              <a:ext uri="{FF2B5EF4-FFF2-40B4-BE49-F238E27FC236}">
                <a16:creationId xmlns:a16="http://schemas.microsoft.com/office/drawing/2014/main" id="{870ADEA2-1694-41D2-B5E6-9E68D897F30D}"/>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8557140" y="4402811"/>
            <a:ext cx="3361460" cy="2171700"/>
          </a:xfrm>
          <a:prstGeom prst="rect">
            <a:avLst/>
          </a:prstGeom>
        </p:spPr>
      </p:pic>
      <p:pic>
        <p:nvPicPr>
          <p:cNvPr id="13" name="図 12">
            <a:extLst>
              <a:ext uri="{FF2B5EF4-FFF2-40B4-BE49-F238E27FC236}">
                <a16:creationId xmlns:a16="http://schemas.microsoft.com/office/drawing/2014/main" id="{D6C2E8EA-B018-4EDA-9039-3774DBD60983}"/>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929536" y="3318538"/>
            <a:ext cx="4288508" cy="2924621"/>
          </a:xfrm>
          <a:prstGeom prst="rect">
            <a:avLst/>
          </a:prstGeom>
          <a:ln>
            <a:solidFill>
              <a:schemeClr val="bg1">
                <a:lumMod val="85000"/>
              </a:schemeClr>
            </a:solidFill>
          </a:ln>
        </p:spPr>
      </p:pic>
      <p:pic>
        <p:nvPicPr>
          <p:cNvPr id="14" name="図 13">
            <a:extLst>
              <a:ext uri="{FF2B5EF4-FFF2-40B4-BE49-F238E27FC236}">
                <a16:creationId xmlns:a16="http://schemas.microsoft.com/office/drawing/2014/main" id="{AE2CC0C9-BCA5-4C2A-93CD-72D20BE69A79}"/>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573080" y="1668997"/>
            <a:ext cx="1425050" cy="279499"/>
          </a:xfrm>
          <a:prstGeom prst="rect">
            <a:avLst/>
          </a:prstGeom>
        </p:spPr>
      </p:pic>
      <p:pic>
        <p:nvPicPr>
          <p:cNvPr id="17" name="図 16">
            <a:extLst>
              <a:ext uri="{FF2B5EF4-FFF2-40B4-BE49-F238E27FC236}">
                <a16:creationId xmlns:a16="http://schemas.microsoft.com/office/drawing/2014/main" id="{589E7DDE-D3F5-4990-8418-72CC876ECF98}"/>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0364387" y="1691277"/>
            <a:ext cx="1425050" cy="279499"/>
          </a:xfrm>
          <a:prstGeom prst="rect">
            <a:avLst/>
          </a:prstGeom>
        </p:spPr>
      </p:pic>
      <p:sp>
        <p:nvSpPr>
          <p:cNvPr id="3" name="スライド番号プレースホルダー 2">
            <a:extLst>
              <a:ext uri="{FF2B5EF4-FFF2-40B4-BE49-F238E27FC236}">
                <a16:creationId xmlns:a16="http://schemas.microsoft.com/office/drawing/2014/main" id="{21BA4981-B919-4D61-B9E3-97EC1363EF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18" name="タイトル 1">
            <a:extLst>
              <a:ext uri="{FF2B5EF4-FFF2-40B4-BE49-F238E27FC236}">
                <a16:creationId xmlns:a16="http://schemas.microsoft.com/office/drawing/2014/main" id="{6412A2C4-E9F7-4386-9DC1-3F16231B8813}"/>
              </a:ext>
            </a:extLst>
          </p:cNvPr>
          <p:cNvSpPr>
            <a:spLocks noGrp="1"/>
          </p:cNvSpPr>
          <p:nvPr>
            <p:ph type="title"/>
          </p:nvPr>
        </p:nvSpPr>
        <p:spPr>
          <a:xfrm>
            <a:off x="562854" y="327934"/>
            <a:ext cx="10409945"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Teams</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Usage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主なグラフ構成</a:t>
            </a:r>
            <a:r>
              <a:rPr lang="ja-JP" altLang="en-US"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③</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Tree>
    <p:extLst>
      <p:ext uri="{BB962C8B-B14F-4D97-AF65-F5344CB8AC3E}">
        <p14:creationId xmlns:p14="http://schemas.microsoft.com/office/powerpoint/2010/main" val="4129784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F731FA8-4F53-417C-8874-352A85B81C70}"/>
              </a:ext>
            </a:extLst>
          </p:cNvPr>
          <p:cNvSpPr>
            <a:spLocks noGrp="1"/>
          </p:cNvSpPr>
          <p:nvPr>
            <p:ph type="ctrTitle"/>
          </p:nvPr>
        </p:nvSpPr>
        <p:spPr/>
        <p:txBody>
          <a:bodyPr>
            <a:normAutofit/>
          </a:bodyPr>
          <a:lstStyle/>
          <a:p>
            <a:r>
              <a:rPr kumimoji="1" lang="en-US" altLang="ja-JP" sz="4800" dirty="0">
                <a:latin typeface="メイリオ" panose="020B0604030504040204" pitchFamily="50" charset="-128"/>
                <a:ea typeface="メイリオ" panose="020B0604030504040204" pitchFamily="50" charset="-128"/>
              </a:rPr>
              <a:t>Power</a:t>
            </a:r>
            <a:r>
              <a:rPr kumimoji="1" lang="ja-JP" altLang="en-US" sz="4800" dirty="0">
                <a:latin typeface="メイリオ" panose="020B0604030504040204" pitchFamily="50" charset="-128"/>
                <a:ea typeface="メイリオ" panose="020B0604030504040204" pitchFamily="50" charset="-128"/>
              </a:rPr>
              <a:t> </a:t>
            </a:r>
            <a:r>
              <a:rPr kumimoji="1" lang="en-US" altLang="ja-JP" sz="4800" dirty="0">
                <a:latin typeface="メイリオ" panose="020B0604030504040204" pitchFamily="50" charset="-128"/>
                <a:ea typeface="メイリオ" panose="020B0604030504040204" pitchFamily="50" charset="-128"/>
              </a:rPr>
              <a:t>BI</a:t>
            </a:r>
            <a:r>
              <a:rPr kumimoji="1" lang="ja-JP" altLang="en-US" sz="4800" dirty="0">
                <a:latin typeface="メイリオ" panose="020B0604030504040204" pitchFamily="50" charset="-128"/>
                <a:ea typeface="メイリオ" panose="020B0604030504040204" pitchFamily="50" charset="-128"/>
              </a:rPr>
              <a:t>サンプルグラフ</a:t>
            </a:r>
            <a:br>
              <a:rPr kumimoji="1" lang="en-US" altLang="ja-JP" sz="4800" dirty="0">
                <a:latin typeface="メイリオ" panose="020B0604030504040204" pitchFamily="50" charset="-128"/>
                <a:ea typeface="メイリオ" panose="020B0604030504040204" pitchFamily="50" charset="-128"/>
              </a:rPr>
            </a:br>
            <a:r>
              <a:rPr kumimoji="1" lang="ja-JP" altLang="en-US" sz="4800" dirty="0">
                <a:latin typeface="メイリオ" panose="020B0604030504040204" pitchFamily="50" charset="-128"/>
                <a:ea typeface="メイリオ" panose="020B0604030504040204" pitchFamily="50" charset="-128"/>
              </a:rPr>
              <a:t>活用・利用シーン</a:t>
            </a:r>
          </a:p>
        </p:txBody>
      </p:sp>
      <p:sp>
        <p:nvSpPr>
          <p:cNvPr id="5" name="テキスト プレースホルダー 4">
            <a:extLst>
              <a:ext uri="{FF2B5EF4-FFF2-40B4-BE49-F238E27FC236}">
                <a16:creationId xmlns:a16="http://schemas.microsoft.com/office/drawing/2014/main" id="{81937AD4-6A69-4B55-99EB-153B025D7AB9}"/>
              </a:ext>
            </a:extLst>
          </p:cNvPr>
          <p:cNvSpPr>
            <a:spLocks noGrp="1"/>
          </p:cNvSpPr>
          <p:nvPr>
            <p:ph type="subTitle" idx="1"/>
          </p:nvPr>
        </p:nvSpPr>
        <p:spPr/>
        <p:txBody>
          <a:bodyPr/>
          <a:lstStyle/>
          <a:p>
            <a:r>
              <a:rPr lang="en-US" altLang="ja-JP"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Office365</a:t>
            </a:r>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en-US" altLang="ja-JP"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Teams</a:t>
            </a:r>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利活用促進活動</a:t>
            </a:r>
            <a:endParaRPr kumimoji="1" lang="ja-JP" altLang="en-US" dirty="0"/>
          </a:p>
        </p:txBody>
      </p:sp>
    </p:spTree>
    <p:extLst>
      <p:ext uri="{BB962C8B-B14F-4D97-AF65-F5344CB8AC3E}">
        <p14:creationId xmlns:p14="http://schemas.microsoft.com/office/powerpoint/2010/main" val="3010915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はじめに</a:t>
            </a:r>
          </a:p>
        </p:txBody>
      </p:sp>
      <p:sp>
        <p:nvSpPr>
          <p:cNvPr id="4" name="テキスト プレースホルダー 3">
            <a:extLst>
              <a:ext uri="{FF2B5EF4-FFF2-40B4-BE49-F238E27FC236}">
                <a16:creationId xmlns:a16="http://schemas.microsoft.com/office/drawing/2014/main" id="{DF3FEECC-D1BD-406E-9F03-5CC929AD68ED}"/>
              </a:ext>
            </a:extLst>
          </p:cNvPr>
          <p:cNvSpPr>
            <a:spLocks noGrp="1"/>
          </p:cNvSpPr>
          <p:nvPr>
            <p:ph type="body" sz="quarter" idx="10"/>
          </p:nvPr>
        </p:nvSpPr>
        <p:spPr>
          <a:xfrm>
            <a:off x="1006679" y="2449950"/>
            <a:ext cx="10850525" cy="1367041"/>
          </a:xfrm>
        </p:spPr>
        <p:txBody>
          <a:bodyPr>
            <a:noAutofit/>
          </a:bodyPr>
          <a:lstStyle/>
          <a:p>
            <a:r>
              <a:rPr lang="ja-JP" altLang="en-US" sz="2000" b="1" dirty="0">
                <a:solidFill>
                  <a:srgbClr val="0070C0"/>
                </a:solidFill>
                <a:latin typeface="Meiryo UI" panose="020B0604030504040204" pitchFamily="50" charset="-128"/>
                <a:ea typeface="Meiryo UI" panose="020B0604030504040204" pitchFamily="50" charset="-128"/>
              </a:rPr>
              <a:t>本</a:t>
            </a:r>
            <a:r>
              <a:rPr lang="en-US" altLang="ja-JP" sz="2000" b="1" dirty="0">
                <a:solidFill>
                  <a:srgbClr val="0070C0"/>
                </a:solidFill>
                <a:latin typeface="Meiryo UI" panose="020B0604030504040204" pitchFamily="50" charset="-128"/>
                <a:ea typeface="Meiryo UI" panose="020B0604030504040204" pitchFamily="50" charset="-128"/>
              </a:rPr>
              <a:t>Power</a:t>
            </a:r>
            <a:r>
              <a:rPr lang="ja-JP" altLang="en-US" sz="2000" b="1" dirty="0">
                <a:solidFill>
                  <a:srgbClr val="0070C0"/>
                </a:solidFill>
                <a:latin typeface="Meiryo UI" panose="020B0604030504040204" pitchFamily="50" charset="-128"/>
                <a:ea typeface="Meiryo UI" panose="020B0604030504040204" pitchFamily="50" charset="-128"/>
              </a:rPr>
              <a:t> </a:t>
            </a:r>
            <a:r>
              <a:rPr lang="en-US" altLang="ja-JP" sz="2000" b="1" dirty="0">
                <a:solidFill>
                  <a:srgbClr val="0070C0"/>
                </a:solidFill>
                <a:latin typeface="Meiryo UI" panose="020B0604030504040204" pitchFamily="50" charset="-128"/>
                <a:ea typeface="Meiryo UI" panose="020B0604030504040204" pitchFamily="50" charset="-128"/>
              </a:rPr>
              <a:t>BI</a:t>
            </a:r>
            <a:r>
              <a:rPr lang="ja-JP" altLang="en-US" sz="2000" b="1" dirty="0">
                <a:solidFill>
                  <a:srgbClr val="0070C0"/>
                </a:solidFill>
                <a:latin typeface="Meiryo UI" panose="020B0604030504040204" pitchFamily="50" charset="-128"/>
                <a:ea typeface="Meiryo UI" panose="020B0604030504040204" pitchFamily="50" charset="-128"/>
              </a:rPr>
              <a:t>テンプレートはあくまでサンプルであり製品ではなく、サポートはありません。</a:t>
            </a:r>
            <a:br>
              <a:rPr lang="en-US" altLang="ja-JP" sz="2000" b="1" u="sng" dirty="0">
                <a:solidFill>
                  <a:srgbClr val="0070C0"/>
                </a:solidFill>
                <a:latin typeface="Meiryo UI" panose="020B0604030504040204" pitchFamily="50" charset="-128"/>
                <a:ea typeface="Meiryo UI" panose="020B0604030504040204" pitchFamily="50" charset="-128"/>
              </a:rPr>
            </a:br>
            <a:br>
              <a:rPr lang="en-US" altLang="ja-JP" sz="2000" b="1" u="sng" dirty="0">
                <a:solidFill>
                  <a:srgbClr val="0070C0"/>
                </a:solidFill>
                <a:latin typeface="Meiryo UI" panose="020B0604030504040204" pitchFamily="50" charset="-128"/>
                <a:ea typeface="Meiryo UI" panose="020B0604030504040204" pitchFamily="50" charset="-128"/>
              </a:rPr>
            </a:br>
            <a:r>
              <a:rPr lang="ja-JP" altLang="en-US" sz="2000" dirty="0">
                <a:solidFill>
                  <a:srgbClr val="0070C0"/>
                </a:solidFill>
                <a:latin typeface="Meiryo UI" panose="020B0604030504040204" pitchFamily="50" charset="-128"/>
                <a:ea typeface="Meiryo UI" panose="020B0604030504040204" pitchFamily="50" charset="-128"/>
              </a:rPr>
              <a:t>目的は、</a:t>
            </a:r>
            <a:r>
              <a:rPr lang="en-US" altLang="ja-JP" sz="2000" dirty="0">
                <a:solidFill>
                  <a:srgbClr val="0070C0"/>
                </a:solidFill>
                <a:latin typeface="Meiryo UI" panose="020B0604030504040204" pitchFamily="50" charset="-128"/>
                <a:ea typeface="Meiryo UI" panose="020B0604030504040204" pitchFamily="50" charset="-128"/>
              </a:rPr>
              <a:t>Excel</a:t>
            </a:r>
            <a:r>
              <a:rPr lang="ja-JP" altLang="en-US" sz="2000" dirty="0">
                <a:solidFill>
                  <a:srgbClr val="0070C0"/>
                </a:solidFill>
                <a:latin typeface="Meiryo UI" panose="020B0604030504040204" pitchFamily="50" charset="-128"/>
                <a:ea typeface="Meiryo UI" panose="020B0604030504040204" pitchFamily="50" charset="-128"/>
              </a:rPr>
              <a:t> </a:t>
            </a:r>
            <a:r>
              <a:rPr lang="en-US" altLang="ja-JP" sz="2000" dirty="0">
                <a:solidFill>
                  <a:srgbClr val="0070C0"/>
                </a:solidFill>
                <a:latin typeface="Meiryo UI" panose="020B0604030504040204" pitchFamily="50" charset="-128"/>
                <a:ea typeface="Meiryo UI" panose="020B0604030504040204" pitchFamily="50" charset="-128"/>
              </a:rPr>
              <a:t>Pivot</a:t>
            </a:r>
            <a:r>
              <a:rPr lang="ja-JP" altLang="en-US" sz="2000" dirty="0">
                <a:solidFill>
                  <a:srgbClr val="0070C0"/>
                </a:solidFill>
                <a:latin typeface="Meiryo UI" panose="020B0604030504040204" pitchFamily="50" charset="-128"/>
                <a:ea typeface="Meiryo UI" panose="020B0604030504040204" pitchFamily="50" charset="-128"/>
              </a:rPr>
              <a:t> </a:t>
            </a:r>
            <a:r>
              <a:rPr lang="en-US" altLang="ja-JP" sz="2000" dirty="0">
                <a:solidFill>
                  <a:srgbClr val="0070C0"/>
                </a:solidFill>
                <a:latin typeface="Meiryo UI" panose="020B0604030504040204" pitchFamily="50" charset="-128"/>
                <a:ea typeface="Meiryo UI" panose="020B0604030504040204" pitchFamily="50" charset="-128"/>
              </a:rPr>
              <a:t>Table</a:t>
            </a:r>
            <a:r>
              <a:rPr lang="ja-JP" altLang="en-US" sz="2000" dirty="0">
                <a:solidFill>
                  <a:srgbClr val="0070C0"/>
                </a:solidFill>
                <a:latin typeface="Meiryo UI" panose="020B0604030504040204" pitchFamily="50" charset="-128"/>
                <a:ea typeface="Meiryo UI" panose="020B0604030504040204" pitchFamily="50" charset="-128"/>
              </a:rPr>
              <a:t>等で手動で利用状況レポート作成しているお客様が</a:t>
            </a:r>
            <a:br>
              <a:rPr lang="en-US" altLang="ja-JP" sz="2000" dirty="0">
                <a:solidFill>
                  <a:srgbClr val="0070C0"/>
                </a:solidFill>
                <a:latin typeface="Meiryo UI" panose="020B0604030504040204" pitchFamily="50" charset="-128"/>
                <a:ea typeface="Meiryo UI" panose="020B0604030504040204" pitchFamily="50" charset="-128"/>
              </a:rPr>
            </a:br>
            <a:r>
              <a:rPr lang="en-US" altLang="ja-JP" sz="2000" dirty="0">
                <a:solidFill>
                  <a:srgbClr val="0070C0"/>
                </a:solidFill>
                <a:latin typeface="Meiryo UI" panose="020B0604030504040204" pitchFamily="50" charset="-128"/>
                <a:ea typeface="Meiryo UI" panose="020B0604030504040204" pitchFamily="50" charset="-128"/>
              </a:rPr>
              <a:t>Power</a:t>
            </a:r>
            <a:r>
              <a:rPr lang="ja-JP" altLang="en-US" sz="2000" dirty="0">
                <a:solidFill>
                  <a:srgbClr val="0070C0"/>
                </a:solidFill>
                <a:latin typeface="Meiryo UI" panose="020B0604030504040204" pitchFamily="50" charset="-128"/>
                <a:ea typeface="Meiryo UI" panose="020B0604030504040204" pitchFamily="50" charset="-128"/>
              </a:rPr>
              <a:t> </a:t>
            </a:r>
            <a:r>
              <a:rPr lang="en-US" altLang="ja-JP" sz="2000" dirty="0">
                <a:solidFill>
                  <a:srgbClr val="0070C0"/>
                </a:solidFill>
                <a:latin typeface="Meiryo UI" panose="020B0604030504040204" pitchFamily="50" charset="-128"/>
                <a:ea typeface="Meiryo UI" panose="020B0604030504040204" pitchFamily="50" charset="-128"/>
              </a:rPr>
              <a:t>BI</a:t>
            </a:r>
            <a:r>
              <a:rPr lang="ja-JP" altLang="en-US" sz="2000" dirty="0">
                <a:solidFill>
                  <a:srgbClr val="0070C0"/>
                </a:solidFill>
                <a:latin typeface="Meiryo UI" panose="020B0604030504040204" pitchFamily="50" charset="-128"/>
                <a:ea typeface="Meiryo UI" panose="020B0604030504040204" pitchFamily="50" charset="-128"/>
              </a:rPr>
              <a:t>を利用することにより、より簡単にレポート作成するコンセプトを理解頂くものです。</a:t>
            </a:r>
            <a:endParaRPr lang="en-US" altLang="ja-JP" sz="2000" dirty="0">
              <a:solidFill>
                <a:srgbClr val="0070C0"/>
              </a:solidFill>
              <a:latin typeface="Meiryo UI" panose="020B0604030504040204" pitchFamily="50" charset="-128"/>
              <a:ea typeface="Meiryo UI" panose="020B0604030504040204" pitchFamily="50" charset="-128"/>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2</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4407443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サンプルグラフの活用フェーズについて</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4" name="Rectangle 1">
            <a:extLst>
              <a:ext uri="{FF2B5EF4-FFF2-40B4-BE49-F238E27FC236}">
                <a16:creationId xmlns:a16="http://schemas.microsoft.com/office/drawing/2014/main" id="{8819BDBF-42FA-4534-90F5-9F4F9827D0EF}"/>
              </a:ext>
            </a:extLst>
          </p:cNvPr>
          <p:cNvSpPr/>
          <p:nvPr/>
        </p:nvSpPr>
        <p:spPr bwMode="auto">
          <a:xfrm>
            <a:off x="654341" y="3582732"/>
            <a:ext cx="2639472" cy="743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メイリオ" panose="020B0604030504040204" pitchFamily="50" charset="-128"/>
              <a:ea typeface="メイリオ" panose="020B0604030504040204" pitchFamily="50" charset="-128"/>
              <a:cs typeface="Segoe UI" pitchFamily="34" charset="0"/>
            </a:endParaRPr>
          </a:p>
        </p:txBody>
      </p:sp>
      <p:sp>
        <p:nvSpPr>
          <p:cNvPr id="6" name="Rectangle 41">
            <a:extLst>
              <a:ext uri="{FF2B5EF4-FFF2-40B4-BE49-F238E27FC236}">
                <a16:creationId xmlns:a16="http://schemas.microsoft.com/office/drawing/2014/main" id="{636FEB58-7F48-48B0-BA61-5BB41A1F85B1}"/>
              </a:ext>
            </a:extLst>
          </p:cNvPr>
          <p:cNvSpPr/>
          <p:nvPr/>
        </p:nvSpPr>
        <p:spPr bwMode="auto">
          <a:xfrm>
            <a:off x="3362970" y="3582731"/>
            <a:ext cx="2644308" cy="7428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メイリオ" panose="020B0604030504040204" pitchFamily="50" charset="-128"/>
              <a:ea typeface="メイリオ" panose="020B0604030504040204" pitchFamily="50" charset="-128"/>
              <a:cs typeface="Segoe UI" pitchFamily="34" charset="0"/>
            </a:endParaRPr>
          </a:p>
        </p:txBody>
      </p:sp>
      <p:sp>
        <p:nvSpPr>
          <p:cNvPr id="7" name="Rectangle 42">
            <a:extLst>
              <a:ext uri="{FF2B5EF4-FFF2-40B4-BE49-F238E27FC236}">
                <a16:creationId xmlns:a16="http://schemas.microsoft.com/office/drawing/2014/main" id="{EEA448EF-1FDA-449E-865B-00B1C2F53064}"/>
              </a:ext>
            </a:extLst>
          </p:cNvPr>
          <p:cNvSpPr/>
          <p:nvPr/>
        </p:nvSpPr>
        <p:spPr bwMode="auto">
          <a:xfrm>
            <a:off x="6076436" y="3582730"/>
            <a:ext cx="2644308" cy="7428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メイリオ" panose="020B0604030504040204" pitchFamily="50" charset="-128"/>
              <a:ea typeface="メイリオ" panose="020B0604030504040204" pitchFamily="50" charset="-128"/>
              <a:cs typeface="Segoe UI" pitchFamily="34" charset="0"/>
            </a:endParaRPr>
          </a:p>
        </p:txBody>
      </p:sp>
      <p:sp>
        <p:nvSpPr>
          <p:cNvPr id="8" name="Rectangle 46">
            <a:extLst>
              <a:ext uri="{FF2B5EF4-FFF2-40B4-BE49-F238E27FC236}">
                <a16:creationId xmlns:a16="http://schemas.microsoft.com/office/drawing/2014/main" id="{3BBB713F-CE27-4500-B3EB-9AE42242C046}"/>
              </a:ext>
            </a:extLst>
          </p:cNvPr>
          <p:cNvSpPr/>
          <p:nvPr/>
        </p:nvSpPr>
        <p:spPr bwMode="auto">
          <a:xfrm>
            <a:off x="8789902" y="3582731"/>
            <a:ext cx="2644308" cy="7418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メイリオ" panose="020B0604030504040204" pitchFamily="50" charset="-128"/>
              <a:ea typeface="メイリオ" panose="020B0604030504040204" pitchFamily="50" charset="-128"/>
              <a:cs typeface="Segoe UI" pitchFamily="34" charset="0"/>
            </a:endParaRPr>
          </a:p>
        </p:txBody>
      </p:sp>
      <p:sp>
        <p:nvSpPr>
          <p:cNvPr id="9" name="Rectangle 9">
            <a:extLst>
              <a:ext uri="{FF2B5EF4-FFF2-40B4-BE49-F238E27FC236}">
                <a16:creationId xmlns:a16="http://schemas.microsoft.com/office/drawing/2014/main" id="{280AC2B4-AB42-4029-A705-B1B75CA3DDA3}"/>
              </a:ext>
            </a:extLst>
          </p:cNvPr>
          <p:cNvSpPr/>
          <p:nvPr/>
        </p:nvSpPr>
        <p:spPr>
          <a:xfrm>
            <a:off x="875174" y="3712114"/>
            <a:ext cx="2590663" cy="541687"/>
          </a:xfrm>
          <a:prstGeom prst="rect">
            <a:avLst/>
          </a:prstGeom>
        </p:spPr>
        <p:txBody>
          <a:bodyPr wrap="square">
            <a:spAutoFit/>
          </a:bodyPr>
          <a:lstStyle/>
          <a:p>
            <a:pPr marL="358486" marR="0" lvl="0" indent="0" algn="l" defTabSz="914016" rtl="0" eaLnBrk="1" fontAlgn="auto" latinLnBrk="0" hangingPunct="1">
              <a:lnSpc>
                <a:spcPct val="90000"/>
              </a:lnSpc>
              <a:spcBef>
                <a:spcPts val="0"/>
              </a:spcBef>
              <a:spcAft>
                <a:spcPts val="1175"/>
              </a:spcAft>
              <a:buClrTx/>
              <a:buSzTx/>
              <a:buFontTx/>
              <a:buNone/>
              <a:tabLst/>
              <a:defRPr/>
            </a:pPr>
            <a:r>
              <a:rPr kumimoji="0" lang="en-US" altLang="ja-JP"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Office365</a:t>
            </a:r>
            <a:r>
              <a:rPr kumimoji="0" lang="ja-JP" altLang="en-US"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a:t>
            </a:r>
            <a:r>
              <a:rPr kumimoji="0" lang="en-US" altLang="ja-JP"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Teams</a:t>
            </a:r>
            <a:br>
              <a:rPr kumimoji="0" lang="en-US" altLang="ja-JP"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br>
            <a:r>
              <a:rPr kumimoji="0" lang="ja-JP" altLang="en-US"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導入・業務改善計画</a:t>
            </a:r>
            <a:endParaRPr kumimoji="0" lang="en-US"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10" name="Rectangle 24">
            <a:extLst>
              <a:ext uri="{FF2B5EF4-FFF2-40B4-BE49-F238E27FC236}">
                <a16:creationId xmlns:a16="http://schemas.microsoft.com/office/drawing/2014/main" id="{EA91CB07-66B0-46BD-B5C9-BB0DE457983B}"/>
              </a:ext>
            </a:extLst>
          </p:cNvPr>
          <p:cNvSpPr/>
          <p:nvPr/>
        </p:nvSpPr>
        <p:spPr>
          <a:xfrm>
            <a:off x="3811294" y="3712114"/>
            <a:ext cx="2212001" cy="541687"/>
          </a:xfrm>
          <a:prstGeom prst="rect">
            <a:avLst/>
          </a:prstGeom>
        </p:spPr>
        <p:txBody>
          <a:bodyPr wrap="square">
            <a:spAutoFit/>
          </a:bodyPr>
          <a:lstStyle/>
          <a:p>
            <a:pPr marL="358486" marR="0" lvl="0" indent="0" algn="l" defTabSz="914016" rtl="0" eaLnBrk="1" fontAlgn="auto" latinLnBrk="0" hangingPunct="1">
              <a:lnSpc>
                <a:spcPct val="90000"/>
              </a:lnSpc>
              <a:spcBef>
                <a:spcPts val="0"/>
              </a:spcBef>
              <a:spcAft>
                <a:spcPts val="1175"/>
              </a:spcAft>
              <a:buClrTx/>
              <a:buSzTx/>
              <a:buFontTx/>
              <a:buNone/>
              <a:tabLst/>
              <a:defRPr/>
            </a:pPr>
            <a:r>
              <a:rPr kumimoji="0" lang="ja-JP" altLang="en-US"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部分・全面導入</a:t>
            </a:r>
            <a:br>
              <a:rPr kumimoji="0" lang="en-US" altLang="ja-JP"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br>
            <a:r>
              <a:rPr kumimoji="0" lang="ja-JP" altLang="en-US"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運用・管理</a:t>
            </a:r>
            <a:endParaRPr kumimoji="0" lang="en-US" altLang="ja-JP"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11" name="Rectangle 36">
            <a:extLst>
              <a:ext uri="{FF2B5EF4-FFF2-40B4-BE49-F238E27FC236}">
                <a16:creationId xmlns:a16="http://schemas.microsoft.com/office/drawing/2014/main" id="{D925ED6B-945B-4C87-88F1-095B3B4FF66C}"/>
              </a:ext>
            </a:extLst>
          </p:cNvPr>
          <p:cNvSpPr/>
          <p:nvPr/>
        </p:nvSpPr>
        <p:spPr>
          <a:xfrm>
            <a:off x="6467911" y="3712114"/>
            <a:ext cx="2206305" cy="541687"/>
          </a:xfrm>
          <a:prstGeom prst="rect">
            <a:avLst/>
          </a:prstGeom>
        </p:spPr>
        <p:txBody>
          <a:bodyPr wrap="square">
            <a:spAutoFit/>
          </a:bodyPr>
          <a:lstStyle/>
          <a:p>
            <a:pPr marL="358486" lvl="0" defTabSz="914016">
              <a:lnSpc>
                <a:spcPct val="90000"/>
              </a:lnSpc>
              <a:spcAft>
                <a:spcPts val="1175"/>
              </a:spcAft>
              <a:defRPr/>
            </a:pPr>
            <a:r>
              <a:rPr kumimoji="0" lang="ja-JP" altLang="en-US" sz="1600" b="1" dirty="0">
                <a:solidFill>
                  <a:srgbClr val="FFFFFF"/>
                </a:solidFill>
                <a:latin typeface="メイリオ" panose="020B0604030504040204" pitchFamily="50" charset="-128"/>
                <a:ea typeface="メイリオ" panose="020B0604030504040204" pitchFamily="50" charset="-128"/>
              </a:rPr>
              <a:t>定期利用状況確認</a:t>
            </a:r>
            <a:br>
              <a:rPr kumimoji="0" lang="en-US" altLang="ja-JP" sz="1600" b="1" dirty="0">
                <a:solidFill>
                  <a:srgbClr val="FFFFFF"/>
                </a:solidFill>
                <a:latin typeface="メイリオ" panose="020B0604030504040204" pitchFamily="50" charset="-128"/>
                <a:ea typeface="メイリオ" panose="020B0604030504040204" pitchFamily="50" charset="-128"/>
              </a:rPr>
            </a:br>
            <a:r>
              <a:rPr kumimoji="0" lang="en-US" altLang="ja-JP" sz="1600" b="1" dirty="0">
                <a:solidFill>
                  <a:srgbClr val="FFFFFF"/>
                </a:solidFill>
                <a:latin typeface="メイリオ" panose="020B0604030504040204" pitchFamily="50" charset="-128"/>
                <a:ea typeface="メイリオ" panose="020B0604030504040204" pitchFamily="50" charset="-128"/>
              </a:rPr>
              <a:t>Pros/Cons</a:t>
            </a:r>
            <a:r>
              <a:rPr kumimoji="0" lang="ja-JP" altLang="en-US" sz="1600" b="1" dirty="0">
                <a:solidFill>
                  <a:srgbClr val="FFFFFF"/>
                </a:solidFill>
                <a:latin typeface="メイリオ" panose="020B0604030504040204" pitchFamily="50" charset="-128"/>
                <a:ea typeface="メイリオ" panose="020B0604030504040204" pitchFamily="50" charset="-128"/>
              </a:rPr>
              <a:t>把握</a:t>
            </a:r>
            <a:endParaRPr kumimoji="0" lang="en-US"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12" name="Rectangle 37">
            <a:extLst>
              <a:ext uri="{FF2B5EF4-FFF2-40B4-BE49-F238E27FC236}">
                <a16:creationId xmlns:a16="http://schemas.microsoft.com/office/drawing/2014/main" id="{77B53081-EA0F-487C-AEBF-B191A1657019}"/>
              </a:ext>
            </a:extLst>
          </p:cNvPr>
          <p:cNvSpPr/>
          <p:nvPr/>
        </p:nvSpPr>
        <p:spPr>
          <a:xfrm>
            <a:off x="9197022" y="3712114"/>
            <a:ext cx="2220395" cy="541687"/>
          </a:xfrm>
          <a:prstGeom prst="rect">
            <a:avLst/>
          </a:prstGeom>
        </p:spPr>
        <p:txBody>
          <a:bodyPr wrap="square">
            <a:spAutoFit/>
          </a:bodyPr>
          <a:lstStyle/>
          <a:p>
            <a:pPr marL="358486" lvl="0" defTabSz="914016">
              <a:lnSpc>
                <a:spcPct val="90000"/>
              </a:lnSpc>
              <a:spcAft>
                <a:spcPts val="1175"/>
              </a:spcAft>
              <a:defRPr/>
            </a:pPr>
            <a:r>
              <a:rPr kumimoji="0" lang="ja-JP" altLang="en-US"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課題改善活動</a:t>
            </a:r>
            <a:br>
              <a:rPr kumimoji="0" lang="en-US" altLang="ja-JP"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br>
            <a:r>
              <a:rPr kumimoji="0" lang="ja-JP" altLang="en-US" sz="1600" b="1" dirty="0">
                <a:solidFill>
                  <a:srgbClr val="FFFFFF"/>
                </a:solidFill>
                <a:latin typeface="Segoe UI"/>
                <a:ea typeface="游ゴシック"/>
              </a:rPr>
              <a:t>強化</a:t>
            </a:r>
            <a:r>
              <a:rPr kumimoji="0" lang="ja-JP" altLang="en-US" sz="1600" b="1" dirty="0">
                <a:solidFill>
                  <a:srgbClr val="FFFFFF"/>
                </a:solidFill>
                <a:latin typeface="Segoe UI"/>
              </a:rPr>
              <a:t>週・</a:t>
            </a:r>
            <a:r>
              <a:rPr kumimoji="0" lang="ja-JP" altLang="en-US" sz="1600" b="1" dirty="0">
                <a:solidFill>
                  <a:srgbClr val="FFFFFF"/>
                </a:solidFill>
                <a:latin typeface="Segoe UI"/>
                <a:ea typeface="游ゴシック"/>
              </a:rPr>
              <a:t>月間活動</a:t>
            </a:r>
            <a:endParaRPr kumimoji="0" lang="en-US" altLang="ja-JP"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13" name="Rectangle 40">
            <a:extLst>
              <a:ext uri="{FF2B5EF4-FFF2-40B4-BE49-F238E27FC236}">
                <a16:creationId xmlns:a16="http://schemas.microsoft.com/office/drawing/2014/main" id="{82D2B054-E6F3-4B25-A391-00FAF508A2D3}"/>
              </a:ext>
            </a:extLst>
          </p:cNvPr>
          <p:cNvSpPr/>
          <p:nvPr/>
        </p:nvSpPr>
        <p:spPr>
          <a:xfrm>
            <a:off x="658604" y="3602677"/>
            <a:ext cx="524503" cy="695575"/>
          </a:xfrm>
          <a:prstGeom prst="rect">
            <a:avLst/>
          </a:prstGeom>
        </p:spPr>
        <p:txBody>
          <a:bodyPr wrap="none"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altLang="ja-JP" sz="392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P</a:t>
            </a:r>
            <a:endParaRPr kumimoji="0" lang="en-US" sz="392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14" name="Rectangle 43">
            <a:extLst>
              <a:ext uri="{FF2B5EF4-FFF2-40B4-BE49-F238E27FC236}">
                <a16:creationId xmlns:a16="http://schemas.microsoft.com/office/drawing/2014/main" id="{45DA4070-E930-47A7-AADE-CBD9F96AC3E7}"/>
              </a:ext>
            </a:extLst>
          </p:cNvPr>
          <p:cNvSpPr/>
          <p:nvPr/>
        </p:nvSpPr>
        <p:spPr>
          <a:xfrm>
            <a:off x="3373284" y="3602152"/>
            <a:ext cx="582211" cy="695575"/>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altLang="ja-JP" sz="392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D</a:t>
            </a:r>
            <a:endParaRPr kumimoji="0" lang="en-US" sz="392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15" name="Rectangle 44">
            <a:extLst>
              <a:ext uri="{FF2B5EF4-FFF2-40B4-BE49-F238E27FC236}">
                <a16:creationId xmlns:a16="http://schemas.microsoft.com/office/drawing/2014/main" id="{D4C94160-3BFC-4279-8F50-1283608D807B}"/>
              </a:ext>
            </a:extLst>
          </p:cNvPr>
          <p:cNvSpPr/>
          <p:nvPr/>
        </p:nvSpPr>
        <p:spPr>
          <a:xfrm>
            <a:off x="6080899" y="3610541"/>
            <a:ext cx="530915" cy="695575"/>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altLang="ja-JP" sz="392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C</a:t>
            </a:r>
            <a:endParaRPr kumimoji="0" lang="en-US" sz="392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16" name="Rectangle 45">
            <a:extLst>
              <a:ext uri="{FF2B5EF4-FFF2-40B4-BE49-F238E27FC236}">
                <a16:creationId xmlns:a16="http://schemas.microsoft.com/office/drawing/2014/main" id="{76B06F20-EB3D-4388-87C2-8923B2CC6E7A}"/>
              </a:ext>
            </a:extLst>
          </p:cNvPr>
          <p:cNvSpPr/>
          <p:nvPr/>
        </p:nvSpPr>
        <p:spPr>
          <a:xfrm>
            <a:off x="8800950" y="3603472"/>
            <a:ext cx="556563" cy="695575"/>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altLang="ja-JP" sz="392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A</a:t>
            </a:r>
            <a:endParaRPr kumimoji="0" lang="en-US" sz="392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grpSp>
        <p:nvGrpSpPr>
          <p:cNvPr id="17" name="Group 49">
            <a:extLst>
              <a:ext uri="{FF2B5EF4-FFF2-40B4-BE49-F238E27FC236}">
                <a16:creationId xmlns:a16="http://schemas.microsoft.com/office/drawing/2014/main" id="{BDA5491E-04EA-44C3-9E5D-7ABDCD57C0C2}"/>
              </a:ext>
            </a:extLst>
          </p:cNvPr>
          <p:cNvGrpSpPr/>
          <p:nvPr/>
        </p:nvGrpSpPr>
        <p:grpSpPr>
          <a:xfrm>
            <a:off x="659029" y="4431773"/>
            <a:ext cx="10776992" cy="855334"/>
            <a:chOff x="1305762" y="2490486"/>
            <a:chExt cx="10994653" cy="2511706"/>
          </a:xfrm>
        </p:grpSpPr>
        <p:cxnSp>
          <p:nvCxnSpPr>
            <p:cNvPr id="18" name="Straight Connector 50">
              <a:extLst>
                <a:ext uri="{FF2B5EF4-FFF2-40B4-BE49-F238E27FC236}">
                  <a16:creationId xmlns:a16="http://schemas.microsoft.com/office/drawing/2014/main" id="{3B3AD5F6-CACC-4B15-BCCB-ED57BC0EC17F}"/>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51">
              <a:extLst>
                <a:ext uri="{FF2B5EF4-FFF2-40B4-BE49-F238E27FC236}">
                  <a16:creationId xmlns:a16="http://schemas.microsoft.com/office/drawing/2014/main" id="{00B58CEE-0025-4C86-92CE-F6CD9DC7E054}"/>
                </a:ext>
              </a:extLst>
            </p:cNvPr>
            <p:cNvCxnSpPr/>
            <p:nvPr/>
          </p:nvCxnSpPr>
          <p:spPr>
            <a:xfrm>
              <a:off x="9557310"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52">
              <a:extLst>
                <a:ext uri="{FF2B5EF4-FFF2-40B4-BE49-F238E27FC236}">
                  <a16:creationId xmlns:a16="http://schemas.microsoft.com/office/drawing/2014/main" id="{44EB6AE0-B498-4C54-9A0E-1393B1755066}"/>
                </a:ext>
              </a:extLst>
            </p:cNvPr>
            <p:cNvCxnSpPr/>
            <p:nvPr/>
          </p:nvCxnSpPr>
          <p:spPr>
            <a:xfrm>
              <a:off x="6797306"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53">
              <a:extLst>
                <a:ext uri="{FF2B5EF4-FFF2-40B4-BE49-F238E27FC236}">
                  <a16:creationId xmlns:a16="http://schemas.microsoft.com/office/drawing/2014/main" id="{F445018A-42B3-4121-9BF4-AB8963CA3193}"/>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54">
              <a:extLst>
                <a:ext uri="{FF2B5EF4-FFF2-40B4-BE49-F238E27FC236}">
                  <a16:creationId xmlns:a16="http://schemas.microsoft.com/office/drawing/2014/main" id="{A5405A23-7B8D-4E7D-9331-DDAD81F16FAC}"/>
                </a:ext>
              </a:extLst>
            </p:cNvPr>
            <p:cNvCxnSpPr/>
            <p:nvPr/>
          </p:nvCxnSpPr>
          <p:spPr>
            <a:xfrm>
              <a:off x="12300415"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extBox 61">
            <a:extLst>
              <a:ext uri="{FF2B5EF4-FFF2-40B4-BE49-F238E27FC236}">
                <a16:creationId xmlns:a16="http://schemas.microsoft.com/office/drawing/2014/main" id="{708C8ABD-42C9-4F65-907D-2841E7E9F7E4}"/>
              </a:ext>
            </a:extLst>
          </p:cNvPr>
          <p:cNvSpPr txBox="1"/>
          <p:nvPr/>
        </p:nvSpPr>
        <p:spPr>
          <a:xfrm>
            <a:off x="733800" y="4419767"/>
            <a:ext cx="2509633" cy="957060"/>
          </a:xfrm>
          <a:prstGeom prst="rect">
            <a:avLst/>
          </a:prstGeom>
          <a:noFill/>
        </p:spPr>
        <p:txBody>
          <a:bodyPr wrap="square" lIns="182802" tIns="146242" rIns="182802" bIns="146242" rtlCol="0">
            <a:spAutoFit/>
          </a:bodyPr>
          <a:lstStyle>
            <a:defPPr>
              <a:defRPr lang="en-US"/>
            </a:defPPr>
            <a:lvl1pPr defTabSz="914367">
              <a:lnSpc>
                <a:spcPct val="90000"/>
              </a:lnSpc>
              <a:spcAft>
                <a:spcPts val="588"/>
              </a:spcAft>
              <a:defRPr sz="1200">
                <a:gradFill>
                  <a:gsLst>
                    <a:gs pos="2917">
                      <a:srgbClr val="000000"/>
                    </a:gs>
                    <a:gs pos="30000">
                      <a:srgbClr val="000000"/>
                    </a:gs>
                  </a:gsLst>
                  <a:lin ang="5400000" scaled="0"/>
                </a:gradFill>
                <a:latin typeface="Segoe UI"/>
              </a:defRPr>
            </a:lvl1p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ja-JP" alt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rPr>
              <a:t>チームワーク戦略</a:t>
            </a:r>
            <a:endParaRPr kumimoji="0" lang="en-US" altLang="ja-JP"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endParaRPr>
          </a:p>
          <a:p>
            <a:pPr marL="0" marR="0" lvl="0" indent="0" algn="ctr" defTabSz="914016" rtl="0" eaLnBrk="1" fontAlgn="auto" latinLnBrk="0" hangingPunct="1">
              <a:lnSpc>
                <a:spcPct val="90000"/>
              </a:lnSpc>
              <a:spcBef>
                <a:spcPts val="0"/>
              </a:spcBef>
              <a:spcAft>
                <a:spcPts val="588"/>
              </a:spcAft>
              <a:buClrTx/>
              <a:buSzTx/>
              <a:buFontTx/>
              <a:buNone/>
              <a:tabLst/>
              <a:defRPr/>
            </a:pPr>
            <a:r>
              <a:rPr kumimoji="0" lang="ja-JP" alt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rPr>
              <a:t>改善対象業務と改善案</a:t>
            </a:r>
            <a:endParaRPr kumimoji="0" lang="en-US" altLang="ja-JP"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endParaRPr>
          </a:p>
          <a:p>
            <a:pPr marL="0" marR="0" lvl="0" indent="0" algn="ctr" defTabSz="914016" rtl="0" eaLnBrk="1" fontAlgn="auto" latinLnBrk="0" hangingPunct="1">
              <a:lnSpc>
                <a:spcPct val="90000"/>
              </a:lnSpc>
              <a:spcBef>
                <a:spcPts val="0"/>
              </a:spcBef>
              <a:spcAft>
                <a:spcPts val="588"/>
              </a:spcAft>
              <a:buClrTx/>
              <a:buSzTx/>
              <a:buFontTx/>
              <a:buNone/>
              <a:tabLst/>
              <a:defRPr/>
            </a:pPr>
            <a:r>
              <a:rPr kumimoji="0" lang="en-US" altLang="ja-JP"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rPr>
              <a:t>O365</a:t>
            </a:r>
            <a:r>
              <a:rPr kumimoji="0" lang="ja-JP" alt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rPr>
              <a:t>・</a:t>
            </a:r>
            <a:r>
              <a:rPr kumimoji="0" lang="en-US" altLang="ja-JP"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rPr>
              <a:t>Teams</a:t>
            </a:r>
            <a:r>
              <a:rPr kumimoji="0" lang="ja-JP" altLang="en-US" sz="1222" dirty="0">
                <a:latin typeface="メイリオ" panose="020B0604030504040204" pitchFamily="50" charset="-128"/>
                <a:ea typeface="メイリオ" panose="020B0604030504040204" pitchFamily="50" charset="-128"/>
              </a:rPr>
              <a:t>の理解</a:t>
            </a:r>
            <a:endParaRPr kumimoji="0" 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endParaRPr>
          </a:p>
        </p:txBody>
      </p:sp>
      <p:sp>
        <p:nvSpPr>
          <p:cNvPr id="25" name="TextBox 62">
            <a:extLst>
              <a:ext uri="{FF2B5EF4-FFF2-40B4-BE49-F238E27FC236}">
                <a16:creationId xmlns:a16="http://schemas.microsoft.com/office/drawing/2014/main" id="{BC6933E8-0B4F-42F6-AC63-EDAB1F1FC614}"/>
              </a:ext>
            </a:extLst>
          </p:cNvPr>
          <p:cNvSpPr txBox="1"/>
          <p:nvPr/>
        </p:nvSpPr>
        <p:spPr>
          <a:xfrm>
            <a:off x="3434358" y="4431772"/>
            <a:ext cx="2509633" cy="961741"/>
          </a:xfrm>
          <a:prstGeom prst="rect">
            <a:avLst/>
          </a:prstGeom>
          <a:noFill/>
        </p:spPr>
        <p:txBody>
          <a:bodyPr wrap="square" lIns="182802" tIns="146242" rIns="182802" bIns="146242" rtlCol="0">
            <a:spAutoFit/>
          </a:bodyPr>
          <a:lstStyle>
            <a:defPPr>
              <a:defRPr lang="en-US"/>
            </a:defPPr>
            <a:lvl1pPr defTabSz="914367">
              <a:lnSpc>
                <a:spcPct val="90000"/>
              </a:lnSpc>
              <a:spcAft>
                <a:spcPts val="588"/>
              </a:spcAft>
              <a:defRPr sz="1200">
                <a:gradFill>
                  <a:gsLst>
                    <a:gs pos="2917">
                      <a:srgbClr val="000000"/>
                    </a:gs>
                    <a:gs pos="30000">
                      <a:srgbClr val="000000"/>
                    </a:gs>
                  </a:gsLst>
                  <a:lin ang="5400000" scaled="0"/>
                </a:gradFill>
                <a:latin typeface="Segoe UI"/>
              </a:defRPr>
            </a:lvl1p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en-US" altLang="ja-JP"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rPr>
              <a:t>IT</a:t>
            </a:r>
            <a:r>
              <a:rPr kumimoji="0" lang="ja-JP" alt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rPr>
              <a:t>部門による導入</a:t>
            </a:r>
            <a:endParaRPr kumimoji="0" lang="en-US" altLang="ja-JP"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endParaRPr>
          </a:p>
          <a:p>
            <a:pPr marL="0" marR="0" lvl="0" indent="0" algn="ctr" defTabSz="914016" rtl="0" eaLnBrk="1" fontAlgn="auto" latinLnBrk="0" hangingPunct="1">
              <a:lnSpc>
                <a:spcPct val="90000"/>
              </a:lnSpc>
              <a:spcBef>
                <a:spcPts val="0"/>
              </a:spcBef>
              <a:spcAft>
                <a:spcPts val="588"/>
              </a:spcAft>
              <a:buClrTx/>
              <a:buSzTx/>
              <a:buFontTx/>
              <a:buNone/>
              <a:tabLst/>
              <a:defRPr/>
            </a:pPr>
            <a:r>
              <a:rPr kumimoji="0" lang="ja-JP" altLang="en-US" sz="1222" dirty="0">
                <a:latin typeface="メイリオ" panose="020B0604030504040204" pitchFamily="50" charset="-128"/>
                <a:ea typeface="メイリオ" panose="020B0604030504040204" pitchFamily="50" charset="-128"/>
              </a:rPr>
              <a:t>協力者による普及活動</a:t>
            </a:r>
            <a:endParaRPr kumimoji="0" lang="en-US" altLang="ja-JP" sz="1222" dirty="0">
              <a:latin typeface="メイリオ" panose="020B0604030504040204" pitchFamily="50" charset="-128"/>
              <a:ea typeface="メイリオ" panose="020B0604030504040204" pitchFamily="50" charset="-128"/>
            </a:endParaRPr>
          </a:p>
          <a:p>
            <a:pPr marL="0" marR="0" lvl="0" indent="0" algn="ctr" defTabSz="914016" rtl="0" eaLnBrk="1" fontAlgn="auto" latinLnBrk="0" hangingPunct="1">
              <a:lnSpc>
                <a:spcPct val="90000"/>
              </a:lnSpc>
              <a:spcBef>
                <a:spcPts val="0"/>
              </a:spcBef>
              <a:spcAft>
                <a:spcPts val="588"/>
              </a:spcAft>
              <a:buClrTx/>
              <a:buSzTx/>
              <a:buFontTx/>
              <a:buNone/>
              <a:tabLst/>
              <a:defRPr/>
            </a:pPr>
            <a:r>
              <a:rPr kumimoji="0" lang="ja-JP" altLang="en-US" sz="1222" dirty="0">
                <a:latin typeface="メイリオ" panose="020B0604030504040204" pitchFamily="50" charset="-128"/>
                <a:ea typeface="メイリオ" panose="020B0604030504040204" pitchFamily="50" charset="-128"/>
              </a:rPr>
              <a:t>エンドユーザー教育</a:t>
            </a:r>
            <a:endParaRPr kumimoji="0" 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endParaRPr>
          </a:p>
        </p:txBody>
      </p:sp>
      <p:sp>
        <p:nvSpPr>
          <p:cNvPr id="26" name="TextBox 63">
            <a:extLst>
              <a:ext uri="{FF2B5EF4-FFF2-40B4-BE49-F238E27FC236}">
                <a16:creationId xmlns:a16="http://schemas.microsoft.com/office/drawing/2014/main" id="{317026EF-9A3F-4BFA-889F-50720B7A15D9}"/>
              </a:ext>
            </a:extLst>
          </p:cNvPr>
          <p:cNvSpPr txBox="1"/>
          <p:nvPr/>
        </p:nvSpPr>
        <p:spPr>
          <a:xfrm>
            <a:off x="6086993" y="4419767"/>
            <a:ext cx="2562057" cy="961741"/>
          </a:xfrm>
          <a:prstGeom prst="rect">
            <a:avLst/>
          </a:prstGeom>
          <a:noFill/>
        </p:spPr>
        <p:txBody>
          <a:bodyPr wrap="square" lIns="182802" tIns="146242" rIns="182802" bIns="146242" rtlCol="0">
            <a:spAutoFit/>
          </a:bodyPr>
          <a:lstStyle>
            <a:defPPr>
              <a:defRPr lang="en-US"/>
            </a:defPPr>
            <a:lvl1pPr defTabSz="914367">
              <a:lnSpc>
                <a:spcPct val="90000"/>
              </a:lnSpc>
              <a:spcAft>
                <a:spcPts val="588"/>
              </a:spcAft>
              <a:defRPr sz="1200">
                <a:gradFill>
                  <a:gsLst>
                    <a:gs pos="2917">
                      <a:srgbClr val="000000"/>
                    </a:gs>
                    <a:gs pos="30000">
                      <a:srgbClr val="000000"/>
                    </a:gs>
                  </a:gsLst>
                  <a:lin ang="5400000" scaled="0"/>
                </a:gradFill>
                <a:latin typeface="Segoe UI"/>
              </a:defRPr>
            </a:lvl1pPr>
          </a:lstStyle>
          <a:p>
            <a:pPr lvl="0" algn="ctr" defTabSz="914016">
              <a:defRPr/>
            </a:pPr>
            <a:r>
              <a:rPr kumimoji="0" lang="ja-JP" altLang="en-US" sz="1222" dirty="0">
                <a:latin typeface="メイリオ" panose="020B0604030504040204" pitchFamily="50" charset="-128"/>
                <a:ea typeface="メイリオ" panose="020B0604030504040204" pitchFamily="50" charset="-128"/>
              </a:rPr>
              <a:t>事業所・部門レベルの状況分析</a:t>
            </a:r>
          </a:p>
          <a:p>
            <a:pPr lvl="0" algn="ctr" defTabSz="914016">
              <a:defRPr/>
            </a:pPr>
            <a:r>
              <a:rPr kumimoji="0" lang="ja-JP" altLang="en-US" sz="1222" dirty="0">
                <a:latin typeface="メイリオ" panose="020B0604030504040204" pitchFamily="50" charset="-128"/>
                <a:ea typeface="メイリオ" panose="020B0604030504040204" pitchFamily="50" charset="-128"/>
              </a:rPr>
              <a:t>定期従業員満足度アンケート</a:t>
            </a:r>
          </a:p>
          <a:p>
            <a:pPr lvl="0" algn="ctr" defTabSz="914016">
              <a:defRPr/>
            </a:pPr>
            <a:r>
              <a:rPr kumimoji="0" lang="ja-JP" altLang="en-US" sz="1222" dirty="0">
                <a:latin typeface="メイリオ" panose="020B0604030504040204" pitchFamily="50" charset="-128"/>
                <a:ea typeface="メイリオ" panose="020B0604030504040204" pitchFamily="50" charset="-128"/>
              </a:rPr>
              <a:t>交通費削減等の効果測定</a:t>
            </a:r>
          </a:p>
        </p:txBody>
      </p:sp>
      <p:sp>
        <p:nvSpPr>
          <p:cNvPr id="27" name="TextBox 64">
            <a:extLst>
              <a:ext uri="{FF2B5EF4-FFF2-40B4-BE49-F238E27FC236}">
                <a16:creationId xmlns:a16="http://schemas.microsoft.com/office/drawing/2014/main" id="{6BEC037F-8F44-4BB4-B7F4-EE9E4D3D1122}"/>
              </a:ext>
            </a:extLst>
          </p:cNvPr>
          <p:cNvSpPr txBox="1"/>
          <p:nvPr/>
        </p:nvSpPr>
        <p:spPr>
          <a:xfrm>
            <a:off x="8804737" y="4419767"/>
            <a:ext cx="2562346" cy="957060"/>
          </a:xfrm>
          <a:prstGeom prst="rect">
            <a:avLst/>
          </a:prstGeom>
          <a:noFill/>
        </p:spPr>
        <p:txBody>
          <a:bodyPr wrap="square" lIns="182802" tIns="146242" rIns="182802" bIns="146242" rtlCol="0">
            <a:spAutoFit/>
          </a:bodyPr>
          <a:lstStyle>
            <a:defPPr>
              <a:defRPr lang="en-US"/>
            </a:defPPr>
            <a:lvl1pPr defTabSz="914367">
              <a:lnSpc>
                <a:spcPct val="90000"/>
              </a:lnSpc>
              <a:spcAft>
                <a:spcPts val="588"/>
              </a:spcAft>
              <a:defRPr sz="1200">
                <a:gradFill>
                  <a:gsLst>
                    <a:gs pos="2917">
                      <a:srgbClr val="000000"/>
                    </a:gs>
                    <a:gs pos="30000">
                      <a:srgbClr val="000000"/>
                    </a:gs>
                  </a:gsLst>
                  <a:lin ang="5400000" scaled="0"/>
                </a:gradFill>
                <a:latin typeface="Segoe UI"/>
              </a:defRPr>
            </a:lvl1pPr>
          </a:lstStyle>
          <a:p>
            <a:pPr lvl="0" algn="ctr" defTabSz="914016">
              <a:defRPr/>
            </a:pPr>
            <a:r>
              <a:rPr kumimoji="0" lang="ja-JP" altLang="en-US" sz="1222" dirty="0">
                <a:latin typeface="メイリオ" panose="020B0604030504040204" pitchFamily="50" charset="-128"/>
                <a:ea typeface="メイリオ" panose="020B0604030504040204" pitchFamily="50" charset="-128"/>
              </a:rPr>
              <a:t>部門別利用度競争イベント</a:t>
            </a:r>
          </a:p>
          <a:p>
            <a:pPr lvl="0" algn="ctr" defTabSz="914016">
              <a:defRPr/>
            </a:pPr>
            <a:r>
              <a:rPr kumimoji="0" lang="en-US" altLang="ja-JP" sz="1222" dirty="0">
                <a:latin typeface="メイリオ" panose="020B0604030504040204" pitchFamily="50" charset="-128"/>
                <a:ea typeface="メイリオ" panose="020B0604030504040204" pitchFamily="50" charset="-128"/>
              </a:rPr>
              <a:t>Focus</a:t>
            </a:r>
            <a:r>
              <a:rPr kumimoji="0" lang="ja-JP" altLang="en-US" sz="1222" dirty="0">
                <a:latin typeface="メイリオ" panose="020B0604030504040204" pitchFamily="50" charset="-128"/>
                <a:ea typeface="メイリオ" panose="020B0604030504040204" pitchFamily="50" charset="-128"/>
              </a:rPr>
              <a:t>をもった教育</a:t>
            </a:r>
          </a:p>
          <a:p>
            <a:pPr lvl="0" algn="ctr" defTabSz="914016">
              <a:defRPr/>
            </a:pPr>
            <a:r>
              <a:rPr kumimoji="0" lang="ja-JP" altLang="en-US" sz="1222" dirty="0">
                <a:latin typeface="メイリオ" panose="020B0604030504040204" pitchFamily="50" charset="-128"/>
                <a:ea typeface="メイリオ" panose="020B0604030504040204" pitchFamily="50" charset="-128"/>
              </a:rPr>
              <a:t>社内の事例の共有</a:t>
            </a:r>
          </a:p>
        </p:txBody>
      </p:sp>
      <p:pic>
        <p:nvPicPr>
          <p:cNvPr id="28" name="Picture 35">
            <a:extLst>
              <a:ext uri="{FF2B5EF4-FFF2-40B4-BE49-F238E27FC236}">
                <a16:creationId xmlns:a16="http://schemas.microsoft.com/office/drawing/2014/main" id="{EEA18E87-C92B-407B-BAFE-9DAC0E3CFE73}"/>
              </a:ext>
            </a:extLst>
          </p:cNvPr>
          <p:cNvPicPr>
            <a:picLocks noChangeAspect="1"/>
          </p:cNvPicPr>
          <p:nvPr/>
        </p:nvPicPr>
        <p:blipFill rotWithShape="1">
          <a:blip r:embed="rId3"/>
          <a:srcRect l="23586" t="7391" r="22431" b="16893"/>
          <a:stretch/>
        </p:blipFill>
        <p:spPr>
          <a:xfrm>
            <a:off x="650849" y="1120913"/>
            <a:ext cx="2642242" cy="2470678"/>
          </a:xfrm>
          <a:prstGeom prst="rect">
            <a:avLst/>
          </a:prstGeom>
        </p:spPr>
      </p:pic>
      <p:grpSp>
        <p:nvGrpSpPr>
          <p:cNvPr id="42" name="Group 49">
            <a:extLst>
              <a:ext uri="{FF2B5EF4-FFF2-40B4-BE49-F238E27FC236}">
                <a16:creationId xmlns:a16="http://schemas.microsoft.com/office/drawing/2014/main" id="{B64FB9F9-C455-43D8-9594-3A201F24BDCE}"/>
              </a:ext>
            </a:extLst>
          </p:cNvPr>
          <p:cNvGrpSpPr/>
          <p:nvPr/>
        </p:nvGrpSpPr>
        <p:grpSpPr>
          <a:xfrm>
            <a:off x="660427" y="5389515"/>
            <a:ext cx="10776992" cy="1170675"/>
            <a:chOff x="1305762" y="2490486"/>
            <a:chExt cx="10994653" cy="2511706"/>
          </a:xfrm>
        </p:grpSpPr>
        <p:cxnSp>
          <p:nvCxnSpPr>
            <p:cNvPr id="43" name="Straight Connector 50">
              <a:extLst>
                <a:ext uri="{FF2B5EF4-FFF2-40B4-BE49-F238E27FC236}">
                  <a16:creationId xmlns:a16="http://schemas.microsoft.com/office/drawing/2014/main" id="{8B38B8A8-C952-4519-8DE2-223B2DF08ED9}"/>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51">
              <a:extLst>
                <a:ext uri="{FF2B5EF4-FFF2-40B4-BE49-F238E27FC236}">
                  <a16:creationId xmlns:a16="http://schemas.microsoft.com/office/drawing/2014/main" id="{67531415-6494-4649-AD31-F87F89932F60}"/>
                </a:ext>
              </a:extLst>
            </p:cNvPr>
            <p:cNvCxnSpPr/>
            <p:nvPr/>
          </p:nvCxnSpPr>
          <p:spPr>
            <a:xfrm>
              <a:off x="9557310"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52">
              <a:extLst>
                <a:ext uri="{FF2B5EF4-FFF2-40B4-BE49-F238E27FC236}">
                  <a16:creationId xmlns:a16="http://schemas.microsoft.com/office/drawing/2014/main" id="{74E25F88-328D-452B-A867-6AF163B8356C}"/>
                </a:ext>
              </a:extLst>
            </p:cNvPr>
            <p:cNvCxnSpPr/>
            <p:nvPr/>
          </p:nvCxnSpPr>
          <p:spPr>
            <a:xfrm>
              <a:off x="6797306"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53">
              <a:extLst>
                <a:ext uri="{FF2B5EF4-FFF2-40B4-BE49-F238E27FC236}">
                  <a16:creationId xmlns:a16="http://schemas.microsoft.com/office/drawing/2014/main" id="{A4011F1B-BFC6-4205-B2D2-C73889F94B16}"/>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54">
              <a:extLst>
                <a:ext uri="{FF2B5EF4-FFF2-40B4-BE49-F238E27FC236}">
                  <a16:creationId xmlns:a16="http://schemas.microsoft.com/office/drawing/2014/main" id="{A2871F71-4F89-4B5C-9AB2-4C709160DD4A}"/>
                </a:ext>
              </a:extLst>
            </p:cNvPr>
            <p:cNvCxnSpPr/>
            <p:nvPr/>
          </p:nvCxnSpPr>
          <p:spPr>
            <a:xfrm>
              <a:off x="12300415"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矢印: 五方向 2">
            <a:extLst>
              <a:ext uri="{FF2B5EF4-FFF2-40B4-BE49-F238E27FC236}">
                <a16:creationId xmlns:a16="http://schemas.microsoft.com/office/drawing/2014/main" id="{E4C05AEC-C192-4DC0-AF81-C90D9CB704A8}"/>
              </a:ext>
            </a:extLst>
          </p:cNvPr>
          <p:cNvSpPr/>
          <p:nvPr/>
        </p:nvSpPr>
        <p:spPr>
          <a:xfrm>
            <a:off x="6098798" y="5461233"/>
            <a:ext cx="5243118" cy="536896"/>
          </a:xfrm>
          <a:prstGeom prst="homePlate">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ja-JP" altLang="en-US" sz="1400" dirty="0">
                <a:latin typeface="メイリオ" panose="020B0604030504040204" pitchFamily="50" charset="-128"/>
                <a:ea typeface="メイリオ" panose="020B0604030504040204" pitchFamily="50" charset="-128"/>
              </a:rPr>
              <a:t>・利用状況グラフ  部門別・ツール別による働き方確認</a:t>
            </a:r>
            <a:endParaRPr lang="en-US" altLang="ja-JP" sz="1400" dirty="0">
              <a:latin typeface="メイリオ" panose="020B0604030504040204" pitchFamily="50" charset="-128"/>
              <a:ea typeface="メイリオ" panose="020B0604030504040204" pitchFamily="50" charset="-128"/>
            </a:endParaRPr>
          </a:p>
          <a:p>
            <a:r>
              <a:rPr kumimoji="1" lang="ja-JP" altLang="en-US" sz="1400" dirty="0">
                <a:latin typeface="メイリオ" panose="020B0604030504040204" pitchFamily="50" charset="-128"/>
                <a:ea typeface="メイリオ" panose="020B0604030504040204" pitchFamily="50" charset="-128"/>
              </a:rPr>
              <a:t>・ユーザーアンケート　導入効果測定・成功</a:t>
            </a:r>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失敗の把握</a:t>
            </a:r>
          </a:p>
        </p:txBody>
      </p:sp>
      <p:sp>
        <p:nvSpPr>
          <p:cNvPr id="49" name="矢印: 五方向 48">
            <a:extLst>
              <a:ext uri="{FF2B5EF4-FFF2-40B4-BE49-F238E27FC236}">
                <a16:creationId xmlns:a16="http://schemas.microsoft.com/office/drawing/2014/main" id="{6506243C-E5AE-4C5A-91DE-8627A4AB3BB7}"/>
              </a:ext>
            </a:extLst>
          </p:cNvPr>
          <p:cNvSpPr/>
          <p:nvPr/>
        </p:nvSpPr>
        <p:spPr>
          <a:xfrm>
            <a:off x="8783272" y="6058249"/>
            <a:ext cx="2560041" cy="392886"/>
          </a:xfrm>
          <a:prstGeom prst="homePlate">
            <a:avLst/>
          </a:prstGeom>
          <a:solidFill>
            <a:srgbClr val="B30D8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・部門別利用競争グラフ</a:t>
            </a:r>
            <a:endParaRPr kumimoji="1" lang="ja-JP" altLang="en-US" sz="1400" dirty="0">
              <a:latin typeface="メイリオ" panose="020B0604030504040204" pitchFamily="50" charset="-128"/>
              <a:ea typeface="メイリオ" panose="020B0604030504040204" pitchFamily="50" charset="-128"/>
            </a:endParaRPr>
          </a:p>
        </p:txBody>
      </p:sp>
      <p:sp>
        <p:nvSpPr>
          <p:cNvPr id="50" name="矢印: 五方向 49">
            <a:extLst>
              <a:ext uri="{FF2B5EF4-FFF2-40B4-BE49-F238E27FC236}">
                <a16:creationId xmlns:a16="http://schemas.microsoft.com/office/drawing/2014/main" id="{901F00EF-C8CF-46BF-8154-8C1C44FACA95}"/>
              </a:ext>
            </a:extLst>
          </p:cNvPr>
          <p:cNvSpPr/>
          <p:nvPr/>
        </p:nvSpPr>
        <p:spPr>
          <a:xfrm>
            <a:off x="714461" y="5771626"/>
            <a:ext cx="2560041" cy="781575"/>
          </a:xfrm>
          <a:prstGeom prst="homePlate">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・新展開ユーザー</a:t>
            </a:r>
            <a:endParaRPr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・新プロジェクト</a:t>
            </a:r>
            <a:br>
              <a:rPr lang="en-US" altLang="ja-JP" sz="1400" dirty="0">
                <a:latin typeface="メイリオ" panose="020B0604030504040204" pitchFamily="50" charset="-128"/>
                <a:ea typeface="メイリオ" panose="020B0604030504040204" pitchFamily="50" charset="-128"/>
              </a:rPr>
            </a:br>
            <a:r>
              <a:rPr lang="ja-JP" altLang="en-US" sz="1400" dirty="0" err="1">
                <a:latin typeface="メイリオ" panose="020B0604030504040204" pitchFamily="50" charset="-128"/>
                <a:ea typeface="メイリオ" panose="020B0604030504040204" pitchFamily="50" charset="-128"/>
              </a:rPr>
              <a:t>への</a:t>
            </a:r>
            <a:r>
              <a:rPr lang="ja-JP" altLang="en-US" sz="1400" dirty="0">
                <a:latin typeface="メイリオ" panose="020B0604030504040204" pitchFamily="50" charset="-128"/>
                <a:ea typeface="メイリオ" panose="020B0604030504040204" pitchFamily="50" charset="-128"/>
              </a:rPr>
              <a:t>備え</a:t>
            </a:r>
            <a:endParaRPr kumimoji="1" lang="ja-JP" altLang="en-US" sz="1400" dirty="0">
              <a:latin typeface="メイリオ" panose="020B0604030504040204" pitchFamily="50" charset="-128"/>
              <a:ea typeface="メイリオ" panose="020B0604030504040204" pitchFamily="50" charset="-128"/>
            </a:endParaRPr>
          </a:p>
        </p:txBody>
      </p:sp>
      <p:sp>
        <p:nvSpPr>
          <p:cNvPr id="51" name="四角形: 角を丸くする 50">
            <a:extLst>
              <a:ext uri="{FF2B5EF4-FFF2-40B4-BE49-F238E27FC236}">
                <a16:creationId xmlns:a16="http://schemas.microsoft.com/office/drawing/2014/main" id="{43D5E667-27C4-4728-8FAC-4A5C431A0D95}"/>
              </a:ext>
            </a:extLst>
          </p:cNvPr>
          <p:cNvSpPr/>
          <p:nvPr/>
        </p:nvSpPr>
        <p:spPr>
          <a:xfrm>
            <a:off x="973123" y="4404220"/>
            <a:ext cx="2072081" cy="94795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3" name="直線矢印コネクタ 52">
            <a:extLst>
              <a:ext uri="{FF2B5EF4-FFF2-40B4-BE49-F238E27FC236}">
                <a16:creationId xmlns:a16="http://schemas.microsoft.com/office/drawing/2014/main" id="{CFB583DA-AF30-4A73-83E6-43BEF24E1668}"/>
              </a:ext>
            </a:extLst>
          </p:cNvPr>
          <p:cNvCxnSpPr>
            <a:cxnSpLocks/>
          </p:cNvCxnSpPr>
          <p:nvPr/>
        </p:nvCxnSpPr>
        <p:spPr>
          <a:xfrm>
            <a:off x="2055303" y="5620624"/>
            <a:ext cx="401832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E1D6D7EC-0F9C-4FEC-B72E-AFDFADB629D7}"/>
              </a:ext>
            </a:extLst>
          </p:cNvPr>
          <p:cNvCxnSpPr>
            <a:cxnSpLocks/>
          </p:cNvCxnSpPr>
          <p:nvPr/>
        </p:nvCxnSpPr>
        <p:spPr>
          <a:xfrm>
            <a:off x="2046914" y="5335399"/>
            <a:ext cx="0" cy="293614"/>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EB0F05A5-F8D5-4150-83D8-1084496A7B87}"/>
              </a:ext>
            </a:extLst>
          </p:cNvPr>
          <p:cNvSpPr txBox="1"/>
          <p:nvPr/>
        </p:nvSpPr>
        <p:spPr>
          <a:xfrm>
            <a:off x="6048464" y="6048463"/>
            <a:ext cx="2525086" cy="523220"/>
          </a:xfrm>
          <a:prstGeom prst="rect">
            <a:avLst/>
          </a:prstGeom>
          <a:noFill/>
        </p:spPr>
        <p:txBody>
          <a:bodyPr wrap="square" rtlCol="0">
            <a:spAutoFit/>
          </a:bodyPr>
          <a:lstStyle/>
          <a:p>
            <a:r>
              <a:rPr lang="ja-JP" altLang="en-US" sz="1400" dirty="0">
                <a:solidFill>
                  <a:srgbClr val="FF0000"/>
                </a:solidFill>
                <a:latin typeface="メイリオ" panose="020B0604030504040204" pitchFamily="50" charset="-128"/>
                <a:ea typeface="メイリオ" panose="020B0604030504040204" pitchFamily="50" charset="-128"/>
              </a:rPr>
              <a:t>業務改善の確認</a:t>
            </a:r>
            <a:br>
              <a:rPr lang="en-US" altLang="ja-JP" sz="1400" dirty="0">
                <a:solidFill>
                  <a:srgbClr val="FF0000"/>
                </a:solidFill>
                <a:latin typeface="メイリオ" panose="020B0604030504040204" pitchFamily="50" charset="-128"/>
                <a:ea typeface="メイリオ" panose="020B0604030504040204" pitchFamily="50" charset="-128"/>
              </a:rPr>
            </a:br>
            <a:r>
              <a:rPr lang="ja-JP" altLang="en-US" sz="1400" dirty="0">
                <a:solidFill>
                  <a:srgbClr val="FF0000"/>
                </a:solidFill>
                <a:latin typeface="メイリオ" panose="020B0604030504040204" pitchFamily="50" charset="-128"/>
                <a:ea typeface="メイリオ" panose="020B0604030504040204" pitchFamily="50" charset="-128"/>
              </a:rPr>
              <a:t>ブロッカーの把握・廃除</a:t>
            </a:r>
            <a:endParaRPr kumimoji="1" lang="ja-JP" altLang="en-US" sz="1400" dirty="0">
              <a:solidFill>
                <a:srgbClr val="FF0000"/>
              </a:solidFill>
              <a:latin typeface="メイリオ" panose="020B0604030504040204" pitchFamily="50" charset="-128"/>
              <a:ea typeface="メイリオ" panose="020B0604030504040204" pitchFamily="50" charset="-128"/>
            </a:endParaRPr>
          </a:p>
        </p:txBody>
      </p:sp>
      <p:pic>
        <p:nvPicPr>
          <p:cNvPr id="60" name="図 59" descr="人, 男性, テーブル, ラップトップ が含まれている画像&#10;&#10;非常に高い精度で生成された説明">
            <a:extLst>
              <a:ext uri="{FF2B5EF4-FFF2-40B4-BE49-F238E27FC236}">
                <a16:creationId xmlns:a16="http://schemas.microsoft.com/office/drawing/2014/main" id="{DC9DDA24-BD72-4C48-A249-7D6BB2754EE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783272" y="1112107"/>
            <a:ext cx="2650921" cy="2469991"/>
          </a:xfrm>
          <a:prstGeom prst="rect">
            <a:avLst/>
          </a:prstGeom>
        </p:spPr>
      </p:pic>
      <p:pic>
        <p:nvPicPr>
          <p:cNvPr id="61" name="図 60">
            <a:extLst>
              <a:ext uri="{FF2B5EF4-FFF2-40B4-BE49-F238E27FC236}">
                <a16:creationId xmlns:a16="http://schemas.microsoft.com/office/drawing/2014/main" id="{FD2B8BBE-3182-4F77-B4FD-BACDD1B8E2D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073629" y="1104364"/>
            <a:ext cx="2650921" cy="2477735"/>
          </a:xfrm>
          <a:prstGeom prst="rect">
            <a:avLst/>
          </a:prstGeom>
        </p:spPr>
      </p:pic>
      <p:pic>
        <p:nvPicPr>
          <p:cNvPr id="62" name="図 61">
            <a:extLst>
              <a:ext uri="{FF2B5EF4-FFF2-40B4-BE49-F238E27FC236}">
                <a16:creationId xmlns:a16="http://schemas.microsoft.com/office/drawing/2014/main" id="{C59EAA0A-8E01-44EE-AF71-3CE35C69B54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b="-1035"/>
          <a:stretch/>
        </p:blipFill>
        <p:spPr>
          <a:xfrm>
            <a:off x="3363986" y="1115736"/>
            <a:ext cx="2642532" cy="2487336"/>
          </a:xfrm>
          <a:prstGeom prst="rect">
            <a:avLst/>
          </a:prstGeom>
        </p:spPr>
      </p:pic>
    </p:spTree>
    <p:extLst>
      <p:ext uri="{BB962C8B-B14F-4D97-AF65-F5344CB8AC3E}">
        <p14:creationId xmlns:p14="http://schemas.microsoft.com/office/powerpoint/2010/main" val="1511236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4.16667E-6 -4.44444E-6 L -0.03671 -4.44444E-6 " pathEditMode="relative" rAng="0" ptsTypes="AA">
                                      <p:cBhvr>
                                        <p:cTn id="9" dur="500" spd="-100000" fill="hold"/>
                                        <p:tgtEl>
                                          <p:spTgt spid="24"/>
                                        </p:tgtEl>
                                        <p:attrNameLst>
                                          <p:attrName>ppt_x</p:attrName>
                                          <p:attrName>ppt_y</p:attrName>
                                        </p:attrNameLst>
                                      </p:cBhvr>
                                      <p:rCtr x="-1836" y="0"/>
                                    </p:animMotion>
                                  </p:childTnLst>
                                </p:cTn>
                              </p:par>
                              <p:par>
                                <p:cTn id="10" presetID="10"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0"/>
                                  </p:stCondLst>
                                  <p:childTnLst>
                                    <p:animMotion origin="layout" path="M 1.45833E-6 -4.81481E-6 L -0.03672 -4.81481E-6 " pathEditMode="relative" rAng="0" ptsTypes="AA">
                                      <p:cBhvr>
                                        <p:cTn id="14" dur="500" spd="-100000" fill="hold"/>
                                        <p:tgtEl>
                                          <p:spTgt spid="25"/>
                                        </p:tgtEl>
                                        <p:attrNameLst>
                                          <p:attrName>ppt_x</p:attrName>
                                          <p:attrName>ppt_y</p:attrName>
                                        </p:attrNameLst>
                                      </p:cBhvr>
                                      <p:rCtr x="-1836" y="0"/>
                                    </p:animMotion>
                                  </p:childTnLst>
                                </p:cTn>
                              </p:par>
                              <p:par>
                                <p:cTn id="15" presetID="10"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42" presetClass="path" presetSubtype="0" decel="100000" fill="hold" grpId="1" nodeType="withEffect">
                                  <p:stCondLst>
                                    <p:cond delay="0"/>
                                  </p:stCondLst>
                                  <p:childTnLst>
                                    <p:animMotion origin="layout" path="M 3.8652E-6 1.90195E-6 L -0.03677 1.90195E-6 " pathEditMode="relative" rAng="0" ptsTypes="AA">
                                      <p:cBhvr>
                                        <p:cTn id="19" dur="500" spd="-100000" fill="hold"/>
                                        <p:tgtEl>
                                          <p:spTgt spid="26"/>
                                        </p:tgtEl>
                                        <p:attrNameLst>
                                          <p:attrName>ppt_x</p:attrName>
                                          <p:attrName>ppt_y</p:attrName>
                                        </p:attrNameLst>
                                      </p:cBhvr>
                                      <p:rCtr x="-1838" y="0"/>
                                    </p:animMotion>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42" presetClass="path" presetSubtype="0" decel="100000" fill="hold" grpId="1" nodeType="withEffect">
                                  <p:stCondLst>
                                    <p:cond delay="0"/>
                                  </p:stCondLst>
                                  <p:childTnLst>
                                    <p:animMotion origin="layout" path="M -3.33333E-6 -4.44444E-6 L -0.03672 -4.44444E-6 " pathEditMode="relative" rAng="0" ptsTypes="AA">
                                      <p:cBhvr>
                                        <p:cTn id="24" dur="500" spd="-100000" fill="hold"/>
                                        <p:tgtEl>
                                          <p:spTgt spid="27"/>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5" grpId="0"/>
      <p:bldP spid="25" grpId="1"/>
      <p:bldP spid="26" grpId="0"/>
      <p:bldP spid="26" grpId="1"/>
      <p:bldP spid="27" grpId="0"/>
      <p:bldP spid="27"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サンプルグラフの活用前の目的明確化</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14" name="Rectangle 43">
            <a:extLst>
              <a:ext uri="{FF2B5EF4-FFF2-40B4-BE49-F238E27FC236}">
                <a16:creationId xmlns:a16="http://schemas.microsoft.com/office/drawing/2014/main" id="{45DA4070-E930-47A7-AADE-CBD9F96AC3E7}"/>
              </a:ext>
            </a:extLst>
          </p:cNvPr>
          <p:cNvSpPr/>
          <p:nvPr/>
        </p:nvSpPr>
        <p:spPr>
          <a:xfrm>
            <a:off x="3373284" y="3602152"/>
            <a:ext cx="582211" cy="695575"/>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altLang="ja-JP" sz="392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mn-cs"/>
              </a:rPr>
              <a:t>D</a:t>
            </a:r>
            <a:endParaRPr kumimoji="0" lang="en-US" sz="392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mn-cs"/>
            </a:endParaRPr>
          </a:p>
        </p:txBody>
      </p:sp>
      <p:grpSp>
        <p:nvGrpSpPr>
          <p:cNvPr id="17" name="Group 49">
            <a:extLst>
              <a:ext uri="{FF2B5EF4-FFF2-40B4-BE49-F238E27FC236}">
                <a16:creationId xmlns:a16="http://schemas.microsoft.com/office/drawing/2014/main" id="{BDA5491E-04EA-44C3-9E5D-7ABDCD57C0C2}"/>
              </a:ext>
            </a:extLst>
          </p:cNvPr>
          <p:cNvGrpSpPr/>
          <p:nvPr/>
        </p:nvGrpSpPr>
        <p:grpSpPr>
          <a:xfrm>
            <a:off x="835197" y="4691832"/>
            <a:ext cx="2666630" cy="855334"/>
            <a:chOff x="1305762" y="2490486"/>
            <a:chExt cx="2720487" cy="2511706"/>
          </a:xfrm>
        </p:grpSpPr>
        <p:cxnSp>
          <p:nvCxnSpPr>
            <p:cNvPr id="18" name="Straight Connector 50">
              <a:extLst>
                <a:ext uri="{FF2B5EF4-FFF2-40B4-BE49-F238E27FC236}">
                  <a16:creationId xmlns:a16="http://schemas.microsoft.com/office/drawing/2014/main" id="{3B3AD5F6-CACC-4B15-BCCB-ED57BC0EC17F}"/>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53">
              <a:extLst>
                <a:ext uri="{FF2B5EF4-FFF2-40B4-BE49-F238E27FC236}">
                  <a16:creationId xmlns:a16="http://schemas.microsoft.com/office/drawing/2014/main" id="{F445018A-42B3-4121-9BF4-AB8963CA3193}"/>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extBox 61">
            <a:extLst>
              <a:ext uri="{FF2B5EF4-FFF2-40B4-BE49-F238E27FC236}">
                <a16:creationId xmlns:a16="http://schemas.microsoft.com/office/drawing/2014/main" id="{708C8ABD-42C9-4F65-907D-2841E7E9F7E4}"/>
              </a:ext>
            </a:extLst>
          </p:cNvPr>
          <p:cNvSpPr txBox="1"/>
          <p:nvPr/>
        </p:nvSpPr>
        <p:spPr>
          <a:xfrm>
            <a:off x="909968" y="4679826"/>
            <a:ext cx="2509633" cy="957060"/>
          </a:xfrm>
          <a:prstGeom prst="rect">
            <a:avLst/>
          </a:prstGeom>
          <a:noFill/>
        </p:spPr>
        <p:txBody>
          <a:bodyPr wrap="square" lIns="182802" tIns="146242" rIns="182802" bIns="146242" rtlCol="0">
            <a:spAutoFit/>
          </a:bodyPr>
          <a:lstStyle>
            <a:defPPr>
              <a:defRPr lang="en-US"/>
            </a:defPPr>
            <a:lvl1pPr defTabSz="914367">
              <a:lnSpc>
                <a:spcPct val="90000"/>
              </a:lnSpc>
              <a:spcAft>
                <a:spcPts val="588"/>
              </a:spcAft>
              <a:defRPr sz="1200">
                <a:gradFill>
                  <a:gsLst>
                    <a:gs pos="2917">
                      <a:srgbClr val="000000"/>
                    </a:gs>
                    <a:gs pos="30000">
                      <a:srgbClr val="000000"/>
                    </a:gs>
                  </a:gsLst>
                  <a:lin ang="5400000" scaled="0"/>
                </a:gradFill>
                <a:latin typeface="Segoe UI"/>
              </a:defRPr>
            </a:lvl1p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ja-JP" alt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cs typeface="+mn-cs"/>
              </a:rPr>
              <a:t>チームワーク戦略</a:t>
            </a:r>
            <a:endParaRPr kumimoji="0" lang="en-US" altLang="ja-JP"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cs typeface="+mn-cs"/>
            </a:endParaRPr>
          </a:p>
          <a:p>
            <a:pPr marL="0" marR="0" lvl="0" indent="0" algn="ctr" defTabSz="914016" rtl="0" eaLnBrk="1" fontAlgn="auto" latinLnBrk="0" hangingPunct="1">
              <a:lnSpc>
                <a:spcPct val="90000"/>
              </a:lnSpc>
              <a:spcBef>
                <a:spcPts val="0"/>
              </a:spcBef>
              <a:spcAft>
                <a:spcPts val="588"/>
              </a:spcAft>
              <a:buClrTx/>
              <a:buSzTx/>
              <a:buFontTx/>
              <a:buNone/>
              <a:tabLst/>
              <a:defRPr/>
            </a:pPr>
            <a:r>
              <a:rPr kumimoji="0" lang="ja-JP" alt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cs typeface="+mn-cs"/>
              </a:rPr>
              <a:t>改善対象業務と改善案</a:t>
            </a:r>
            <a:endParaRPr kumimoji="0" lang="en-US" altLang="ja-JP"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cs typeface="+mn-cs"/>
            </a:endParaRPr>
          </a:p>
          <a:p>
            <a:pPr marL="0" marR="0" lvl="0" indent="0" algn="ctr" defTabSz="914016" rtl="0" eaLnBrk="1" fontAlgn="auto" latinLnBrk="0" hangingPunct="1">
              <a:lnSpc>
                <a:spcPct val="90000"/>
              </a:lnSpc>
              <a:spcBef>
                <a:spcPts val="0"/>
              </a:spcBef>
              <a:spcAft>
                <a:spcPts val="588"/>
              </a:spcAft>
              <a:buClrTx/>
              <a:buSzTx/>
              <a:buFontTx/>
              <a:buNone/>
              <a:tabLst/>
              <a:defRPr/>
            </a:pPr>
            <a:r>
              <a:rPr kumimoji="0" lang="en-US" altLang="ja-JP"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cs typeface="+mn-cs"/>
              </a:rPr>
              <a:t>O365</a:t>
            </a:r>
            <a:r>
              <a:rPr kumimoji="0" lang="ja-JP" alt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cs typeface="+mn-cs"/>
              </a:rPr>
              <a:t>・</a:t>
            </a:r>
            <a:r>
              <a:rPr kumimoji="0" lang="en-US" altLang="ja-JP"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cs typeface="+mn-cs"/>
              </a:rPr>
              <a:t>Teams</a:t>
            </a:r>
            <a:r>
              <a:rPr kumimoji="0" lang="ja-JP" alt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cs typeface="+mn-cs"/>
              </a:rPr>
              <a:t>の理解</a:t>
            </a:r>
            <a:endParaRPr kumimoji="0" 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cs typeface="+mn-cs"/>
            </a:endParaRPr>
          </a:p>
        </p:txBody>
      </p:sp>
      <p:pic>
        <p:nvPicPr>
          <p:cNvPr id="28" name="Picture 35">
            <a:extLst>
              <a:ext uri="{FF2B5EF4-FFF2-40B4-BE49-F238E27FC236}">
                <a16:creationId xmlns:a16="http://schemas.microsoft.com/office/drawing/2014/main" id="{EEA18E87-C92B-407B-BAFE-9DAC0E3CFE73}"/>
              </a:ext>
            </a:extLst>
          </p:cNvPr>
          <p:cNvPicPr>
            <a:picLocks noChangeAspect="1"/>
          </p:cNvPicPr>
          <p:nvPr/>
        </p:nvPicPr>
        <p:blipFill rotWithShape="1">
          <a:blip r:embed="rId3"/>
          <a:srcRect l="23586" t="7391" r="22431" b="16893"/>
          <a:stretch/>
        </p:blipFill>
        <p:spPr>
          <a:xfrm>
            <a:off x="827017" y="1380972"/>
            <a:ext cx="2642242" cy="2470678"/>
          </a:xfrm>
          <a:prstGeom prst="rect">
            <a:avLst/>
          </a:prstGeom>
        </p:spPr>
      </p:pic>
      <p:sp>
        <p:nvSpPr>
          <p:cNvPr id="48" name="テキスト プレースホルダー 3">
            <a:extLst>
              <a:ext uri="{FF2B5EF4-FFF2-40B4-BE49-F238E27FC236}">
                <a16:creationId xmlns:a16="http://schemas.microsoft.com/office/drawing/2014/main" id="{DD77D9E0-AA04-42CE-9C77-54068B39078F}"/>
              </a:ext>
            </a:extLst>
          </p:cNvPr>
          <p:cNvSpPr>
            <a:spLocks noGrp="1"/>
          </p:cNvSpPr>
          <p:nvPr>
            <p:ph type="body" sz="quarter" idx="10"/>
          </p:nvPr>
        </p:nvSpPr>
        <p:spPr>
          <a:xfrm>
            <a:off x="4035105" y="1288152"/>
            <a:ext cx="7961152" cy="817486"/>
          </a:xfrm>
        </p:spPr>
        <p:txBody>
          <a:bodyPr>
            <a:noAutofit/>
          </a:bodyPr>
          <a:lstStyle/>
          <a:p>
            <a:pPr marL="342900" indent="-342900">
              <a:buFont typeface="Wingdings" panose="05000000000000000000" pitchFamily="2" charset="2"/>
              <a:buChar char="ü"/>
            </a:pPr>
            <a:r>
              <a:rPr lang="en-US" altLang="ja-JP" sz="2000" dirty="0">
                <a:solidFill>
                  <a:schemeClr val="tx1"/>
                </a:solidFill>
                <a:latin typeface="Meiryo UI" panose="020B0604030504040204" pitchFamily="50" charset="-128"/>
                <a:ea typeface="Meiryo UI" panose="020B0604030504040204" pitchFamily="50" charset="-128"/>
              </a:rPr>
              <a:t>Office365</a:t>
            </a:r>
            <a:r>
              <a:rPr lang="ja-JP" altLang="en-US" sz="2000" dirty="0">
                <a:solidFill>
                  <a:schemeClr val="tx1"/>
                </a:solidFill>
                <a:latin typeface="Meiryo UI" panose="020B0604030504040204" pitchFamily="50" charset="-128"/>
                <a:ea typeface="Meiryo UI" panose="020B0604030504040204" pitchFamily="50" charset="-128"/>
              </a:rPr>
              <a:t>・</a:t>
            </a:r>
            <a:r>
              <a:rPr lang="en-US" altLang="ja-JP" sz="2000" dirty="0">
                <a:solidFill>
                  <a:schemeClr val="tx1"/>
                </a:solidFill>
                <a:latin typeface="Meiryo UI" panose="020B0604030504040204" pitchFamily="50" charset="-128"/>
                <a:ea typeface="Meiryo UI" panose="020B0604030504040204" pitchFamily="50" charset="-128"/>
              </a:rPr>
              <a:t>Teams</a:t>
            </a:r>
            <a:r>
              <a:rPr lang="ja-JP" altLang="en-US" sz="2000" dirty="0">
                <a:solidFill>
                  <a:schemeClr val="tx1"/>
                </a:solidFill>
                <a:latin typeface="Meiryo UI" panose="020B0604030504040204" pitchFamily="50" charset="-128"/>
                <a:ea typeface="Meiryo UI" panose="020B0604030504040204" pitchFamily="50" charset="-128"/>
              </a:rPr>
              <a:t>導入による期待する効果を明確化する</a:t>
            </a:r>
            <a:endParaRPr lang="en-US" altLang="ja-JP" sz="2000" dirty="0">
              <a:solidFill>
                <a:schemeClr val="tx1"/>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r>
              <a:rPr lang="ja-JP" altLang="en-US" sz="2000" dirty="0">
                <a:solidFill>
                  <a:schemeClr val="tx1"/>
                </a:solidFill>
                <a:latin typeface="Meiryo UI" panose="020B0604030504040204" pitchFamily="50" charset="-128"/>
                <a:ea typeface="Meiryo UI" panose="020B0604030504040204" pitchFamily="50" charset="-128"/>
              </a:rPr>
              <a:t>大まかに“いつまでにどのくらい”（例：アクティブユーザー）の目標を設定する</a:t>
            </a:r>
            <a:endParaRPr lang="en-US" altLang="ja-JP" sz="2000" dirty="0">
              <a:solidFill>
                <a:schemeClr val="tx1"/>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r>
              <a:rPr lang="ja-JP" altLang="en-US" sz="2000" dirty="0">
                <a:solidFill>
                  <a:schemeClr val="tx1"/>
                </a:solidFill>
                <a:latin typeface="Meiryo UI" panose="020B0604030504040204" pitchFamily="50" charset="-128"/>
                <a:ea typeface="Meiryo UI" panose="020B0604030504040204" pitchFamily="50" charset="-128"/>
              </a:rPr>
              <a:t>効果を測定する方法を共有・決定しておく</a:t>
            </a:r>
            <a:endParaRPr lang="en-US" altLang="ja-JP" sz="1600" dirty="0">
              <a:solidFill>
                <a:schemeClr val="tx1"/>
              </a:solidFill>
              <a:latin typeface="Meiryo UI" panose="020B0604030504040204" pitchFamily="50" charset="-128"/>
              <a:ea typeface="Meiryo UI" panose="020B0604030504040204" pitchFamily="50" charset="-128"/>
            </a:endParaRPr>
          </a:p>
        </p:txBody>
      </p:sp>
      <p:grpSp>
        <p:nvGrpSpPr>
          <p:cNvPr id="30" name="グループ化 29">
            <a:extLst>
              <a:ext uri="{FF2B5EF4-FFF2-40B4-BE49-F238E27FC236}">
                <a16:creationId xmlns:a16="http://schemas.microsoft.com/office/drawing/2014/main" id="{974D743B-3D5B-459F-8499-2C3A7D2428B4}"/>
              </a:ext>
            </a:extLst>
          </p:cNvPr>
          <p:cNvGrpSpPr/>
          <p:nvPr/>
        </p:nvGrpSpPr>
        <p:grpSpPr>
          <a:xfrm>
            <a:off x="4555222" y="2547898"/>
            <a:ext cx="6660859" cy="1160035"/>
            <a:chOff x="4555222" y="2338173"/>
            <a:chExt cx="6660859" cy="1160035"/>
          </a:xfrm>
        </p:grpSpPr>
        <p:sp>
          <p:nvSpPr>
            <p:cNvPr id="23" name="矢印: 右 22">
              <a:extLst>
                <a:ext uri="{FF2B5EF4-FFF2-40B4-BE49-F238E27FC236}">
                  <a16:creationId xmlns:a16="http://schemas.microsoft.com/office/drawing/2014/main" id="{C0CA39BB-38B1-422D-AA99-604CE9376FF6}"/>
                </a:ext>
              </a:extLst>
            </p:cNvPr>
            <p:cNvSpPr/>
            <p:nvPr/>
          </p:nvSpPr>
          <p:spPr>
            <a:xfrm>
              <a:off x="4555222" y="2634144"/>
              <a:ext cx="461395" cy="285225"/>
            </a:xfrm>
            <a:prstGeom prst="rightArrow">
              <a:avLst/>
            </a:prstGeom>
            <a:solidFill>
              <a:srgbClr val="B30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テキスト プレースホルダー 3">
              <a:extLst>
                <a:ext uri="{FF2B5EF4-FFF2-40B4-BE49-F238E27FC236}">
                  <a16:creationId xmlns:a16="http://schemas.microsoft.com/office/drawing/2014/main" id="{93C4E26A-676E-49E3-9F82-D452B9C197EE}"/>
                </a:ext>
              </a:extLst>
            </p:cNvPr>
            <p:cNvSpPr txBox="1">
              <a:spLocks/>
            </p:cNvSpPr>
            <p:nvPr/>
          </p:nvSpPr>
          <p:spPr>
            <a:xfrm>
              <a:off x="5142451" y="2338173"/>
              <a:ext cx="6073630" cy="1160035"/>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b="1" dirty="0">
                  <a:solidFill>
                    <a:srgbClr val="B30D8F"/>
                  </a:solidFill>
                  <a:latin typeface="Meiryo UI" panose="020B0604030504040204" pitchFamily="50" charset="-128"/>
                  <a:ea typeface="Meiryo UI" panose="020B0604030504040204" pitchFamily="50" charset="-128"/>
                </a:rPr>
                <a:t>・部門別（会社・事業部・部）・ユーザー別利用状況把握</a:t>
              </a:r>
              <a:endParaRPr lang="en-US" altLang="ja-JP" sz="1600" b="1" dirty="0">
                <a:solidFill>
                  <a:srgbClr val="B30D8F"/>
                </a:solidFill>
                <a:latin typeface="Meiryo UI" panose="020B0604030504040204" pitchFamily="50" charset="-128"/>
                <a:ea typeface="Meiryo UI" panose="020B0604030504040204" pitchFamily="50" charset="-128"/>
              </a:endParaRPr>
            </a:p>
            <a:p>
              <a:r>
                <a:rPr lang="ja-JP" altLang="en-US" sz="1600" b="1" dirty="0">
                  <a:solidFill>
                    <a:srgbClr val="B30D8F"/>
                  </a:solidFill>
                  <a:latin typeface="Meiryo UI" panose="020B0604030504040204" pitchFamily="50" charset="-128"/>
                  <a:ea typeface="Meiryo UI" panose="020B0604030504040204" pitchFamily="50" charset="-128"/>
                </a:rPr>
                <a:t>・部門別の交通費・営業成績等数値との照合</a:t>
              </a:r>
              <a:endParaRPr lang="en-US" altLang="ja-JP" sz="1600" b="1" dirty="0">
                <a:solidFill>
                  <a:srgbClr val="B30D8F"/>
                </a:solidFill>
                <a:latin typeface="Meiryo UI" panose="020B0604030504040204" pitchFamily="50" charset="-128"/>
                <a:ea typeface="Meiryo UI" panose="020B0604030504040204" pitchFamily="50" charset="-128"/>
              </a:endParaRPr>
            </a:p>
            <a:p>
              <a:r>
                <a:rPr lang="ja-JP" altLang="en-US" sz="1600" b="1" dirty="0">
                  <a:solidFill>
                    <a:srgbClr val="B30D8F"/>
                  </a:solidFill>
                  <a:latin typeface="Meiryo UI" panose="020B0604030504040204" pitchFamily="50" charset="-128"/>
                  <a:ea typeface="Meiryo UI" panose="020B0604030504040204" pitchFamily="50" charset="-128"/>
                </a:rPr>
                <a:t>・ユーザーアンケートと質問事項の決定</a:t>
              </a:r>
            </a:p>
          </p:txBody>
        </p:sp>
      </p:grpSp>
      <p:sp>
        <p:nvSpPr>
          <p:cNvPr id="29" name="四角形: メモ 28">
            <a:extLst>
              <a:ext uri="{FF2B5EF4-FFF2-40B4-BE49-F238E27FC236}">
                <a16:creationId xmlns:a16="http://schemas.microsoft.com/office/drawing/2014/main" id="{58D9BAE4-AF15-40E4-89A3-66644C49C628}"/>
              </a:ext>
            </a:extLst>
          </p:cNvPr>
          <p:cNvSpPr/>
          <p:nvPr/>
        </p:nvSpPr>
        <p:spPr>
          <a:xfrm>
            <a:off x="4513277" y="3749878"/>
            <a:ext cx="7105475" cy="2718033"/>
          </a:xfrm>
          <a:prstGeom prst="foldedCorner">
            <a:avLst/>
          </a:prstGeom>
          <a:solidFill>
            <a:srgbClr val="FFF9E7"/>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1400" dirty="0">
              <a:solidFill>
                <a:schemeClr val="tx1"/>
              </a:solidFill>
              <a:latin typeface="メイリオ" panose="020B0604030504040204" pitchFamily="50" charset="-128"/>
              <a:ea typeface="メイリオ" panose="020B0604030504040204" pitchFamily="50" charset="-128"/>
            </a:endParaRPr>
          </a:p>
          <a:p>
            <a:endParaRPr lang="en-US" altLang="ja-JP" sz="1400" dirty="0">
              <a:solidFill>
                <a:schemeClr val="tx1"/>
              </a:solidFill>
              <a:latin typeface="メイリオ" panose="020B0604030504040204" pitchFamily="50" charset="-128"/>
              <a:ea typeface="メイリオ" panose="020B0604030504040204" pitchFamily="50" charset="-128"/>
            </a:endParaRPr>
          </a:p>
          <a:p>
            <a:r>
              <a:rPr lang="en-US" altLang="ja-JP" sz="1400" dirty="0">
                <a:solidFill>
                  <a:schemeClr val="tx1"/>
                </a:solidFill>
                <a:latin typeface="メイリオ" panose="020B0604030504040204" pitchFamily="50" charset="-128"/>
                <a:ea typeface="メイリオ" panose="020B0604030504040204" pitchFamily="50" charset="-128"/>
              </a:rPr>
              <a:t>Teams</a:t>
            </a:r>
            <a:r>
              <a:rPr lang="ja-JP" altLang="en-US" sz="1400" dirty="0">
                <a:solidFill>
                  <a:schemeClr val="tx1"/>
                </a:solidFill>
                <a:latin typeface="メイリオ" panose="020B0604030504040204" pitchFamily="50" charset="-128"/>
                <a:ea typeface="メイリオ" panose="020B0604030504040204" pitchFamily="50" charset="-128"/>
              </a:rPr>
              <a:t>導入後、働き方改革ユーザーアンケート（例）</a:t>
            </a:r>
            <a:endParaRPr lang="en-US" altLang="ja-JP" sz="1400" dirty="0">
              <a:solidFill>
                <a:schemeClr val="tx1"/>
              </a:solidFill>
              <a:latin typeface="メイリオ" panose="020B0604030504040204" pitchFamily="50" charset="-128"/>
              <a:ea typeface="メイリオ" panose="020B0604030504040204" pitchFamily="50" charset="-128"/>
            </a:endParaRPr>
          </a:p>
          <a:p>
            <a:endParaRPr lang="en-US" altLang="ja-JP" sz="1400" dirty="0">
              <a:solidFill>
                <a:schemeClr val="tx1"/>
              </a:solidFill>
              <a:latin typeface="メイリオ" panose="020B0604030504040204" pitchFamily="50" charset="-128"/>
              <a:ea typeface="メイリオ" panose="020B0604030504040204" pitchFamily="50" charset="-128"/>
            </a:endParaRPr>
          </a:p>
          <a:p>
            <a:pPr marL="228600" indent="-228600">
              <a:buFont typeface="+mj-ea"/>
              <a:buAutoNum type="circleNumDbPlain"/>
            </a:pPr>
            <a:r>
              <a:rPr lang="en-US" altLang="ja-JP" sz="1400" dirty="0">
                <a:solidFill>
                  <a:schemeClr val="tx1"/>
                </a:solidFill>
                <a:latin typeface="メイリオ" panose="020B0604030504040204" pitchFamily="50" charset="-128"/>
                <a:ea typeface="メイリオ" panose="020B0604030504040204" pitchFamily="50" charset="-128"/>
              </a:rPr>
              <a:t>Office365</a:t>
            </a:r>
            <a:r>
              <a:rPr lang="ja-JP" altLang="en-US" sz="1400" dirty="0">
                <a:solidFill>
                  <a:schemeClr val="tx1"/>
                </a:solidFill>
                <a:latin typeface="メイリオ" panose="020B0604030504040204" pitchFamily="50" charset="-128"/>
                <a:ea typeface="メイリオ" panose="020B0604030504040204" pitchFamily="50" charset="-128"/>
              </a:rPr>
              <a:t>を使って、仕事の仕方が「よい意味で」変わったと思いますか？</a:t>
            </a:r>
            <a:endParaRPr lang="en-US" altLang="ja-JP" sz="1400" dirty="0">
              <a:solidFill>
                <a:schemeClr val="tx1"/>
              </a:solidFill>
              <a:latin typeface="メイリオ" panose="020B0604030504040204" pitchFamily="50" charset="-128"/>
              <a:ea typeface="メイリオ" panose="020B0604030504040204" pitchFamily="50" charset="-128"/>
            </a:endParaRPr>
          </a:p>
          <a:p>
            <a:pPr marL="228600" indent="-228600">
              <a:buFont typeface="+mj-ea"/>
              <a:buAutoNum type="circleNumDbPlain"/>
            </a:pPr>
            <a:r>
              <a:rPr lang="en-US" altLang="ja-JP" sz="1400" dirty="0">
                <a:solidFill>
                  <a:schemeClr val="tx1"/>
                </a:solidFill>
                <a:latin typeface="メイリオ" panose="020B0604030504040204" pitchFamily="50" charset="-128"/>
                <a:ea typeface="メイリオ" panose="020B0604030504040204" pitchFamily="50" charset="-128"/>
              </a:rPr>
              <a:t>Office365</a:t>
            </a:r>
            <a:r>
              <a:rPr lang="ja-JP" altLang="en-US" sz="1400" dirty="0">
                <a:solidFill>
                  <a:schemeClr val="tx1"/>
                </a:solidFill>
                <a:latin typeface="メイリオ" panose="020B0604030504040204" pitchFamily="50" charset="-128"/>
                <a:ea typeface="メイリオ" panose="020B0604030504040204" pitchFamily="50" charset="-128"/>
              </a:rPr>
              <a:t>を使った事で、ワークライフバランスは改善したと思いますか？</a:t>
            </a:r>
            <a:endParaRPr lang="en-US" altLang="ja-JP" sz="1400" dirty="0">
              <a:solidFill>
                <a:schemeClr val="tx1"/>
              </a:solidFill>
              <a:latin typeface="メイリオ" panose="020B0604030504040204" pitchFamily="50" charset="-128"/>
              <a:ea typeface="メイリオ" panose="020B0604030504040204" pitchFamily="50" charset="-128"/>
            </a:endParaRPr>
          </a:p>
          <a:p>
            <a:pPr marL="228600" indent="-228600">
              <a:buFont typeface="+mj-ea"/>
              <a:buAutoNum type="circleNumDbPlain"/>
            </a:pPr>
            <a:r>
              <a:rPr lang="en-US" altLang="ja-JP" sz="1400" dirty="0">
                <a:solidFill>
                  <a:schemeClr val="tx1"/>
                </a:solidFill>
                <a:latin typeface="メイリオ" panose="020B0604030504040204" pitchFamily="50" charset="-128"/>
                <a:ea typeface="メイリオ" panose="020B0604030504040204" pitchFamily="50" charset="-128"/>
              </a:rPr>
              <a:t>Office365</a:t>
            </a:r>
            <a:r>
              <a:rPr lang="ja-JP" altLang="en-US" sz="1400" dirty="0">
                <a:solidFill>
                  <a:schemeClr val="tx1"/>
                </a:solidFill>
                <a:latin typeface="メイリオ" panose="020B0604030504040204" pitchFamily="50" charset="-128"/>
                <a:ea typeface="メイリオ" panose="020B0604030504040204" pitchFamily="50" charset="-128"/>
              </a:rPr>
              <a:t>を使った事で、会議が効率的になったと感じますか？</a:t>
            </a:r>
            <a:endParaRPr lang="en-US" altLang="ja-JP" sz="1400" dirty="0">
              <a:solidFill>
                <a:schemeClr val="tx1"/>
              </a:solidFill>
              <a:latin typeface="メイリオ" panose="020B0604030504040204" pitchFamily="50" charset="-128"/>
              <a:ea typeface="メイリオ" panose="020B0604030504040204" pitchFamily="50" charset="-128"/>
            </a:endParaRPr>
          </a:p>
          <a:p>
            <a:pPr marL="228600" indent="-228600">
              <a:buFont typeface="+mj-ea"/>
              <a:buAutoNum type="circleNumDbPlain"/>
            </a:pPr>
            <a:r>
              <a:rPr lang="en-US" altLang="ja-JP" sz="1400" dirty="0">
                <a:solidFill>
                  <a:schemeClr val="tx1"/>
                </a:solidFill>
                <a:latin typeface="メイリオ" panose="020B0604030504040204" pitchFamily="50" charset="-128"/>
                <a:ea typeface="メイリオ" panose="020B0604030504040204" pitchFamily="50" charset="-128"/>
              </a:rPr>
              <a:t>Office365</a:t>
            </a:r>
            <a:r>
              <a:rPr lang="ja-JP" altLang="en-US" sz="1400" dirty="0">
                <a:solidFill>
                  <a:schemeClr val="tx1"/>
                </a:solidFill>
                <a:latin typeface="メイリオ" panose="020B0604030504040204" pitchFamily="50" charset="-128"/>
                <a:ea typeface="メイリオ" panose="020B0604030504040204" pitchFamily="50" charset="-128"/>
              </a:rPr>
              <a:t>を使った事で、会議が減ったと感じますか？</a:t>
            </a:r>
            <a:endParaRPr lang="en-US" altLang="ja-JP" sz="1400" dirty="0">
              <a:solidFill>
                <a:schemeClr val="tx1"/>
              </a:solidFill>
              <a:latin typeface="メイリオ" panose="020B0604030504040204" pitchFamily="50" charset="-128"/>
              <a:ea typeface="メイリオ" panose="020B0604030504040204" pitchFamily="50" charset="-128"/>
            </a:endParaRPr>
          </a:p>
          <a:p>
            <a:pPr marL="228600" indent="-228600">
              <a:buFont typeface="+mj-ea"/>
              <a:buAutoNum type="circleNumDbPlain"/>
            </a:pPr>
            <a:r>
              <a:rPr lang="en-US" altLang="ja-JP" sz="1400" dirty="0">
                <a:solidFill>
                  <a:schemeClr val="tx1"/>
                </a:solidFill>
                <a:latin typeface="メイリオ" panose="020B0604030504040204" pitchFamily="50" charset="-128"/>
                <a:ea typeface="メイリオ" panose="020B0604030504040204" pitchFamily="50" charset="-128"/>
              </a:rPr>
              <a:t>Office365</a:t>
            </a:r>
            <a:r>
              <a:rPr lang="ja-JP" altLang="en-US" sz="1400" dirty="0">
                <a:solidFill>
                  <a:schemeClr val="tx1"/>
                </a:solidFill>
                <a:latin typeface="メイリオ" panose="020B0604030504040204" pitchFamily="50" charset="-128"/>
                <a:ea typeface="メイリオ" panose="020B0604030504040204" pitchFamily="50" charset="-128"/>
              </a:rPr>
              <a:t>を使った事で、移動量を削減できたと思いますか？</a:t>
            </a:r>
            <a:endParaRPr lang="en-US" altLang="ja-JP" sz="1400" dirty="0">
              <a:solidFill>
                <a:schemeClr val="tx1"/>
              </a:solidFill>
              <a:latin typeface="メイリオ" panose="020B0604030504040204" pitchFamily="50" charset="-128"/>
              <a:ea typeface="メイリオ" panose="020B0604030504040204" pitchFamily="50" charset="-128"/>
            </a:endParaRPr>
          </a:p>
          <a:p>
            <a:pPr marL="228600" indent="-228600">
              <a:buFont typeface="+mj-ea"/>
              <a:buAutoNum type="circleNumDbPlain"/>
            </a:pPr>
            <a:r>
              <a:rPr lang="en-US" altLang="ja-JP" sz="1400" dirty="0">
                <a:solidFill>
                  <a:schemeClr val="tx1"/>
                </a:solidFill>
                <a:latin typeface="メイリオ" panose="020B0604030504040204" pitchFamily="50" charset="-128"/>
                <a:ea typeface="メイリオ" panose="020B0604030504040204" pitchFamily="50" charset="-128"/>
              </a:rPr>
              <a:t>Office365</a:t>
            </a:r>
            <a:r>
              <a:rPr lang="ja-JP" altLang="en-US" sz="1400" dirty="0">
                <a:solidFill>
                  <a:schemeClr val="tx1"/>
                </a:solidFill>
                <a:latin typeface="メイリオ" panose="020B0604030504040204" pitchFamily="50" charset="-128"/>
                <a:ea typeface="メイリオ" panose="020B0604030504040204" pitchFamily="50" charset="-128"/>
              </a:rPr>
              <a:t>を使った事で、印刷する事は減ったと思いますか？</a:t>
            </a:r>
            <a:endParaRPr lang="en-US" altLang="ja-JP" sz="1400" dirty="0">
              <a:solidFill>
                <a:schemeClr val="tx1"/>
              </a:solidFill>
              <a:latin typeface="メイリオ" panose="020B0604030504040204" pitchFamily="50" charset="-128"/>
              <a:ea typeface="メイリオ" panose="020B0604030504040204" pitchFamily="50" charset="-128"/>
            </a:endParaRPr>
          </a:p>
          <a:p>
            <a:pPr marL="228600" indent="-228600">
              <a:buFont typeface="+mj-ea"/>
              <a:buAutoNum type="circleNumDbPlain"/>
            </a:pPr>
            <a:r>
              <a:rPr lang="en-US" altLang="ja-JP" sz="1400" dirty="0">
                <a:solidFill>
                  <a:schemeClr val="tx1"/>
                </a:solidFill>
                <a:latin typeface="メイリオ" panose="020B0604030504040204" pitchFamily="50" charset="-128"/>
                <a:ea typeface="メイリオ" panose="020B0604030504040204" pitchFamily="50" charset="-128"/>
              </a:rPr>
              <a:t>Office365</a:t>
            </a:r>
            <a:r>
              <a:rPr lang="ja-JP" altLang="en-US" sz="1400" dirty="0">
                <a:solidFill>
                  <a:schemeClr val="tx1"/>
                </a:solidFill>
                <a:latin typeface="メイリオ" panose="020B0604030504040204" pitchFamily="50" charset="-128"/>
                <a:ea typeface="メイリオ" panose="020B0604030504040204" pitchFamily="50" charset="-128"/>
              </a:rPr>
              <a:t>を使った事で、コミュニケーションは活性化されたと感じますか？</a:t>
            </a:r>
            <a:endParaRPr lang="en-US" altLang="ja-JP" sz="1400" dirty="0">
              <a:solidFill>
                <a:schemeClr val="tx1"/>
              </a:solidFill>
              <a:latin typeface="メイリオ" panose="020B0604030504040204" pitchFamily="50" charset="-128"/>
              <a:ea typeface="メイリオ" panose="020B0604030504040204" pitchFamily="50" charset="-128"/>
            </a:endParaRPr>
          </a:p>
          <a:p>
            <a:pPr marL="228600" indent="-228600">
              <a:buFont typeface="+mj-ea"/>
              <a:buAutoNum type="circleNumDbPlain"/>
            </a:pPr>
            <a:r>
              <a:rPr lang="ja-JP" altLang="en-US" sz="1400" dirty="0">
                <a:solidFill>
                  <a:schemeClr val="tx1"/>
                </a:solidFill>
                <a:latin typeface="メイリオ" panose="020B0604030504040204" pitchFamily="50" charset="-128"/>
                <a:ea typeface="メイリオ" panose="020B0604030504040204" pitchFamily="50" charset="-128"/>
              </a:rPr>
              <a:t>必要な資料が容易に利用できるようになったと思うか？</a:t>
            </a:r>
            <a:endParaRPr lang="en-US" altLang="ja-JP" sz="1400" dirty="0">
              <a:solidFill>
                <a:schemeClr val="tx1"/>
              </a:solidFill>
              <a:latin typeface="メイリオ" panose="020B0604030504040204" pitchFamily="50" charset="-128"/>
              <a:ea typeface="メイリオ" panose="020B0604030504040204" pitchFamily="50" charset="-128"/>
            </a:endParaRPr>
          </a:p>
          <a:p>
            <a:pPr marL="228600" indent="-228600">
              <a:buFont typeface="+mj-ea"/>
              <a:buAutoNum type="circleNumDbPlain"/>
            </a:pPr>
            <a:r>
              <a:rPr lang="ja-JP" altLang="en-US" sz="1400" dirty="0">
                <a:solidFill>
                  <a:schemeClr val="tx1"/>
                </a:solidFill>
                <a:latin typeface="メイリオ" panose="020B0604030504040204" pitchFamily="50" charset="-128"/>
                <a:ea typeface="メイリオ" panose="020B0604030504040204" pitchFamily="50" charset="-128"/>
              </a:rPr>
              <a:t>モバイル利用することで、業務効率が良くなったと感じますか？</a:t>
            </a:r>
            <a:endParaRPr lang="en-US" altLang="ja-JP" sz="1400" dirty="0">
              <a:solidFill>
                <a:schemeClr val="tx1"/>
              </a:solidFill>
              <a:latin typeface="メイリオ" panose="020B0604030504040204" pitchFamily="50" charset="-128"/>
              <a:ea typeface="メイリオ" panose="020B0604030504040204" pitchFamily="50" charset="-128"/>
            </a:endParaRPr>
          </a:p>
          <a:p>
            <a:pPr marL="228600" indent="-228600">
              <a:buFont typeface="+mj-ea"/>
              <a:buAutoNum type="circleNumDbPlain"/>
            </a:pPr>
            <a:r>
              <a:rPr kumimoji="1" lang="ja-JP" altLang="en-US" sz="1400" dirty="0">
                <a:solidFill>
                  <a:schemeClr val="tx1"/>
                </a:solidFill>
                <a:latin typeface="メイリオ" panose="020B0604030504040204" pitchFamily="50" charset="-128"/>
                <a:ea typeface="メイリオ" panose="020B0604030504040204" pitchFamily="50" charset="-128"/>
              </a:rPr>
              <a:t>フリーコメント、なにかあれば</a:t>
            </a:r>
            <a:endParaRPr kumimoji="1" lang="en-US" altLang="ja-JP" sz="1400" dirty="0">
              <a:solidFill>
                <a:schemeClr val="tx1"/>
              </a:solidFill>
              <a:latin typeface="メイリオ" panose="020B0604030504040204" pitchFamily="50" charset="-128"/>
              <a:ea typeface="メイリオ" panose="020B0604030504040204" pitchFamily="50" charset="-128"/>
            </a:endParaRPr>
          </a:p>
        </p:txBody>
      </p:sp>
      <p:pic>
        <p:nvPicPr>
          <p:cNvPr id="54" name="図 53">
            <a:extLst>
              <a:ext uri="{FF2B5EF4-FFF2-40B4-BE49-F238E27FC236}">
                <a16:creationId xmlns:a16="http://schemas.microsoft.com/office/drawing/2014/main" id="{F62477CF-AA0C-4B45-B9BF-7A338EC3BA7C}"/>
              </a:ext>
            </a:extLst>
          </p:cNvPr>
          <p:cNvPicPr>
            <a:picLocks noChangeAspect="1"/>
          </p:cNvPicPr>
          <p:nvPr/>
        </p:nvPicPr>
        <p:blipFill>
          <a:blip r:embed="rId4"/>
          <a:stretch>
            <a:fillRect/>
          </a:stretch>
        </p:blipFill>
        <p:spPr>
          <a:xfrm>
            <a:off x="-135893" y="-48226"/>
            <a:ext cx="1805302" cy="627297"/>
          </a:xfrm>
          <a:prstGeom prst="rect">
            <a:avLst/>
          </a:prstGeom>
        </p:spPr>
      </p:pic>
      <p:sp>
        <p:nvSpPr>
          <p:cNvPr id="56" name="Rectangle 1">
            <a:extLst>
              <a:ext uri="{FF2B5EF4-FFF2-40B4-BE49-F238E27FC236}">
                <a16:creationId xmlns:a16="http://schemas.microsoft.com/office/drawing/2014/main" id="{7E22396E-ACD0-4D94-A07D-98C8D473710B}"/>
              </a:ext>
            </a:extLst>
          </p:cNvPr>
          <p:cNvSpPr/>
          <p:nvPr/>
        </p:nvSpPr>
        <p:spPr bwMode="auto">
          <a:xfrm>
            <a:off x="830509" y="3834402"/>
            <a:ext cx="2639472" cy="743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メイリオ" panose="020B0604030504040204" pitchFamily="50" charset="-128"/>
              <a:ea typeface="メイリオ" panose="020B0604030504040204" pitchFamily="50" charset="-128"/>
              <a:cs typeface="Segoe UI" pitchFamily="34" charset="0"/>
            </a:endParaRPr>
          </a:p>
        </p:txBody>
      </p:sp>
      <p:sp>
        <p:nvSpPr>
          <p:cNvPr id="57" name="Rectangle 9">
            <a:extLst>
              <a:ext uri="{FF2B5EF4-FFF2-40B4-BE49-F238E27FC236}">
                <a16:creationId xmlns:a16="http://schemas.microsoft.com/office/drawing/2014/main" id="{960BDC5F-57A4-423D-B4DC-5CF8F6E8367E}"/>
              </a:ext>
            </a:extLst>
          </p:cNvPr>
          <p:cNvSpPr/>
          <p:nvPr/>
        </p:nvSpPr>
        <p:spPr>
          <a:xfrm>
            <a:off x="1051342" y="3963784"/>
            <a:ext cx="2590663" cy="541687"/>
          </a:xfrm>
          <a:prstGeom prst="rect">
            <a:avLst/>
          </a:prstGeom>
        </p:spPr>
        <p:txBody>
          <a:bodyPr wrap="square">
            <a:spAutoFit/>
          </a:bodyPr>
          <a:lstStyle/>
          <a:p>
            <a:pPr marL="358486" marR="0" lvl="0" indent="0" algn="l" defTabSz="914016" rtl="0" eaLnBrk="1" fontAlgn="auto" latinLnBrk="0" hangingPunct="1">
              <a:lnSpc>
                <a:spcPct val="90000"/>
              </a:lnSpc>
              <a:spcBef>
                <a:spcPts val="0"/>
              </a:spcBef>
              <a:spcAft>
                <a:spcPts val="1175"/>
              </a:spcAft>
              <a:buClrTx/>
              <a:buSzTx/>
              <a:buFontTx/>
              <a:buNone/>
              <a:tabLst/>
              <a:defRPr/>
            </a:pPr>
            <a:r>
              <a:rPr kumimoji="0" lang="en-US" altLang="ja-JP"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Office365</a:t>
            </a:r>
            <a:r>
              <a:rPr kumimoji="0" lang="ja-JP" altLang="en-US"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a:t>
            </a:r>
            <a:r>
              <a:rPr kumimoji="0" lang="en-US" altLang="ja-JP"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Teams</a:t>
            </a:r>
            <a:br>
              <a:rPr kumimoji="0" lang="en-US" altLang="ja-JP"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br>
            <a:r>
              <a:rPr kumimoji="0" lang="ja-JP" altLang="en-US"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導入・業務改善計画</a:t>
            </a:r>
            <a:endParaRPr kumimoji="0" lang="en-US"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58" name="Rectangle 40">
            <a:extLst>
              <a:ext uri="{FF2B5EF4-FFF2-40B4-BE49-F238E27FC236}">
                <a16:creationId xmlns:a16="http://schemas.microsoft.com/office/drawing/2014/main" id="{8CB81F12-2432-4633-8191-48149740D369}"/>
              </a:ext>
            </a:extLst>
          </p:cNvPr>
          <p:cNvSpPr/>
          <p:nvPr/>
        </p:nvSpPr>
        <p:spPr>
          <a:xfrm>
            <a:off x="834772" y="3854347"/>
            <a:ext cx="524503" cy="695575"/>
          </a:xfrm>
          <a:prstGeom prst="rect">
            <a:avLst/>
          </a:prstGeom>
        </p:spPr>
        <p:txBody>
          <a:bodyPr wrap="none"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altLang="ja-JP" sz="392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P</a:t>
            </a:r>
            <a:endParaRPr kumimoji="0" lang="en-US" sz="392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61343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4.16667E-6 -4.44444E-6 L -0.03671 -4.44444E-6 " pathEditMode="relative" rAng="0" ptsTypes="AA">
                                      <p:cBhvr>
                                        <p:cTn id="9" dur="500" spd="-100000" fill="hold"/>
                                        <p:tgtEl>
                                          <p:spTgt spid="2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アクティブユーザー率ターゲット設定</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pic>
        <p:nvPicPr>
          <p:cNvPr id="7" name="図 6">
            <a:extLst>
              <a:ext uri="{FF2B5EF4-FFF2-40B4-BE49-F238E27FC236}">
                <a16:creationId xmlns:a16="http://schemas.microsoft.com/office/drawing/2014/main" id="{A82F77FE-2FAA-4F85-8A0A-5A4845EB5850}"/>
              </a:ext>
            </a:extLst>
          </p:cNvPr>
          <p:cNvPicPr>
            <a:picLocks noChangeAspect="1"/>
          </p:cNvPicPr>
          <p:nvPr/>
        </p:nvPicPr>
        <p:blipFill rotWithShape="1">
          <a:blip r:embed="rId3"/>
          <a:srcRect l="18440" t="18911" r="8624" b="3730"/>
          <a:stretch/>
        </p:blipFill>
        <p:spPr>
          <a:xfrm>
            <a:off x="645952" y="1434517"/>
            <a:ext cx="7977930" cy="4583547"/>
          </a:xfrm>
          <a:prstGeom prst="rect">
            <a:avLst/>
          </a:prstGeom>
          <a:ln>
            <a:solidFill>
              <a:schemeClr val="bg1">
                <a:lumMod val="75000"/>
              </a:schemeClr>
            </a:solidFill>
          </a:ln>
        </p:spPr>
      </p:pic>
      <p:cxnSp>
        <p:nvCxnSpPr>
          <p:cNvPr id="25" name="直線矢印コネクタ 24">
            <a:extLst>
              <a:ext uri="{FF2B5EF4-FFF2-40B4-BE49-F238E27FC236}">
                <a16:creationId xmlns:a16="http://schemas.microsoft.com/office/drawing/2014/main" id="{96F542D9-5D28-4960-89B6-1DF93C6966E1}"/>
              </a:ext>
            </a:extLst>
          </p:cNvPr>
          <p:cNvCxnSpPr>
            <a:cxnSpLocks/>
            <a:endCxn id="31" idx="1"/>
          </p:cNvCxnSpPr>
          <p:nvPr/>
        </p:nvCxnSpPr>
        <p:spPr>
          <a:xfrm flipH="1">
            <a:off x="4623730" y="5654180"/>
            <a:ext cx="23772" cy="791461"/>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16" name="テキスト ボックス 15">
            <a:extLst>
              <a:ext uri="{FF2B5EF4-FFF2-40B4-BE49-F238E27FC236}">
                <a16:creationId xmlns:a16="http://schemas.microsoft.com/office/drawing/2014/main" id="{CC5278F4-A37D-43B7-AC0B-D7C93B462744}"/>
              </a:ext>
            </a:extLst>
          </p:cNvPr>
          <p:cNvSpPr txBox="1"/>
          <p:nvPr/>
        </p:nvSpPr>
        <p:spPr>
          <a:xfrm>
            <a:off x="8682604" y="4572001"/>
            <a:ext cx="3178005" cy="584775"/>
          </a:xfrm>
          <a:prstGeom prst="rect">
            <a:avLst/>
          </a:prstGeom>
          <a:noFill/>
        </p:spPr>
        <p:txBody>
          <a:bodyPr wrap="square" rtlCol="0">
            <a:spAutoFit/>
          </a:bodyPr>
          <a:lstStyle/>
          <a:p>
            <a:r>
              <a:rPr kumimoji="1" lang="ja-JP" altLang="en-US" sz="1600" dirty="0">
                <a:solidFill>
                  <a:srgbClr val="B30D8F"/>
                </a:solidFill>
                <a:latin typeface="メイリオ" panose="020B0604030504040204" pitchFamily="50" charset="-128"/>
                <a:ea typeface="メイリオ" panose="020B0604030504040204" pitchFamily="50" charset="-128"/>
              </a:rPr>
              <a:t>②各プロダクトの目標アクティブユーザー率を設定</a:t>
            </a:r>
          </a:p>
        </p:txBody>
      </p:sp>
      <p:sp>
        <p:nvSpPr>
          <p:cNvPr id="31" name="テキスト ボックス 30">
            <a:extLst>
              <a:ext uri="{FF2B5EF4-FFF2-40B4-BE49-F238E27FC236}">
                <a16:creationId xmlns:a16="http://schemas.microsoft.com/office/drawing/2014/main" id="{9E239B16-FC24-442A-A697-393452E92C83}"/>
              </a:ext>
            </a:extLst>
          </p:cNvPr>
          <p:cNvSpPr txBox="1"/>
          <p:nvPr/>
        </p:nvSpPr>
        <p:spPr>
          <a:xfrm>
            <a:off x="4623730" y="6276364"/>
            <a:ext cx="5008227" cy="338554"/>
          </a:xfrm>
          <a:prstGeom prst="rect">
            <a:avLst/>
          </a:prstGeom>
          <a:noFill/>
        </p:spPr>
        <p:txBody>
          <a:bodyPr wrap="square" rtlCol="0">
            <a:spAutoFit/>
          </a:bodyPr>
          <a:lstStyle/>
          <a:p>
            <a:r>
              <a:rPr kumimoji="1" lang="ja-JP" altLang="en-US" sz="1600" dirty="0">
                <a:solidFill>
                  <a:srgbClr val="B30D8F"/>
                </a:solidFill>
                <a:latin typeface="メイリオ" panose="020B0604030504040204" pitchFamily="50" charset="-128"/>
                <a:ea typeface="メイリオ" panose="020B0604030504040204" pitchFamily="50" charset="-128"/>
              </a:rPr>
              <a:t>①活動（導入）開始月とターゲット月を設定</a:t>
            </a:r>
          </a:p>
        </p:txBody>
      </p:sp>
      <p:cxnSp>
        <p:nvCxnSpPr>
          <p:cNvPr id="32" name="直線矢印コネクタ 31">
            <a:extLst>
              <a:ext uri="{FF2B5EF4-FFF2-40B4-BE49-F238E27FC236}">
                <a16:creationId xmlns:a16="http://schemas.microsoft.com/office/drawing/2014/main" id="{3FC5E5D0-946F-43B3-A304-63EC1C67FA80}"/>
              </a:ext>
            </a:extLst>
          </p:cNvPr>
          <p:cNvCxnSpPr>
            <a:cxnSpLocks/>
          </p:cNvCxnSpPr>
          <p:nvPr/>
        </p:nvCxnSpPr>
        <p:spPr>
          <a:xfrm flipH="1" flipV="1">
            <a:off x="5890470" y="4279783"/>
            <a:ext cx="2926359" cy="225105"/>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33" name="テキスト ボックス 32">
            <a:extLst>
              <a:ext uri="{FF2B5EF4-FFF2-40B4-BE49-F238E27FC236}">
                <a16:creationId xmlns:a16="http://schemas.microsoft.com/office/drawing/2014/main" id="{F85C308E-629F-4F12-A2A4-269ADF8190F2}"/>
              </a:ext>
            </a:extLst>
          </p:cNvPr>
          <p:cNvSpPr txBox="1"/>
          <p:nvPr/>
        </p:nvSpPr>
        <p:spPr>
          <a:xfrm>
            <a:off x="8751114" y="2685875"/>
            <a:ext cx="3440886" cy="738664"/>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・現在のアクティブユーザー数</a:t>
            </a:r>
            <a:endParaRPr lang="en-US" altLang="ja-JP" sz="1400" dirty="0">
              <a:latin typeface="メイリオ" panose="020B0604030504040204" pitchFamily="50" charset="-128"/>
              <a:ea typeface="メイリオ" panose="020B0604030504040204" pitchFamily="50" charset="-128"/>
            </a:endParaRPr>
          </a:p>
          <a:p>
            <a:r>
              <a:rPr kumimoji="1" lang="ja-JP" altLang="en-US" sz="1400" dirty="0">
                <a:latin typeface="メイリオ" panose="020B0604030504040204" pitchFamily="50" charset="-128"/>
                <a:ea typeface="メイリオ" panose="020B0604030504040204" pitchFamily="50" charset="-128"/>
              </a:rPr>
              <a:t>・活動開始月時点の最大ユーザー数</a:t>
            </a:r>
            <a:endParaRPr kumimoji="1"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・活動開始月時点の目標ユーザー</a:t>
            </a:r>
            <a:endParaRPr kumimoji="1" lang="en-US" altLang="ja-JP" sz="1400" dirty="0">
              <a:latin typeface="メイリオ" panose="020B0604030504040204" pitchFamily="50" charset="-128"/>
              <a:ea typeface="メイリオ" panose="020B0604030504040204" pitchFamily="50" charset="-128"/>
            </a:endParaRPr>
          </a:p>
        </p:txBody>
      </p:sp>
      <p:sp>
        <p:nvSpPr>
          <p:cNvPr id="34" name="テキスト ボックス 33">
            <a:extLst>
              <a:ext uri="{FF2B5EF4-FFF2-40B4-BE49-F238E27FC236}">
                <a16:creationId xmlns:a16="http://schemas.microsoft.com/office/drawing/2014/main" id="{E755D2E0-9200-4211-AED0-5468E892DB6E}"/>
              </a:ext>
            </a:extLst>
          </p:cNvPr>
          <p:cNvSpPr txBox="1"/>
          <p:nvPr/>
        </p:nvSpPr>
        <p:spPr>
          <a:xfrm>
            <a:off x="8825218" y="3576506"/>
            <a:ext cx="3263318" cy="523220"/>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活動開始月設定ターゲットユーザーに</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対しての現在のアクティブユーザー率</a:t>
            </a:r>
            <a:endParaRPr kumimoji="1" lang="en-US" altLang="ja-JP" sz="1400" dirty="0">
              <a:latin typeface="メイリオ" panose="020B0604030504040204" pitchFamily="50" charset="-128"/>
              <a:ea typeface="メイリオ" panose="020B0604030504040204" pitchFamily="50" charset="-128"/>
            </a:endParaRPr>
          </a:p>
        </p:txBody>
      </p:sp>
      <p:cxnSp>
        <p:nvCxnSpPr>
          <p:cNvPr id="35" name="直線矢印コネクタ 34">
            <a:extLst>
              <a:ext uri="{FF2B5EF4-FFF2-40B4-BE49-F238E27FC236}">
                <a16:creationId xmlns:a16="http://schemas.microsoft.com/office/drawing/2014/main" id="{DC57463D-30B0-4E91-A5AD-4FA8366CF66F}"/>
              </a:ext>
            </a:extLst>
          </p:cNvPr>
          <p:cNvCxnSpPr>
            <a:cxnSpLocks/>
          </p:cNvCxnSpPr>
          <p:nvPr/>
        </p:nvCxnSpPr>
        <p:spPr>
          <a:xfrm flipH="1">
            <a:off x="5816369" y="3677174"/>
            <a:ext cx="2950126" cy="1"/>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6" name="直線矢印コネクタ 35">
            <a:extLst>
              <a:ext uri="{FF2B5EF4-FFF2-40B4-BE49-F238E27FC236}">
                <a16:creationId xmlns:a16="http://schemas.microsoft.com/office/drawing/2014/main" id="{D2110034-245A-4A5B-930D-79632083EF09}"/>
              </a:ext>
            </a:extLst>
          </p:cNvPr>
          <p:cNvCxnSpPr>
            <a:cxnSpLocks/>
          </p:cNvCxnSpPr>
          <p:nvPr/>
        </p:nvCxnSpPr>
        <p:spPr>
          <a:xfrm flipH="1">
            <a:off x="5901658" y="2810312"/>
            <a:ext cx="2831281" cy="62918"/>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8" name="直線矢印コネクタ 37">
            <a:extLst>
              <a:ext uri="{FF2B5EF4-FFF2-40B4-BE49-F238E27FC236}">
                <a16:creationId xmlns:a16="http://schemas.microsoft.com/office/drawing/2014/main" id="{4742C382-2DD9-41E9-8A04-B60CFCCEFDD7}"/>
              </a:ext>
            </a:extLst>
          </p:cNvPr>
          <p:cNvCxnSpPr>
            <a:cxnSpLocks/>
          </p:cNvCxnSpPr>
          <p:nvPr/>
        </p:nvCxnSpPr>
        <p:spPr>
          <a:xfrm flipH="1">
            <a:off x="5810778" y="2055303"/>
            <a:ext cx="2997662" cy="72705"/>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40" name="テキスト ボックス 39">
            <a:extLst>
              <a:ext uri="{FF2B5EF4-FFF2-40B4-BE49-F238E27FC236}">
                <a16:creationId xmlns:a16="http://schemas.microsoft.com/office/drawing/2014/main" id="{43F405DF-4E55-42BE-8E27-785A948B2C9F}"/>
              </a:ext>
            </a:extLst>
          </p:cNvPr>
          <p:cNvSpPr txBox="1"/>
          <p:nvPr/>
        </p:nvSpPr>
        <p:spPr>
          <a:xfrm>
            <a:off x="8860171" y="1949042"/>
            <a:ext cx="2985084"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クリックで各グラフへ移動</a:t>
            </a:r>
            <a:endParaRPr kumimoji="1" lang="en-US" altLang="ja-JP" sz="1400" dirty="0">
              <a:latin typeface="メイリオ" panose="020B0604030504040204" pitchFamily="50" charset="-128"/>
              <a:ea typeface="メイリオ" panose="020B0604030504040204" pitchFamily="50" charset="-128"/>
            </a:endParaRPr>
          </a:p>
        </p:txBody>
      </p:sp>
      <p:sp>
        <p:nvSpPr>
          <p:cNvPr id="42" name="テキスト プレースホルダー 3">
            <a:extLst>
              <a:ext uri="{FF2B5EF4-FFF2-40B4-BE49-F238E27FC236}">
                <a16:creationId xmlns:a16="http://schemas.microsoft.com/office/drawing/2014/main" id="{C6C0B513-64F3-4B96-9A19-823452C5E625}"/>
              </a:ext>
            </a:extLst>
          </p:cNvPr>
          <p:cNvSpPr>
            <a:spLocks noGrp="1"/>
          </p:cNvSpPr>
          <p:nvPr>
            <p:ph type="body" sz="quarter" idx="10"/>
          </p:nvPr>
        </p:nvSpPr>
        <p:spPr>
          <a:xfrm>
            <a:off x="511728" y="1078427"/>
            <a:ext cx="9446003" cy="356090"/>
          </a:xfrm>
        </p:spPr>
        <p:txBody>
          <a:bodyPr>
            <a:noAutofit/>
          </a:bodyPr>
          <a:lstStyle/>
          <a:p>
            <a:r>
              <a:rPr lang="ja-JP" altLang="en-US" sz="1800" dirty="0">
                <a:solidFill>
                  <a:schemeClr val="tx1"/>
                </a:solidFill>
                <a:latin typeface="Meiryo UI" panose="020B0604030504040204" pitchFamily="50" charset="-128"/>
                <a:ea typeface="Meiryo UI" panose="020B0604030504040204" pitchFamily="50" charset="-128"/>
              </a:rPr>
              <a:t>大まかに“いつまでにどのくらい”（例：アクティブユーザー）の目標を設定する</a:t>
            </a:r>
          </a:p>
        </p:txBody>
      </p:sp>
      <p:pic>
        <p:nvPicPr>
          <p:cNvPr id="39" name="図 38">
            <a:extLst>
              <a:ext uri="{FF2B5EF4-FFF2-40B4-BE49-F238E27FC236}">
                <a16:creationId xmlns:a16="http://schemas.microsoft.com/office/drawing/2014/main" id="{E993AC02-67DE-4E55-9027-6386AC69CEA5}"/>
              </a:ext>
            </a:extLst>
          </p:cNvPr>
          <p:cNvPicPr>
            <a:picLocks noChangeAspect="1"/>
          </p:cNvPicPr>
          <p:nvPr/>
        </p:nvPicPr>
        <p:blipFill>
          <a:blip r:embed="rId4"/>
          <a:stretch>
            <a:fillRect/>
          </a:stretch>
        </p:blipFill>
        <p:spPr>
          <a:xfrm>
            <a:off x="-135893" y="-48226"/>
            <a:ext cx="1805302" cy="627297"/>
          </a:xfrm>
          <a:prstGeom prst="rect">
            <a:avLst/>
          </a:prstGeom>
        </p:spPr>
      </p:pic>
    </p:spTree>
    <p:extLst>
      <p:ext uri="{BB962C8B-B14F-4D97-AF65-F5344CB8AC3E}">
        <p14:creationId xmlns:p14="http://schemas.microsoft.com/office/powerpoint/2010/main" val="251737080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Forms</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アンケートサンプル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アンケート企画</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42" name="テキスト プレースホルダー 3">
            <a:extLst>
              <a:ext uri="{FF2B5EF4-FFF2-40B4-BE49-F238E27FC236}">
                <a16:creationId xmlns:a16="http://schemas.microsoft.com/office/drawing/2014/main" id="{C6C0B513-64F3-4B96-9A19-823452C5E625}"/>
              </a:ext>
            </a:extLst>
          </p:cNvPr>
          <p:cNvSpPr>
            <a:spLocks noGrp="1"/>
          </p:cNvSpPr>
          <p:nvPr>
            <p:ph type="body" sz="quarter" idx="10"/>
          </p:nvPr>
        </p:nvSpPr>
        <p:spPr>
          <a:xfrm>
            <a:off x="511728" y="1078427"/>
            <a:ext cx="9446003" cy="356090"/>
          </a:xfrm>
        </p:spPr>
        <p:txBody>
          <a:bodyPr>
            <a:noAutofit/>
          </a:bodyPr>
          <a:lstStyle/>
          <a:p>
            <a:r>
              <a:rPr lang="ja-JP" altLang="en-US" sz="1800" dirty="0">
                <a:solidFill>
                  <a:schemeClr val="tx1"/>
                </a:solidFill>
                <a:latin typeface="Meiryo UI" panose="020B0604030504040204" pitchFamily="50" charset="-128"/>
                <a:ea typeface="Meiryo UI" panose="020B0604030504040204" pitchFamily="50" charset="-128"/>
              </a:rPr>
              <a:t>効果を測定する方法を共有・決定しておく</a:t>
            </a:r>
            <a:br>
              <a:rPr lang="en-US" altLang="ja-JP" sz="1800" dirty="0">
                <a:solidFill>
                  <a:schemeClr val="tx1"/>
                </a:solidFill>
                <a:latin typeface="Meiryo UI" panose="020B0604030504040204" pitchFamily="50" charset="-128"/>
                <a:ea typeface="Meiryo UI" panose="020B0604030504040204" pitchFamily="50" charset="-128"/>
              </a:rPr>
            </a:br>
            <a:r>
              <a:rPr lang="ja-JP" altLang="en-US" sz="1800" dirty="0">
                <a:solidFill>
                  <a:schemeClr val="tx1"/>
                </a:solidFill>
                <a:latin typeface="Meiryo UI" panose="020B0604030504040204" pitchFamily="50" charset="-128"/>
                <a:ea typeface="Meiryo UI" panose="020B0604030504040204" pitchFamily="50" charset="-128"/>
              </a:rPr>
              <a:t>どの数値を定期的に確認していくのか？効果はどう確認するのか？　方法の明確化が重要です。</a:t>
            </a:r>
          </a:p>
        </p:txBody>
      </p:sp>
      <p:pic>
        <p:nvPicPr>
          <p:cNvPr id="3" name="図 2">
            <a:extLst>
              <a:ext uri="{FF2B5EF4-FFF2-40B4-BE49-F238E27FC236}">
                <a16:creationId xmlns:a16="http://schemas.microsoft.com/office/drawing/2014/main" id="{F7390BBD-D9EC-4796-ADAF-F7BBCC8BC651}"/>
              </a:ext>
            </a:extLst>
          </p:cNvPr>
          <p:cNvPicPr>
            <a:picLocks noChangeAspect="1"/>
          </p:cNvPicPr>
          <p:nvPr/>
        </p:nvPicPr>
        <p:blipFill rotWithShape="1">
          <a:blip r:embed="rId3"/>
          <a:srcRect l="31722" t="14696" r="31807" b="1530"/>
          <a:stretch/>
        </p:blipFill>
        <p:spPr>
          <a:xfrm>
            <a:off x="3875715" y="1700740"/>
            <a:ext cx="3775046" cy="4696858"/>
          </a:xfrm>
          <a:prstGeom prst="rect">
            <a:avLst/>
          </a:prstGeom>
          <a:ln>
            <a:solidFill>
              <a:schemeClr val="bg1">
                <a:lumMod val="75000"/>
              </a:schemeClr>
            </a:solidFill>
          </a:ln>
        </p:spPr>
      </p:pic>
      <p:pic>
        <p:nvPicPr>
          <p:cNvPr id="18" name="図 17">
            <a:extLst>
              <a:ext uri="{FF2B5EF4-FFF2-40B4-BE49-F238E27FC236}">
                <a16:creationId xmlns:a16="http://schemas.microsoft.com/office/drawing/2014/main" id="{2A018A62-F9A3-41F6-8B48-5A7133BD4DB8}"/>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7800759" y="1694305"/>
            <a:ext cx="4002551" cy="2301044"/>
          </a:xfrm>
          <a:prstGeom prst="rect">
            <a:avLst/>
          </a:prstGeom>
          <a:ln>
            <a:solidFill>
              <a:schemeClr val="bg1">
                <a:lumMod val="75000"/>
              </a:schemeClr>
            </a:solidFill>
          </a:ln>
        </p:spPr>
      </p:pic>
      <p:sp>
        <p:nvSpPr>
          <p:cNvPr id="19" name="テキスト プレースホルダー 3">
            <a:extLst>
              <a:ext uri="{FF2B5EF4-FFF2-40B4-BE49-F238E27FC236}">
                <a16:creationId xmlns:a16="http://schemas.microsoft.com/office/drawing/2014/main" id="{3C2574DD-3612-4CEC-8575-C90859FC56E3}"/>
              </a:ext>
            </a:extLst>
          </p:cNvPr>
          <p:cNvSpPr txBox="1">
            <a:spLocks/>
          </p:cNvSpPr>
          <p:nvPr/>
        </p:nvSpPr>
        <p:spPr>
          <a:xfrm>
            <a:off x="702657" y="2784951"/>
            <a:ext cx="2973224" cy="2264113"/>
          </a:xfrm>
          <a:prstGeom prst="rect">
            <a:avLst/>
          </a:prstGeom>
          <a:solidFill>
            <a:schemeClr val="bg1">
              <a:lumMod val="95000"/>
            </a:schemeClr>
          </a:solidFill>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br>
              <a:rPr lang="en-US" altLang="ja-JP" sz="1200" dirty="0">
                <a:solidFill>
                  <a:schemeClr val="tx1"/>
                </a:solidFill>
                <a:latin typeface="Meiryo UI" panose="020B0604030504040204" pitchFamily="50" charset="-128"/>
                <a:ea typeface="Meiryo UI" panose="020B0604030504040204" pitchFamily="50" charset="-128"/>
              </a:rPr>
            </a:br>
            <a:r>
              <a:rPr lang="ja-JP" altLang="en-US" sz="1200" dirty="0">
                <a:solidFill>
                  <a:schemeClr val="tx1"/>
                </a:solidFill>
                <a:latin typeface="Meiryo UI" panose="020B0604030504040204" pitchFamily="50" charset="-128"/>
                <a:ea typeface="Meiryo UI" panose="020B0604030504040204" pitchFamily="50" charset="-128"/>
              </a:rPr>
              <a:t>指定期間の累積利用データ</a:t>
            </a:r>
            <a:br>
              <a:rPr lang="en-US" altLang="ja-JP" sz="1200" dirty="0">
                <a:solidFill>
                  <a:schemeClr val="tx1"/>
                </a:solidFill>
                <a:latin typeface="Meiryo UI" panose="020B0604030504040204" pitchFamily="50" charset="-128"/>
                <a:ea typeface="Meiryo UI" panose="020B0604030504040204" pitchFamily="50" charset="-128"/>
              </a:rPr>
            </a:br>
            <a:r>
              <a:rPr lang="ja-JP" altLang="en-US" sz="1200" dirty="0">
                <a:solidFill>
                  <a:schemeClr val="tx1"/>
                </a:solidFill>
                <a:latin typeface="Meiryo UI" panose="020B0604030504040204" pitchFamily="50" charset="-128"/>
                <a:ea typeface="Meiryo UI" panose="020B0604030504040204" pitchFamily="50" charset="-128"/>
              </a:rPr>
              <a:t>レポート出力日毎の時系列データ</a:t>
            </a:r>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アクティブユーザーの伸び数</a:t>
            </a:r>
          </a:p>
          <a:p>
            <a:pPr marL="285750" indent="-285750">
              <a:buFont typeface="Arial" panose="020B0604020202020204" pitchFamily="34" charset="0"/>
              <a:buChar char="•"/>
            </a:pPr>
            <a:r>
              <a:rPr lang="en-US" altLang="ja-JP" sz="1200" dirty="0">
                <a:solidFill>
                  <a:schemeClr val="tx1"/>
                </a:solidFill>
                <a:latin typeface="Meiryo UI" panose="020B0604030504040204" pitchFamily="50" charset="-128"/>
                <a:ea typeface="Meiryo UI" panose="020B0604030504040204" pitchFamily="50" charset="-128"/>
              </a:rPr>
              <a:t>Active</a:t>
            </a:r>
            <a:r>
              <a:rPr lang="ja-JP" altLang="en-US" sz="1200" dirty="0">
                <a:solidFill>
                  <a:schemeClr val="tx1"/>
                </a:solidFill>
                <a:latin typeface="Meiryo UI" panose="020B0604030504040204" pitchFamily="50" charset="-128"/>
                <a:ea typeface="Meiryo UI" panose="020B0604030504040204" pitchFamily="50" charset="-128"/>
              </a:rPr>
              <a:t>ユーザー数（全体・部署毎）</a:t>
            </a:r>
          </a:p>
          <a:p>
            <a:pPr marL="285750" indent="-285750">
              <a:buFont typeface="Arial" panose="020B0604020202020204" pitchFamily="34" charset="0"/>
              <a:buChar char="•"/>
            </a:pPr>
            <a:r>
              <a:rPr lang="en-US" altLang="ja-JP" sz="1200" dirty="0">
                <a:solidFill>
                  <a:schemeClr val="tx1"/>
                </a:solidFill>
                <a:latin typeface="Meiryo UI" panose="020B0604030504040204" pitchFamily="50" charset="-128"/>
                <a:ea typeface="Meiryo UI" panose="020B0604030504040204" pitchFamily="50" charset="-128"/>
              </a:rPr>
              <a:t>Active</a:t>
            </a:r>
            <a:r>
              <a:rPr lang="ja-JP" altLang="en-US" sz="1200" dirty="0">
                <a:solidFill>
                  <a:schemeClr val="tx1"/>
                </a:solidFill>
                <a:latin typeface="Meiryo UI" panose="020B0604030504040204" pitchFamily="50" charset="-128"/>
                <a:ea typeface="Meiryo UI" panose="020B0604030504040204" pitchFamily="50" charset="-128"/>
              </a:rPr>
              <a:t>ユーザー率（全体・部署毎）</a:t>
            </a:r>
          </a:p>
          <a:p>
            <a:pPr marL="285750" indent="-285750">
              <a:buFont typeface="Arial" panose="020B0604020202020204" pitchFamily="34" charset="0"/>
              <a:buChar char="•"/>
            </a:pPr>
            <a:r>
              <a:rPr lang="ja-JP" altLang="en-US" sz="1200" dirty="0">
                <a:solidFill>
                  <a:schemeClr val="tx1"/>
                </a:solidFill>
                <a:latin typeface="Meiryo UI" panose="020B0604030504040204" pitchFamily="50" charset="-128"/>
                <a:ea typeface="Meiryo UI" panose="020B0604030504040204" pitchFamily="50" charset="-128"/>
              </a:rPr>
              <a:t>各アクティビティ利用数（全体・部署毎・ユーザー毎）</a:t>
            </a:r>
          </a:p>
          <a:p>
            <a:pPr marL="285750" indent="-285750">
              <a:buFont typeface="Arial" panose="020B0604020202020204" pitchFamily="34" charset="0"/>
              <a:buChar char="•"/>
            </a:pPr>
            <a:r>
              <a:rPr lang="ja-JP" altLang="en-US" sz="1200" dirty="0">
                <a:solidFill>
                  <a:schemeClr val="tx1"/>
                </a:solidFill>
                <a:latin typeface="Meiryo UI" panose="020B0604030504040204" pitchFamily="50" charset="-128"/>
                <a:ea typeface="Meiryo UI" panose="020B0604030504040204" pitchFamily="50" charset="-128"/>
              </a:rPr>
              <a:t>詳細テーブル</a:t>
            </a:r>
          </a:p>
        </p:txBody>
      </p:sp>
      <p:pic>
        <p:nvPicPr>
          <p:cNvPr id="21" name="図 20">
            <a:extLst>
              <a:ext uri="{FF2B5EF4-FFF2-40B4-BE49-F238E27FC236}">
                <a16:creationId xmlns:a16="http://schemas.microsoft.com/office/drawing/2014/main" id="{CF90886B-7B0A-431F-9410-7BC371B17E04}"/>
              </a:ext>
            </a:extLst>
          </p:cNvPr>
          <p:cNvPicPr>
            <a:picLocks noChangeAspect="1"/>
          </p:cNvPicPr>
          <p:nvPr/>
        </p:nvPicPr>
        <p:blipFill>
          <a:blip r:embed="rId5"/>
          <a:stretch>
            <a:fillRect/>
          </a:stretch>
        </p:blipFill>
        <p:spPr>
          <a:xfrm>
            <a:off x="-135893" y="-48226"/>
            <a:ext cx="1805302" cy="627297"/>
          </a:xfrm>
          <a:prstGeom prst="rect">
            <a:avLst/>
          </a:prstGeom>
        </p:spPr>
      </p:pic>
      <p:pic>
        <p:nvPicPr>
          <p:cNvPr id="6" name="図 5">
            <a:extLst>
              <a:ext uri="{FF2B5EF4-FFF2-40B4-BE49-F238E27FC236}">
                <a16:creationId xmlns:a16="http://schemas.microsoft.com/office/drawing/2014/main" id="{9BBDF1C9-9ADB-497B-B19A-1BC173D35737}"/>
              </a:ext>
            </a:extLst>
          </p:cNvPr>
          <p:cNvPicPr>
            <a:picLocks noChangeAspect="1"/>
          </p:cNvPicPr>
          <p:nvPr/>
        </p:nvPicPr>
        <p:blipFill rotWithShape="1">
          <a:blip r:embed="rId6"/>
          <a:srcRect l="18467" t="19107" r="8797" b="3694"/>
          <a:stretch/>
        </p:blipFill>
        <p:spPr>
          <a:xfrm>
            <a:off x="7817209" y="4086471"/>
            <a:ext cx="3994490" cy="2296443"/>
          </a:xfrm>
          <a:prstGeom prst="rect">
            <a:avLst/>
          </a:prstGeom>
          <a:ln>
            <a:solidFill>
              <a:schemeClr val="bg1">
                <a:lumMod val="75000"/>
              </a:schemeClr>
            </a:solidFill>
          </a:ln>
        </p:spPr>
      </p:pic>
      <p:sp>
        <p:nvSpPr>
          <p:cNvPr id="24" name="テキスト プレースホルダー 3">
            <a:extLst>
              <a:ext uri="{FF2B5EF4-FFF2-40B4-BE49-F238E27FC236}">
                <a16:creationId xmlns:a16="http://schemas.microsoft.com/office/drawing/2014/main" id="{611A0C65-1CB4-42CA-8A6E-650715638A57}"/>
              </a:ext>
            </a:extLst>
          </p:cNvPr>
          <p:cNvSpPr txBox="1">
            <a:spLocks/>
          </p:cNvSpPr>
          <p:nvPr/>
        </p:nvSpPr>
        <p:spPr>
          <a:xfrm>
            <a:off x="699781" y="5203012"/>
            <a:ext cx="2973224" cy="481321"/>
          </a:xfrm>
          <a:prstGeom prst="rect">
            <a:avLst/>
          </a:prstGeom>
          <a:solidFill>
            <a:schemeClr val="bg1">
              <a:lumMod val="95000"/>
            </a:schemeClr>
          </a:solidFill>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br>
              <a:rPr lang="en-US" altLang="ja-JP" sz="1200" dirty="0">
                <a:solidFill>
                  <a:schemeClr val="tx1"/>
                </a:solidFill>
                <a:latin typeface="Meiryo UI" panose="020B0604030504040204" pitchFamily="50" charset="-128"/>
                <a:ea typeface="Meiryo UI" panose="020B0604030504040204" pitchFamily="50" charset="-128"/>
              </a:rPr>
            </a:br>
            <a:r>
              <a:rPr lang="ja-JP" altLang="en-US" sz="1200" dirty="0">
                <a:solidFill>
                  <a:schemeClr val="tx1"/>
                </a:solidFill>
                <a:latin typeface="Meiryo UI" panose="020B0604030504040204" pitchFamily="50" charset="-128"/>
                <a:ea typeface="Meiryo UI" panose="020B0604030504040204" pitchFamily="50" charset="-128"/>
              </a:rPr>
              <a:t>チームの組織横</a:t>
            </a:r>
            <a:r>
              <a:rPr lang="ja-JP" altLang="en-US" sz="1200" dirty="0" err="1">
                <a:solidFill>
                  <a:schemeClr val="tx1"/>
                </a:solidFill>
                <a:latin typeface="Meiryo UI" panose="020B0604030504040204" pitchFamily="50" charset="-128"/>
                <a:ea typeface="Meiryo UI" panose="020B0604030504040204" pitchFamily="50" charset="-128"/>
              </a:rPr>
              <a:t>ぐ</a:t>
            </a:r>
            <a:r>
              <a:rPr lang="ja-JP" altLang="en-US" sz="1200" dirty="0">
                <a:solidFill>
                  <a:schemeClr val="tx1"/>
                </a:solidFill>
                <a:latin typeface="Meiryo UI" panose="020B0604030504040204" pitchFamily="50" charset="-128"/>
                <a:ea typeface="Meiryo UI" panose="020B0604030504040204" pitchFamily="50" charset="-128"/>
              </a:rPr>
              <a:t>し・交わり度</a:t>
            </a:r>
          </a:p>
        </p:txBody>
      </p:sp>
      <p:sp>
        <p:nvSpPr>
          <p:cNvPr id="27" name="テキスト プレースホルダー 3">
            <a:extLst>
              <a:ext uri="{FF2B5EF4-FFF2-40B4-BE49-F238E27FC236}">
                <a16:creationId xmlns:a16="http://schemas.microsoft.com/office/drawing/2014/main" id="{D81E31FF-27A5-43AB-9E0C-F30D83CCDC63}"/>
              </a:ext>
            </a:extLst>
          </p:cNvPr>
          <p:cNvSpPr txBox="1">
            <a:spLocks/>
          </p:cNvSpPr>
          <p:nvPr/>
        </p:nvSpPr>
        <p:spPr>
          <a:xfrm>
            <a:off x="713683" y="2151848"/>
            <a:ext cx="2973224" cy="498574"/>
          </a:xfrm>
          <a:prstGeom prst="rect">
            <a:avLst/>
          </a:prstGeom>
          <a:solidFill>
            <a:schemeClr val="bg1">
              <a:lumMod val="95000"/>
            </a:schemeClr>
          </a:solidFill>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br>
              <a:rPr lang="en-US" altLang="ja-JP" sz="1200" dirty="0">
                <a:solidFill>
                  <a:schemeClr val="tx1"/>
                </a:solidFill>
                <a:latin typeface="Meiryo UI" panose="020B0604030504040204" pitchFamily="50" charset="-128"/>
                <a:ea typeface="Meiryo UI" panose="020B0604030504040204" pitchFamily="50" charset="-128"/>
              </a:rPr>
            </a:br>
            <a:r>
              <a:rPr lang="ja-JP" altLang="en-US" sz="1200" dirty="0">
                <a:solidFill>
                  <a:schemeClr val="tx1"/>
                </a:solidFill>
                <a:latin typeface="Meiryo UI" panose="020B0604030504040204" pitchFamily="50" charset="-128"/>
                <a:ea typeface="Meiryo UI" panose="020B0604030504040204" pitchFamily="50" charset="-128"/>
              </a:rPr>
              <a:t>ユーザーアンケート（テンプレート用意あり）</a:t>
            </a:r>
          </a:p>
        </p:txBody>
      </p:sp>
    </p:spTree>
    <p:extLst>
      <p:ext uri="{BB962C8B-B14F-4D97-AF65-F5344CB8AC3E}">
        <p14:creationId xmlns:p14="http://schemas.microsoft.com/office/powerpoint/2010/main" val="24671080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各部署の協力者（チャンピオン）との数値の共有</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42" name="テキスト プレースホルダー 3">
            <a:extLst>
              <a:ext uri="{FF2B5EF4-FFF2-40B4-BE49-F238E27FC236}">
                <a16:creationId xmlns:a16="http://schemas.microsoft.com/office/drawing/2014/main" id="{C6C0B513-64F3-4B96-9A19-823452C5E625}"/>
              </a:ext>
            </a:extLst>
          </p:cNvPr>
          <p:cNvSpPr>
            <a:spLocks noGrp="1"/>
          </p:cNvSpPr>
          <p:nvPr>
            <p:ph type="body" sz="quarter" idx="10"/>
          </p:nvPr>
        </p:nvSpPr>
        <p:spPr>
          <a:xfrm>
            <a:off x="494795" y="1196961"/>
            <a:ext cx="11179529" cy="356090"/>
          </a:xfrm>
        </p:spPr>
        <p:txBody>
          <a:bodyPr>
            <a:noAutofit/>
          </a:bodyPr>
          <a:lstStyle/>
          <a:p>
            <a:r>
              <a:rPr lang="ja-JP" altLang="en-US" sz="1800" dirty="0">
                <a:solidFill>
                  <a:schemeClr val="tx1"/>
                </a:solidFill>
                <a:latin typeface="Meiryo UI" panose="020B0604030504040204" pitchFamily="50" charset="-128"/>
                <a:ea typeface="Meiryo UI" panose="020B0604030504040204" pitchFamily="50" charset="-128"/>
              </a:rPr>
              <a:t>現在の利用状況・課題を各部署の利活用推進者（協力者・チャンピオン）と</a:t>
            </a:r>
            <a:r>
              <a:rPr lang="en-US" altLang="ja-JP" sz="1800" dirty="0">
                <a:solidFill>
                  <a:schemeClr val="tx1"/>
                </a:solidFill>
                <a:latin typeface="Meiryo UI" panose="020B0604030504040204" pitchFamily="50" charset="-128"/>
                <a:ea typeface="Meiryo UI" panose="020B0604030504040204" pitchFamily="50" charset="-128"/>
              </a:rPr>
              <a:t>Power</a:t>
            </a:r>
            <a:r>
              <a:rPr lang="ja-JP" altLang="en-US" sz="1800" dirty="0">
                <a:solidFill>
                  <a:schemeClr val="tx1"/>
                </a:solidFill>
                <a:latin typeface="Meiryo UI" panose="020B0604030504040204" pitchFamily="50" charset="-128"/>
                <a:ea typeface="Meiryo UI" panose="020B0604030504040204" pitchFamily="50" charset="-128"/>
              </a:rPr>
              <a:t> </a:t>
            </a:r>
            <a:r>
              <a:rPr lang="en-US" altLang="ja-JP" sz="1800" dirty="0">
                <a:solidFill>
                  <a:schemeClr val="tx1"/>
                </a:solidFill>
                <a:latin typeface="Meiryo UI" panose="020B0604030504040204" pitchFamily="50" charset="-128"/>
                <a:ea typeface="Meiryo UI" panose="020B0604030504040204" pitchFamily="50" charset="-128"/>
              </a:rPr>
              <a:t>BI</a:t>
            </a:r>
            <a:r>
              <a:rPr lang="ja-JP" altLang="en-US" sz="1800" dirty="0">
                <a:solidFill>
                  <a:schemeClr val="tx1"/>
                </a:solidFill>
                <a:latin typeface="Meiryo UI" panose="020B0604030504040204" pitchFamily="50" charset="-128"/>
                <a:ea typeface="Meiryo UI" panose="020B0604030504040204" pitchFamily="50" charset="-128"/>
              </a:rPr>
              <a:t>を用いて数値を共有しておく。</a:t>
            </a:r>
            <a:endParaRPr lang="en-US" altLang="ja-JP" sz="1800" dirty="0">
              <a:solidFill>
                <a:schemeClr val="tx1"/>
              </a:solidFill>
              <a:latin typeface="Meiryo UI" panose="020B0604030504040204" pitchFamily="50" charset="-128"/>
              <a:ea typeface="Meiryo UI" panose="020B0604030504040204" pitchFamily="50" charset="-128"/>
            </a:endParaRPr>
          </a:p>
          <a:p>
            <a:r>
              <a:rPr lang="en-US" altLang="ja-JP" sz="1800" dirty="0">
                <a:solidFill>
                  <a:schemeClr val="tx1"/>
                </a:solidFill>
                <a:latin typeface="Meiryo UI" panose="020B0604030504040204" pitchFamily="50" charset="-128"/>
                <a:ea typeface="Meiryo UI" panose="020B0604030504040204" pitchFamily="50" charset="-128"/>
              </a:rPr>
              <a:t>Power</a:t>
            </a:r>
            <a:r>
              <a:rPr lang="ja-JP" altLang="en-US" sz="1800" dirty="0">
                <a:solidFill>
                  <a:schemeClr val="tx1"/>
                </a:solidFill>
                <a:latin typeface="Meiryo UI" panose="020B0604030504040204" pitchFamily="50" charset="-128"/>
                <a:ea typeface="Meiryo UI" panose="020B0604030504040204" pitchFamily="50" charset="-128"/>
              </a:rPr>
              <a:t> </a:t>
            </a:r>
            <a:r>
              <a:rPr lang="en-US" altLang="ja-JP" sz="1800" dirty="0">
                <a:solidFill>
                  <a:schemeClr val="tx1"/>
                </a:solidFill>
                <a:latin typeface="Meiryo UI" panose="020B0604030504040204" pitchFamily="50" charset="-128"/>
                <a:ea typeface="Meiryo UI" panose="020B0604030504040204" pitchFamily="50" charset="-128"/>
              </a:rPr>
              <a:t>BI</a:t>
            </a:r>
            <a:r>
              <a:rPr lang="ja-JP" altLang="en-US" sz="1800" dirty="0">
                <a:solidFill>
                  <a:schemeClr val="tx1"/>
                </a:solidFill>
                <a:latin typeface="Meiryo UI" panose="020B0604030504040204" pitchFamily="50" charset="-128"/>
                <a:ea typeface="Meiryo UI" panose="020B0604030504040204" pitchFamily="50" charset="-128"/>
              </a:rPr>
              <a:t>の行レベルセキュリティを利用することで、推進者のログイン</a:t>
            </a:r>
            <a:r>
              <a:rPr lang="en-US" altLang="ja-JP" sz="1800" dirty="0">
                <a:solidFill>
                  <a:schemeClr val="tx1"/>
                </a:solidFill>
                <a:latin typeface="Meiryo UI" panose="020B0604030504040204" pitchFamily="50" charset="-128"/>
                <a:ea typeface="Meiryo UI" panose="020B0604030504040204" pitchFamily="50" charset="-128"/>
              </a:rPr>
              <a:t>ID</a:t>
            </a:r>
            <a:r>
              <a:rPr lang="ja-JP" altLang="en-US" sz="1800" dirty="0">
                <a:solidFill>
                  <a:schemeClr val="tx1"/>
                </a:solidFill>
                <a:latin typeface="Meiryo UI" panose="020B0604030504040204" pitchFamily="50" charset="-128"/>
                <a:ea typeface="Meiryo UI" panose="020B0604030504040204" pitchFamily="50" charset="-128"/>
              </a:rPr>
              <a:t>別に閲覧範囲を制限することができる。</a:t>
            </a:r>
            <a:endParaRPr lang="en-US" altLang="ja-JP" sz="1800" dirty="0">
              <a:solidFill>
                <a:schemeClr val="tx1"/>
              </a:solidFill>
              <a:latin typeface="Meiryo UI" panose="020B0604030504040204" pitchFamily="50" charset="-128"/>
              <a:ea typeface="Meiryo UI" panose="020B0604030504040204" pitchFamily="50" charset="-128"/>
            </a:endParaRPr>
          </a:p>
          <a:p>
            <a:r>
              <a:rPr lang="ja-JP" altLang="en-US" sz="1800" dirty="0">
                <a:solidFill>
                  <a:schemeClr val="tx1"/>
                </a:solidFill>
                <a:latin typeface="Meiryo UI" panose="020B0604030504040204" pitchFamily="50" charset="-128"/>
                <a:ea typeface="Meiryo UI" panose="020B0604030504040204" pitchFamily="50" charset="-128"/>
              </a:rPr>
              <a:t>推進者は</a:t>
            </a:r>
            <a:r>
              <a:rPr lang="ja-JP" altLang="en-US" sz="1800" dirty="0">
                <a:solidFill>
                  <a:srgbClr val="FF0000"/>
                </a:solidFill>
                <a:latin typeface="Meiryo UI" panose="020B0604030504040204" pitchFamily="50" charset="-128"/>
                <a:ea typeface="Meiryo UI" panose="020B0604030504040204" pitchFamily="50" charset="-128"/>
              </a:rPr>
              <a:t>自分の組織内だけの情報を閲覧でき、より課題の認識</a:t>
            </a:r>
            <a:r>
              <a:rPr lang="ja-JP" altLang="en-US" sz="1800" dirty="0">
                <a:solidFill>
                  <a:schemeClr val="tx1"/>
                </a:solidFill>
                <a:latin typeface="Meiryo UI" panose="020B0604030504040204" pitchFamily="50" charset="-128"/>
                <a:ea typeface="Meiryo UI" panose="020B0604030504040204" pitchFamily="50" charset="-128"/>
              </a:rPr>
              <a:t>を深くすることができる。</a:t>
            </a:r>
          </a:p>
        </p:txBody>
      </p:sp>
      <p:pic>
        <p:nvPicPr>
          <p:cNvPr id="21" name="図 20">
            <a:extLst>
              <a:ext uri="{FF2B5EF4-FFF2-40B4-BE49-F238E27FC236}">
                <a16:creationId xmlns:a16="http://schemas.microsoft.com/office/drawing/2014/main" id="{CF90886B-7B0A-431F-9410-7BC371B17E04}"/>
              </a:ext>
            </a:extLst>
          </p:cNvPr>
          <p:cNvPicPr>
            <a:picLocks noChangeAspect="1"/>
          </p:cNvPicPr>
          <p:nvPr/>
        </p:nvPicPr>
        <p:blipFill>
          <a:blip r:embed="rId3"/>
          <a:stretch>
            <a:fillRect/>
          </a:stretch>
        </p:blipFill>
        <p:spPr>
          <a:xfrm>
            <a:off x="-135893" y="-48226"/>
            <a:ext cx="1805302" cy="627297"/>
          </a:xfrm>
          <a:prstGeom prst="rect">
            <a:avLst/>
          </a:prstGeom>
        </p:spPr>
      </p:pic>
      <p:pic>
        <p:nvPicPr>
          <p:cNvPr id="14" name="図 13">
            <a:extLst>
              <a:ext uri="{FF2B5EF4-FFF2-40B4-BE49-F238E27FC236}">
                <a16:creationId xmlns:a16="http://schemas.microsoft.com/office/drawing/2014/main" id="{1AF735C6-590A-48BA-884F-8422BD8F1888}"/>
              </a:ext>
            </a:extLst>
          </p:cNvPr>
          <p:cNvPicPr>
            <a:picLocks noChangeAspect="1"/>
          </p:cNvPicPr>
          <p:nvPr/>
        </p:nvPicPr>
        <p:blipFill rotWithShape="1">
          <a:blip r:embed="rId4"/>
          <a:srcRect l="2184" t="17088" r="19057" b="2221"/>
          <a:stretch/>
        </p:blipFill>
        <p:spPr>
          <a:xfrm>
            <a:off x="214778" y="2815307"/>
            <a:ext cx="5530112" cy="3069022"/>
          </a:xfrm>
          <a:prstGeom prst="rect">
            <a:avLst/>
          </a:prstGeom>
        </p:spPr>
      </p:pic>
      <p:pic>
        <p:nvPicPr>
          <p:cNvPr id="7" name="図 6">
            <a:extLst>
              <a:ext uri="{FF2B5EF4-FFF2-40B4-BE49-F238E27FC236}">
                <a16:creationId xmlns:a16="http://schemas.microsoft.com/office/drawing/2014/main" id="{8C4E34F2-1543-43D4-A0D4-DB81B4129A18}"/>
              </a:ext>
            </a:extLst>
          </p:cNvPr>
          <p:cNvPicPr>
            <a:picLocks noChangeAspect="1"/>
          </p:cNvPicPr>
          <p:nvPr/>
        </p:nvPicPr>
        <p:blipFill>
          <a:blip r:embed="rId5"/>
          <a:stretch>
            <a:fillRect/>
          </a:stretch>
        </p:blipFill>
        <p:spPr>
          <a:xfrm>
            <a:off x="6221535" y="2836329"/>
            <a:ext cx="5550813" cy="3090333"/>
          </a:xfrm>
          <a:prstGeom prst="rect">
            <a:avLst/>
          </a:prstGeom>
        </p:spPr>
      </p:pic>
      <p:sp>
        <p:nvSpPr>
          <p:cNvPr id="8" name="矢印: 右 7">
            <a:extLst>
              <a:ext uri="{FF2B5EF4-FFF2-40B4-BE49-F238E27FC236}">
                <a16:creationId xmlns:a16="http://schemas.microsoft.com/office/drawing/2014/main" id="{C8561AC8-CB17-4B4B-A7D0-2BDDE9D252CF}"/>
              </a:ext>
            </a:extLst>
          </p:cNvPr>
          <p:cNvSpPr/>
          <p:nvPr/>
        </p:nvSpPr>
        <p:spPr>
          <a:xfrm>
            <a:off x="5816600" y="4182529"/>
            <a:ext cx="321734" cy="3048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テキスト プレースホルダー 3">
            <a:extLst>
              <a:ext uri="{FF2B5EF4-FFF2-40B4-BE49-F238E27FC236}">
                <a16:creationId xmlns:a16="http://schemas.microsoft.com/office/drawing/2014/main" id="{6CA060E1-0D47-45D2-A1CF-D724760A7AE0}"/>
              </a:ext>
            </a:extLst>
          </p:cNvPr>
          <p:cNvSpPr txBox="1">
            <a:spLocks/>
          </p:cNvSpPr>
          <p:nvPr/>
        </p:nvSpPr>
        <p:spPr>
          <a:xfrm>
            <a:off x="1138261" y="2526225"/>
            <a:ext cx="3476071" cy="394772"/>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r>
              <a:rPr lang="ja-JP" altLang="en-US" sz="1400" b="1" dirty="0">
                <a:solidFill>
                  <a:schemeClr val="tx1"/>
                </a:solidFill>
                <a:latin typeface="メイリオ" panose="020B0604030504040204" pitchFamily="50" charset="-128"/>
                <a:ea typeface="メイリオ" panose="020B0604030504040204" pitchFamily="50" charset="-128"/>
              </a:rPr>
              <a:t>例：テナント管理者が表示</a:t>
            </a:r>
            <a:endParaRPr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2" name="テキスト プレースホルダー 3">
            <a:extLst>
              <a:ext uri="{FF2B5EF4-FFF2-40B4-BE49-F238E27FC236}">
                <a16:creationId xmlns:a16="http://schemas.microsoft.com/office/drawing/2014/main" id="{DFBE54BC-6729-4DAE-AC18-BABA3FB880C0}"/>
              </a:ext>
            </a:extLst>
          </p:cNvPr>
          <p:cNvSpPr txBox="1">
            <a:spLocks/>
          </p:cNvSpPr>
          <p:nvPr/>
        </p:nvSpPr>
        <p:spPr>
          <a:xfrm>
            <a:off x="7166528" y="2526224"/>
            <a:ext cx="3721605" cy="394772"/>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r>
              <a:rPr lang="ja-JP" altLang="en-US" sz="1400" b="1" dirty="0">
                <a:solidFill>
                  <a:schemeClr val="tx1"/>
                </a:solidFill>
                <a:latin typeface="メイリオ" panose="020B0604030504040204" pitchFamily="50" charset="-128"/>
                <a:ea typeface="メイリオ" panose="020B0604030504040204" pitchFamily="50" charset="-128"/>
              </a:rPr>
              <a:t>例：会社：</a:t>
            </a:r>
            <a:r>
              <a:rPr lang="en-US" altLang="ja-JP" sz="1400" b="1" dirty="0">
                <a:solidFill>
                  <a:schemeClr val="tx1"/>
                </a:solidFill>
                <a:latin typeface="メイリオ" panose="020B0604030504040204" pitchFamily="50" charset="-128"/>
                <a:ea typeface="メイリオ" panose="020B0604030504040204" pitchFamily="50" charset="-128"/>
              </a:rPr>
              <a:t>Contoso-East</a:t>
            </a:r>
            <a:r>
              <a:rPr lang="ja-JP" altLang="en-US" sz="1400" b="1" dirty="0">
                <a:solidFill>
                  <a:schemeClr val="tx1"/>
                </a:solidFill>
                <a:latin typeface="メイリオ" panose="020B0604030504040204" pitchFamily="50" charset="-128"/>
                <a:ea typeface="メイリオ" panose="020B0604030504040204" pitchFamily="50" charset="-128"/>
              </a:rPr>
              <a:t>の担当者が表示</a:t>
            </a:r>
            <a:endParaRPr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3" name="テキスト プレースホルダー 3">
            <a:extLst>
              <a:ext uri="{FF2B5EF4-FFF2-40B4-BE49-F238E27FC236}">
                <a16:creationId xmlns:a16="http://schemas.microsoft.com/office/drawing/2014/main" id="{CA98DF24-4909-4263-A087-BE751778624A}"/>
              </a:ext>
            </a:extLst>
          </p:cNvPr>
          <p:cNvSpPr txBox="1">
            <a:spLocks/>
          </p:cNvSpPr>
          <p:nvPr/>
        </p:nvSpPr>
        <p:spPr>
          <a:xfrm>
            <a:off x="7251195" y="6107625"/>
            <a:ext cx="3721605" cy="394772"/>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400" dirty="0" err="1">
                <a:solidFill>
                  <a:srgbClr val="FF0000"/>
                </a:solidFill>
                <a:latin typeface="メイリオ" panose="020B0604030504040204" pitchFamily="50" charset="-128"/>
                <a:ea typeface="メイリオ" panose="020B0604030504040204" pitchFamily="50" charset="-128"/>
              </a:rPr>
              <a:t>Conotoso</a:t>
            </a:r>
            <a:r>
              <a:rPr lang="en-US" altLang="ja-JP" sz="1400" dirty="0">
                <a:solidFill>
                  <a:srgbClr val="FF0000"/>
                </a:solidFill>
                <a:latin typeface="メイリオ" panose="020B0604030504040204" pitchFamily="50" charset="-128"/>
                <a:ea typeface="メイリオ" panose="020B0604030504040204" pitchFamily="50" charset="-128"/>
              </a:rPr>
              <a:t>-East</a:t>
            </a:r>
            <a:r>
              <a:rPr lang="ja-JP" altLang="en-US" sz="1400" dirty="0">
                <a:solidFill>
                  <a:srgbClr val="FF0000"/>
                </a:solidFill>
                <a:latin typeface="メイリオ" panose="020B0604030504040204" pitchFamily="50" charset="-128"/>
                <a:ea typeface="メイリオ" panose="020B0604030504040204" pitchFamily="50" charset="-128"/>
              </a:rPr>
              <a:t>の利用状況のみが表示される</a:t>
            </a:r>
            <a:br>
              <a:rPr lang="en-US" altLang="ja-JP" sz="1400" dirty="0">
                <a:solidFill>
                  <a:schemeClr val="tx1"/>
                </a:solidFill>
                <a:latin typeface="メイリオ" panose="020B0604030504040204" pitchFamily="50" charset="-128"/>
                <a:ea typeface="メイリオ" panose="020B0604030504040204" pitchFamily="50" charset="-128"/>
              </a:rPr>
            </a:br>
            <a:r>
              <a:rPr lang="ja-JP" altLang="en-US" sz="1400" dirty="0">
                <a:solidFill>
                  <a:schemeClr val="tx1"/>
                </a:solidFill>
                <a:latin typeface="メイリオ" panose="020B0604030504040204" pitchFamily="50" charset="-128"/>
                <a:ea typeface="メイリオ" panose="020B0604030504040204" pitchFamily="50" charset="-128"/>
              </a:rPr>
              <a:t>他の組織の利用状況は閲覧できない。</a:t>
            </a:r>
          </a:p>
        </p:txBody>
      </p:sp>
      <p:sp>
        <p:nvSpPr>
          <p:cNvPr id="25" name="テキスト プレースホルダー 3">
            <a:extLst>
              <a:ext uri="{FF2B5EF4-FFF2-40B4-BE49-F238E27FC236}">
                <a16:creationId xmlns:a16="http://schemas.microsoft.com/office/drawing/2014/main" id="{83AA0F7D-40B6-4324-958C-09A74CA6514E}"/>
              </a:ext>
            </a:extLst>
          </p:cNvPr>
          <p:cNvSpPr txBox="1">
            <a:spLocks/>
          </p:cNvSpPr>
          <p:nvPr/>
        </p:nvSpPr>
        <p:spPr>
          <a:xfrm>
            <a:off x="1273728" y="6133025"/>
            <a:ext cx="3721605" cy="394772"/>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400" dirty="0">
                <a:solidFill>
                  <a:schemeClr val="tx1"/>
                </a:solidFill>
                <a:latin typeface="メイリオ" panose="020B0604030504040204" pitchFamily="50" charset="-128"/>
                <a:ea typeface="メイリオ" panose="020B0604030504040204" pitchFamily="50" charset="-128"/>
              </a:rPr>
              <a:t>すべての会社の利用状況のみが表示される</a:t>
            </a:r>
          </a:p>
        </p:txBody>
      </p:sp>
    </p:spTree>
    <p:extLst>
      <p:ext uri="{BB962C8B-B14F-4D97-AF65-F5344CB8AC3E}">
        <p14:creationId xmlns:p14="http://schemas.microsoft.com/office/powerpoint/2010/main" val="224489972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サンプルグラフの活用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定期状況確認・</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Pros/Cons</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確認</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4" name="Rectangle 1">
            <a:extLst>
              <a:ext uri="{FF2B5EF4-FFF2-40B4-BE49-F238E27FC236}">
                <a16:creationId xmlns:a16="http://schemas.microsoft.com/office/drawing/2014/main" id="{8819BDBF-42FA-4534-90F5-9F4F9827D0EF}"/>
              </a:ext>
            </a:extLst>
          </p:cNvPr>
          <p:cNvSpPr/>
          <p:nvPr/>
        </p:nvSpPr>
        <p:spPr bwMode="auto">
          <a:xfrm>
            <a:off x="830509" y="3842791"/>
            <a:ext cx="2639472" cy="743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メイリオ" panose="020B0604030504040204" pitchFamily="50" charset="-128"/>
              <a:ea typeface="メイリオ" panose="020B0604030504040204" pitchFamily="50" charset="-128"/>
              <a:cs typeface="Segoe UI" pitchFamily="34" charset="0"/>
            </a:endParaRPr>
          </a:p>
        </p:txBody>
      </p:sp>
      <p:sp>
        <p:nvSpPr>
          <p:cNvPr id="9" name="Rectangle 9">
            <a:extLst>
              <a:ext uri="{FF2B5EF4-FFF2-40B4-BE49-F238E27FC236}">
                <a16:creationId xmlns:a16="http://schemas.microsoft.com/office/drawing/2014/main" id="{280AC2B4-AB42-4029-A705-B1B75CA3DDA3}"/>
              </a:ext>
            </a:extLst>
          </p:cNvPr>
          <p:cNvSpPr/>
          <p:nvPr/>
        </p:nvSpPr>
        <p:spPr>
          <a:xfrm>
            <a:off x="1051342" y="3972173"/>
            <a:ext cx="2590663" cy="541687"/>
          </a:xfrm>
          <a:prstGeom prst="rect">
            <a:avLst/>
          </a:prstGeom>
        </p:spPr>
        <p:txBody>
          <a:bodyPr wrap="square">
            <a:spAutoFit/>
          </a:bodyPr>
          <a:lstStyle/>
          <a:p>
            <a:pPr marL="358486" lvl="0" defTabSz="914016">
              <a:lnSpc>
                <a:spcPct val="90000"/>
              </a:lnSpc>
              <a:spcAft>
                <a:spcPts val="1175"/>
              </a:spcAft>
              <a:defRPr/>
            </a:pPr>
            <a:r>
              <a:rPr kumimoji="0" lang="ja-JP" altLang="en-US" sz="1600" b="1" dirty="0">
                <a:solidFill>
                  <a:srgbClr val="FFFFFF"/>
                </a:solidFill>
                <a:latin typeface="メイリオ" panose="020B0604030504040204" pitchFamily="50" charset="-128"/>
                <a:ea typeface="メイリオ" panose="020B0604030504040204" pitchFamily="50" charset="-128"/>
              </a:rPr>
              <a:t>定期利用状況確認</a:t>
            </a:r>
            <a:br>
              <a:rPr kumimoji="0" lang="en-US" altLang="ja-JP" sz="1600" b="1" dirty="0">
                <a:solidFill>
                  <a:srgbClr val="FFFFFF"/>
                </a:solidFill>
                <a:latin typeface="メイリオ" panose="020B0604030504040204" pitchFamily="50" charset="-128"/>
                <a:ea typeface="メイリオ" panose="020B0604030504040204" pitchFamily="50" charset="-128"/>
              </a:rPr>
            </a:br>
            <a:r>
              <a:rPr kumimoji="0" lang="en-US" altLang="ja-JP" sz="1600" b="1" dirty="0">
                <a:solidFill>
                  <a:srgbClr val="FFFFFF"/>
                </a:solidFill>
                <a:latin typeface="メイリオ" panose="020B0604030504040204" pitchFamily="50" charset="-128"/>
                <a:ea typeface="メイリオ" panose="020B0604030504040204" pitchFamily="50" charset="-128"/>
              </a:rPr>
              <a:t>Pros/Cons</a:t>
            </a:r>
            <a:r>
              <a:rPr kumimoji="0" lang="ja-JP" altLang="en-US" sz="1600" b="1" dirty="0">
                <a:solidFill>
                  <a:srgbClr val="FFFFFF"/>
                </a:solidFill>
                <a:latin typeface="メイリオ" panose="020B0604030504040204" pitchFamily="50" charset="-128"/>
                <a:ea typeface="メイリオ" panose="020B0604030504040204" pitchFamily="50" charset="-128"/>
              </a:rPr>
              <a:t>把握</a:t>
            </a:r>
            <a:endParaRPr kumimoji="0" lang="en-US" altLang="ja-JP" sz="1600" b="1" dirty="0">
              <a:solidFill>
                <a:srgbClr val="FFFFFF"/>
              </a:solidFill>
              <a:latin typeface="メイリオ" panose="020B0604030504040204" pitchFamily="50" charset="-128"/>
              <a:ea typeface="メイリオ" panose="020B0604030504040204" pitchFamily="50" charset="-128"/>
            </a:endParaRPr>
          </a:p>
        </p:txBody>
      </p:sp>
      <p:sp>
        <p:nvSpPr>
          <p:cNvPr id="13" name="Rectangle 40">
            <a:extLst>
              <a:ext uri="{FF2B5EF4-FFF2-40B4-BE49-F238E27FC236}">
                <a16:creationId xmlns:a16="http://schemas.microsoft.com/office/drawing/2014/main" id="{82D2B054-E6F3-4B25-A391-00FAF508A2D3}"/>
              </a:ext>
            </a:extLst>
          </p:cNvPr>
          <p:cNvSpPr/>
          <p:nvPr/>
        </p:nvSpPr>
        <p:spPr>
          <a:xfrm>
            <a:off x="834772" y="3862736"/>
            <a:ext cx="530915" cy="695575"/>
          </a:xfrm>
          <a:prstGeom prst="rect">
            <a:avLst/>
          </a:prstGeom>
        </p:spPr>
        <p:txBody>
          <a:bodyPr wrap="none"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altLang="ja-JP" sz="392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mn-cs"/>
              </a:rPr>
              <a:t>C</a:t>
            </a:r>
            <a:endParaRPr kumimoji="0" lang="en-US" sz="392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mn-cs"/>
            </a:endParaRPr>
          </a:p>
        </p:txBody>
      </p:sp>
      <p:grpSp>
        <p:nvGrpSpPr>
          <p:cNvPr id="17" name="Group 49">
            <a:extLst>
              <a:ext uri="{FF2B5EF4-FFF2-40B4-BE49-F238E27FC236}">
                <a16:creationId xmlns:a16="http://schemas.microsoft.com/office/drawing/2014/main" id="{BDA5491E-04EA-44C3-9E5D-7ABDCD57C0C2}"/>
              </a:ext>
            </a:extLst>
          </p:cNvPr>
          <p:cNvGrpSpPr/>
          <p:nvPr/>
        </p:nvGrpSpPr>
        <p:grpSpPr>
          <a:xfrm>
            <a:off x="835197" y="4691832"/>
            <a:ext cx="2632622" cy="855334"/>
            <a:chOff x="1305762" y="2490486"/>
            <a:chExt cx="2720487" cy="2511706"/>
          </a:xfrm>
        </p:grpSpPr>
        <p:cxnSp>
          <p:nvCxnSpPr>
            <p:cNvPr id="18" name="Straight Connector 50">
              <a:extLst>
                <a:ext uri="{FF2B5EF4-FFF2-40B4-BE49-F238E27FC236}">
                  <a16:creationId xmlns:a16="http://schemas.microsoft.com/office/drawing/2014/main" id="{3B3AD5F6-CACC-4B15-BCCB-ED57BC0EC17F}"/>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53">
              <a:extLst>
                <a:ext uri="{FF2B5EF4-FFF2-40B4-BE49-F238E27FC236}">
                  <a16:creationId xmlns:a16="http://schemas.microsoft.com/office/drawing/2014/main" id="{F445018A-42B3-4121-9BF4-AB8963CA3193}"/>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extBox 61">
            <a:extLst>
              <a:ext uri="{FF2B5EF4-FFF2-40B4-BE49-F238E27FC236}">
                <a16:creationId xmlns:a16="http://schemas.microsoft.com/office/drawing/2014/main" id="{708C8ABD-42C9-4F65-907D-2841E7E9F7E4}"/>
              </a:ext>
            </a:extLst>
          </p:cNvPr>
          <p:cNvSpPr txBox="1"/>
          <p:nvPr/>
        </p:nvSpPr>
        <p:spPr>
          <a:xfrm>
            <a:off x="859159" y="4679826"/>
            <a:ext cx="2582781" cy="961741"/>
          </a:xfrm>
          <a:prstGeom prst="rect">
            <a:avLst/>
          </a:prstGeom>
          <a:noFill/>
        </p:spPr>
        <p:txBody>
          <a:bodyPr wrap="square" lIns="182802" tIns="146242" rIns="182802" bIns="146242" rtlCol="0">
            <a:spAutoFit/>
          </a:bodyPr>
          <a:lstStyle>
            <a:defPPr>
              <a:defRPr lang="en-US"/>
            </a:defPPr>
            <a:lvl1pPr defTabSz="914367">
              <a:lnSpc>
                <a:spcPct val="90000"/>
              </a:lnSpc>
              <a:spcAft>
                <a:spcPts val="588"/>
              </a:spcAft>
              <a:defRPr sz="1200">
                <a:gradFill>
                  <a:gsLst>
                    <a:gs pos="2917">
                      <a:srgbClr val="000000"/>
                    </a:gs>
                    <a:gs pos="30000">
                      <a:srgbClr val="000000"/>
                    </a:gs>
                  </a:gsLst>
                  <a:lin ang="5400000" scaled="0"/>
                </a:gradFill>
                <a:latin typeface="Segoe UI"/>
              </a:defRPr>
            </a:lvl1pPr>
          </a:lstStyle>
          <a:p>
            <a:pPr lvl="0" algn="ctr" defTabSz="914016">
              <a:defRPr/>
            </a:pPr>
            <a:r>
              <a:rPr kumimoji="0" lang="ja-JP" altLang="en-US" sz="1222" dirty="0">
                <a:latin typeface="メイリオ" panose="020B0604030504040204" pitchFamily="50" charset="-128"/>
                <a:ea typeface="メイリオ" panose="020B0604030504040204" pitchFamily="50" charset="-128"/>
              </a:rPr>
              <a:t>事業所・部門レベルの状況分析</a:t>
            </a:r>
          </a:p>
          <a:p>
            <a:pPr lvl="0" algn="ctr" defTabSz="914016">
              <a:defRPr/>
            </a:pPr>
            <a:r>
              <a:rPr kumimoji="0" lang="ja-JP" altLang="en-US" sz="1222" dirty="0">
                <a:latin typeface="メイリオ" panose="020B0604030504040204" pitchFamily="50" charset="-128"/>
                <a:ea typeface="メイリオ" panose="020B0604030504040204" pitchFamily="50" charset="-128"/>
              </a:rPr>
              <a:t>定期従業員満足度アンケート</a:t>
            </a:r>
          </a:p>
          <a:p>
            <a:pPr lvl="0" algn="ctr" defTabSz="914016">
              <a:defRPr/>
            </a:pPr>
            <a:r>
              <a:rPr kumimoji="0" lang="ja-JP" altLang="en-US" sz="1222" dirty="0">
                <a:latin typeface="メイリオ" panose="020B0604030504040204" pitchFamily="50" charset="-128"/>
                <a:ea typeface="メイリオ" panose="020B0604030504040204" pitchFamily="50" charset="-128"/>
              </a:rPr>
              <a:t>交通費削減等の効果測定</a:t>
            </a:r>
            <a:endParaRPr kumimoji="0" 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cs typeface="+mn-cs"/>
            </a:endParaRPr>
          </a:p>
        </p:txBody>
      </p:sp>
      <p:sp>
        <p:nvSpPr>
          <p:cNvPr id="48" name="テキスト プレースホルダー 3">
            <a:extLst>
              <a:ext uri="{FF2B5EF4-FFF2-40B4-BE49-F238E27FC236}">
                <a16:creationId xmlns:a16="http://schemas.microsoft.com/office/drawing/2014/main" id="{DD77D9E0-AA04-42CE-9C77-54068B39078F}"/>
              </a:ext>
            </a:extLst>
          </p:cNvPr>
          <p:cNvSpPr>
            <a:spLocks noGrp="1"/>
          </p:cNvSpPr>
          <p:nvPr>
            <p:ph type="body" sz="quarter" idx="10"/>
          </p:nvPr>
        </p:nvSpPr>
        <p:spPr>
          <a:xfrm>
            <a:off x="4043494" y="1338486"/>
            <a:ext cx="7575258" cy="817486"/>
          </a:xfrm>
        </p:spPr>
        <p:txBody>
          <a:bodyPr>
            <a:noAutofit/>
          </a:bodyPr>
          <a:lstStyle/>
          <a:p>
            <a:pPr marL="342900" indent="-342900">
              <a:buFont typeface="Wingdings" panose="05000000000000000000" pitchFamily="2" charset="2"/>
              <a:buChar char="ü"/>
            </a:pPr>
            <a:r>
              <a:rPr lang="en-US" altLang="ja-JP" sz="2000" dirty="0">
                <a:solidFill>
                  <a:schemeClr val="tx1"/>
                </a:solidFill>
                <a:latin typeface="Meiryo UI" panose="020B0604030504040204" pitchFamily="50" charset="-128"/>
                <a:ea typeface="Meiryo UI" panose="020B0604030504040204" pitchFamily="50" charset="-128"/>
              </a:rPr>
              <a:t>Office365</a:t>
            </a:r>
            <a:r>
              <a:rPr lang="ja-JP" altLang="en-US" sz="2000" dirty="0">
                <a:solidFill>
                  <a:schemeClr val="tx1"/>
                </a:solidFill>
                <a:latin typeface="Meiryo UI" panose="020B0604030504040204" pitchFamily="50" charset="-128"/>
                <a:ea typeface="Meiryo UI" panose="020B0604030504040204" pitchFamily="50" charset="-128"/>
              </a:rPr>
              <a:t>・</a:t>
            </a:r>
            <a:r>
              <a:rPr lang="en-US" altLang="ja-JP" sz="2000" dirty="0">
                <a:solidFill>
                  <a:schemeClr val="tx1"/>
                </a:solidFill>
                <a:latin typeface="Meiryo UI" panose="020B0604030504040204" pitchFamily="50" charset="-128"/>
                <a:ea typeface="Meiryo UI" panose="020B0604030504040204" pitchFamily="50" charset="-128"/>
              </a:rPr>
              <a:t>Teams</a:t>
            </a:r>
            <a:r>
              <a:rPr lang="ja-JP" altLang="en-US" sz="2000" dirty="0">
                <a:solidFill>
                  <a:schemeClr val="tx1"/>
                </a:solidFill>
                <a:latin typeface="Meiryo UI" panose="020B0604030504040204" pitchFamily="50" charset="-128"/>
                <a:ea typeface="Meiryo UI" panose="020B0604030504040204" pitchFamily="50" charset="-128"/>
              </a:rPr>
              <a:t>導入による期待する効果の定期状況把握・測定</a:t>
            </a:r>
            <a:endParaRPr lang="en-US" altLang="ja-JP" sz="2000" dirty="0">
              <a:solidFill>
                <a:schemeClr val="tx1"/>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r>
              <a:rPr lang="ja-JP" altLang="en-US" sz="2000" dirty="0">
                <a:solidFill>
                  <a:schemeClr val="tx1"/>
                </a:solidFill>
                <a:latin typeface="Meiryo UI" panose="020B0604030504040204" pitchFamily="50" charset="-128"/>
                <a:ea typeface="Meiryo UI" panose="020B0604030504040204" pitchFamily="50" charset="-128"/>
              </a:rPr>
              <a:t>ユーザーアンケートの実施</a:t>
            </a:r>
            <a:endParaRPr lang="en-US" altLang="ja-JP" sz="2000" dirty="0">
              <a:solidFill>
                <a:schemeClr val="tx1"/>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r>
              <a:rPr lang="ja-JP" altLang="en-US" sz="2000" dirty="0">
                <a:solidFill>
                  <a:schemeClr val="tx1"/>
                </a:solidFill>
                <a:latin typeface="Meiryo UI" panose="020B0604030504040204" pitchFamily="50" charset="-128"/>
                <a:ea typeface="Meiryo UI" panose="020B0604030504040204" pitchFamily="50" charset="-128"/>
              </a:rPr>
              <a:t>（オプション）部門別の交通費・営業成績等数値との照合</a:t>
            </a:r>
            <a:endParaRPr lang="en-US" altLang="ja-JP" sz="2000" dirty="0">
              <a:solidFill>
                <a:schemeClr val="tx1"/>
              </a:solidFill>
              <a:latin typeface="Meiryo UI" panose="020B0604030504040204" pitchFamily="50" charset="-128"/>
              <a:ea typeface="Meiryo UI" panose="020B0604030504040204" pitchFamily="50" charset="-128"/>
            </a:endParaRPr>
          </a:p>
        </p:txBody>
      </p:sp>
      <p:pic>
        <p:nvPicPr>
          <p:cNvPr id="19" name="図 18">
            <a:extLst>
              <a:ext uri="{FF2B5EF4-FFF2-40B4-BE49-F238E27FC236}">
                <a16:creationId xmlns:a16="http://schemas.microsoft.com/office/drawing/2014/main" id="{CBAD67AF-B523-4DB2-9E80-E7370904929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0510" y="1364422"/>
            <a:ext cx="2637310" cy="2477735"/>
          </a:xfrm>
          <a:prstGeom prst="rect">
            <a:avLst/>
          </a:prstGeom>
        </p:spPr>
      </p:pic>
      <p:pic>
        <p:nvPicPr>
          <p:cNvPr id="20" name="図 19">
            <a:extLst>
              <a:ext uri="{FF2B5EF4-FFF2-40B4-BE49-F238E27FC236}">
                <a16:creationId xmlns:a16="http://schemas.microsoft.com/office/drawing/2014/main" id="{84EF4C9D-E4D7-46E2-AFD3-A07B2EC414B3}"/>
              </a:ext>
            </a:extLst>
          </p:cNvPr>
          <p:cNvPicPr>
            <a:picLocks noChangeAspect="1"/>
          </p:cNvPicPr>
          <p:nvPr/>
        </p:nvPicPr>
        <p:blipFill>
          <a:blip r:embed="rId4"/>
          <a:stretch>
            <a:fillRect/>
          </a:stretch>
        </p:blipFill>
        <p:spPr>
          <a:xfrm>
            <a:off x="-131539" y="-54164"/>
            <a:ext cx="1819224" cy="632134"/>
          </a:xfrm>
          <a:prstGeom prst="rect">
            <a:avLst/>
          </a:prstGeom>
        </p:spPr>
      </p:pic>
      <p:sp>
        <p:nvSpPr>
          <p:cNvPr id="8" name="矢印: 下 7">
            <a:extLst>
              <a:ext uri="{FF2B5EF4-FFF2-40B4-BE49-F238E27FC236}">
                <a16:creationId xmlns:a16="http://schemas.microsoft.com/office/drawing/2014/main" id="{DEBC77F3-FD55-490D-A297-BDC1E5A8C966}"/>
              </a:ext>
            </a:extLst>
          </p:cNvPr>
          <p:cNvSpPr/>
          <p:nvPr/>
        </p:nvSpPr>
        <p:spPr>
          <a:xfrm>
            <a:off x="7029975" y="2692866"/>
            <a:ext cx="989901" cy="369116"/>
          </a:xfrm>
          <a:prstGeom prst="downArrow">
            <a:avLst/>
          </a:prstGeom>
          <a:solidFill>
            <a:srgbClr val="B30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 name="グラフィックス 10" descr="子供">
            <a:extLst>
              <a:ext uri="{FF2B5EF4-FFF2-40B4-BE49-F238E27FC236}">
                <a16:creationId xmlns:a16="http://schemas.microsoft.com/office/drawing/2014/main" id="{34D017B5-826E-40B1-B9AB-653FE6B3AD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779" y="3147969"/>
            <a:ext cx="914400" cy="914400"/>
          </a:xfrm>
          <a:prstGeom prst="rect">
            <a:avLst/>
          </a:prstGeom>
        </p:spPr>
      </p:pic>
      <p:pic>
        <p:nvPicPr>
          <p:cNvPr id="15" name="グラフィックス 14" descr="上昇基調">
            <a:extLst>
              <a:ext uri="{FF2B5EF4-FFF2-40B4-BE49-F238E27FC236}">
                <a16:creationId xmlns:a16="http://schemas.microsoft.com/office/drawing/2014/main" id="{2C2558C4-6F05-4D82-AB43-3136438259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52947" y="5251508"/>
            <a:ext cx="630270" cy="630270"/>
          </a:xfrm>
          <a:prstGeom prst="rect">
            <a:avLst/>
          </a:prstGeom>
        </p:spPr>
      </p:pic>
      <p:pic>
        <p:nvPicPr>
          <p:cNvPr id="22" name="グラフィックス 21" descr="チャット">
            <a:extLst>
              <a:ext uri="{FF2B5EF4-FFF2-40B4-BE49-F238E27FC236}">
                <a16:creationId xmlns:a16="http://schemas.microsoft.com/office/drawing/2014/main" id="{04276BE7-9EAB-4813-BF8E-224871C725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18390" y="4244923"/>
            <a:ext cx="662638" cy="662638"/>
          </a:xfrm>
          <a:prstGeom prst="rect">
            <a:avLst/>
          </a:prstGeom>
        </p:spPr>
      </p:pic>
      <p:sp>
        <p:nvSpPr>
          <p:cNvPr id="33" name="テキスト ボックス 32">
            <a:extLst>
              <a:ext uri="{FF2B5EF4-FFF2-40B4-BE49-F238E27FC236}">
                <a16:creationId xmlns:a16="http://schemas.microsoft.com/office/drawing/2014/main" id="{805F3E15-859A-4D76-B6C3-82BFD4728CCD}"/>
              </a:ext>
            </a:extLst>
          </p:cNvPr>
          <p:cNvSpPr txBox="1"/>
          <p:nvPr/>
        </p:nvSpPr>
        <p:spPr>
          <a:xfrm>
            <a:off x="5320017" y="3425504"/>
            <a:ext cx="4243434" cy="523220"/>
          </a:xfrm>
          <a:prstGeom prst="rect">
            <a:avLst/>
          </a:prstGeom>
          <a:noFill/>
        </p:spPr>
        <p:txBody>
          <a:bodyPr wrap="square" rtlCol="0">
            <a:spAutoFit/>
          </a:bodyPr>
          <a:lstStyle/>
          <a:p>
            <a:r>
              <a:rPr kumimoji="1" lang="ja-JP" altLang="en-US" sz="1400" dirty="0">
                <a:solidFill>
                  <a:srgbClr val="B30D8F"/>
                </a:solidFill>
                <a:latin typeface="メイリオ" panose="020B0604030504040204" pitchFamily="50" charset="-128"/>
                <a:ea typeface="メイリオ" panose="020B0604030504040204" pitchFamily="50" charset="-128"/>
              </a:rPr>
              <a:t>会社・事業部・部門でのアクティブユーザー数・アクティビティ数の違いの把握</a:t>
            </a:r>
            <a:endParaRPr kumimoji="1" lang="en-US" altLang="ja-JP" sz="1400" dirty="0">
              <a:solidFill>
                <a:srgbClr val="B30D8F"/>
              </a:solidFill>
              <a:latin typeface="メイリオ" panose="020B0604030504040204" pitchFamily="50" charset="-128"/>
              <a:ea typeface="メイリオ" panose="020B0604030504040204" pitchFamily="50" charset="-128"/>
            </a:endParaRPr>
          </a:p>
        </p:txBody>
      </p:sp>
      <p:sp>
        <p:nvSpPr>
          <p:cNvPr id="34" name="テキスト ボックス 33">
            <a:extLst>
              <a:ext uri="{FF2B5EF4-FFF2-40B4-BE49-F238E27FC236}">
                <a16:creationId xmlns:a16="http://schemas.microsoft.com/office/drawing/2014/main" id="{EDDE3C46-10A7-40AB-8C15-E212B2D6D4CA}"/>
              </a:ext>
            </a:extLst>
          </p:cNvPr>
          <p:cNvSpPr txBox="1"/>
          <p:nvPr/>
        </p:nvSpPr>
        <p:spPr>
          <a:xfrm>
            <a:off x="10077973" y="3938630"/>
            <a:ext cx="1876339" cy="307777"/>
          </a:xfrm>
          <a:prstGeom prst="rect">
            <a:avLst/>
          </a:prstGeom>
          <a:solidFill>
            <a:srgbClr val="B30D8F"/>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各部門・事業の状況</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E1BED1C6-4C39-456F-9F9F-01AF7B04B233}"/>
              </a:ext>
            </a:extLst>
          </p:cNvPr>
          <p:cNvSpPr txBox="1"/>
          <p:nvPr/>
        </p:nvSpPr>
        <p:spPr>
          <a:xfrm>
            <a:off x="5313025" y="4265801"/>
            <a:ext cx="4468537" cy="738664"/>
          </a:xfrm>
          <a:prstGeom prst="rect">
            <a:avLst/>
          </a:prstGeom>
          <a:noFill/>
        </p:spPr>
        <p:txBody>
          <a:bodyPr wrap="square" rtlCol="0">
            <a:spAutoFit/>
          </a:bodyPr>
          <a:lstStyle/>
          <a:p>
            <a:r>
              <a:rPr kumimoji="1" lang="ja-JP" altLang="en-US" sz="1400" dirty="0">
                <a:solidFill>
                  <a:srgbClr val="B30D8F"/>
                </a:solidFill>
                <a:latin typeface="メイリオ" panose="020B0604030504040204" pitchFamily="50" charset="-128"/>
                <a:ea typeface="メイリオ" panose="020B0604030504040204" pitchFamily="50" charset="-128"/>
              </a:rPr>
              <a:t>ツール別利用の傾向</a:t>
            </a:r>
            <a:endParaRPr kumimoji="1" lang="en-US" altLang="ja-JP" sz="1400" dirty="0">
              <a:solidFill>
                <a:srgbClr val="B30D8F"/>
              </a:solidFill>
              <a:latin typeface="メイリオ" panose="020B0604030504040204" pitchFamily="50" charset="-128"/>
              <a:ea typeface="メイリオ" panose="020B0604030504040204" pitchFamily="50" charset="-128"/>
            </a:endParaRPr>
          </a:p>
          <a:p>
            <a:r>
              <a:rPr lang="ja-JP" altLang="en-US" sz="1400" dirty="0">
                <a:solidFill>
                  <a:srgbClr val="B30D8F"/>
                </a:solidFill>
                <a:latin typeface="メイリオ" panose="020B0604030504040204" pitchFamily="50" charset="-128"/>
                <a:ea typeface="メイリオ" panose="020B0604030504040204" pitchFamily="50" charset="-128"/>
              </a:rPr>
              <a:t>ユーザーがどのツールも多く使いこなしているか？</a:t>
            </a:r>
            <a:br>
              <a:rPr lang="en-US" altLang="ja-JP" sz="1400" dirty="0">
                <a:solidFill>
                  <a:srgbClr val="B30D8F"/>
                </a:solidFill>
                <a:latin typeface="メイリオ" panose="020B0604030504040204" pitchFamily="50" charset="-128"/>
                <a:ea typeface="メイリオ" panose="020B0604030504040204" pitchFamily="50" charset="-128"/>
              </a:rPr>
            </a:br>
            <a:r>
              <a:rPr lang="ja-JP" altLang="en-US" sz="1400" dirty="0">
                <a:solidFill>
                  <a:srgbClr val="B30D8F"/>
                </a:solidFill>
                <a:latin typeface="メイリオ" panose="020B0604030504040204" pitchFamily="50" charset="-128"/>
                <a:ea typeface="メイリオ" panose="020B0604030504040204" pitchFamily="50" charset="-128"/>
              </a:rPr>
              <a:t>偏りがないか？</a:t>
            </a:r>
            <a:endParaRPr kumimoji="1" lang="en-US" altLang="ja-JP" sz="1400" dirty="0">
              <a:solidFill>
                <a:srgbClr val="B30D8F"/>
              </a:solidFill>
              <a:latin typeface="メイリオ" panose="020B0604030504040204" pitchFamily="50" charset="-128"/>
              <a:ea typeface="メイリオ" panose="020B0604030504040204" pitchFamily="50" charset="-128"/>
            </a:endParaRPr>
          </a:p>
        </p:txBody>
      </p:sp>
      <p:sp>
        <p:nvSpPr>
          <p:cNvPr id="36" name="テキスト ボックス 35">
            <a:extLst>
              <a:ext uri="{FF2B5EF4-FFF2-40B4-BE49-F238E27FC236}">
                <a16:creationId xmlns:a16="http://schemas.microsoft.com/office/drawing/2014/main" id="{BCAA3A0C-BE6F-4A7D-AA19-A766F7F5ABAE}"/>
              </a:ext>
            </a:extLst>
          </p:cNvPr>
          <p:cNvSpPr txBox="1"/>
          <p:nvPr/>
        </p:nvSpPr>
        <p:spPr>
          <a:xfrm>
            <a:off x="5331201" y="5349379"/>
            <a:ext cx="4468537" cy="523220"/>
          </a:xfrm>
          <a:prstGeom prst="rect">
            <a:avLst/>
          </a:prstGeom>
          <a:noFill/>
        </p:spPr>
        <p:txBody>
          <a:bodyPr wrap="square" rtlCol="0">
            <a:spAutoFit/>
          </a:bodyPr>
          <a:lstStyle/>
          <a:p>
            <a:r>
              <a:rPr kumimoji="1" lang="ja-JP" altLang="en-US" sz="1400" dirty="0">
                <a:solidFill>
                  <a:srgbClr val="B30D8F"/>
                </a:solidFill>
                <a:latin typeface="メイリオ" panose="020B0604030504040204" pitchFamily="50" charset="-128"/>
                <a:ea typeface="メイリオ" panose="020B0604030504040204" pitchFamily="50" charset="-128"/>
              </a:rPr>
              <a:t>時系列でのアクティブユーザー数・アクティビティ数の増減の把握</a:t>
            </a:r>
            <a:endParaRPr kumimoji="1" lang="en-US" altLang="ja-JP" sz="1400" dirty="0">
              <a:solidFill>
                <a:srgbClr val="B30D8F"/>
              </a:solidFill>
              <a:latin typeface="メイリオ" panose="020B0604030504040204" pitchFamily="50" charset="-128"/>
              <a:ea typeface="メイリオ" panose="020B0604030504040204" pitchFamily="50" charset="-128"/>
            </a:endParaRPr>
          </a:p>
        </p:txBody>
      </p:sp>
      <p:grpSp>
        <p:nvGrpSpPr>
          <p:cNvPr id="37" name="Group 49">
            <a:extLst>
              <a:ext uri="{FF2B5EF4-FFF2-40B4-BE49-F238E27FC236}">
                <a16:creationId xmlns:a16="http://schemas.microsoft.com/office/drawing/2014/main" id="{79090D16-F3DB-4C3C-BE56-23897D3797FD}"/>
              </a:ext>
            </a:extLst>
          </p:cNvPr>
          <p:cNvGrpSpPr/>
          <p:nvPr/>
        </p:nvGrpSpPr>
        <p:grpSpPr>
          <a:xfrm>
            <a:off x="5114980" y="3292268"/>
            <a:ext cx="4725306" cy="700892"/>
            <a:chOff x="1305762" y="2490486"/>
            <a:chExt cx="2720487" cy="2511706"/>
          </a:xfrm>
        </p:grpSpPr>
        <p:cxnSp>
          <p:nvCxnSpPr>
            <p:cNvPr id="38" name="Straight Connector 50">
              <a:extLst>
                <a:ext uri="{FF2B5EF4-FFF2-40B4-BE49-F238E27FC236}">
                  <a16:creationId xmlns:a16="http://schemas.microsoft.com/office/drawing/2014/main" id="{89E47B6B-0C13-4974-9BC3-CDC921043A71}"/>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53">
              <a:extLst>
                <a:ext uri="{FF2B5EF4-FFF2-40B4-BE49-F238E27FC236}">
                  <a16:creationId xmlns:a16="http://schemas.microsoft.com/office/drawing/2014/main" id="{F158FA74-2357-486F-B9ED-8834A51AC5EB}"/>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49">
            <a:extLst>
              <a:ext uri="{FF2B5EF4-FFF2-40B4-BE49-F238E27FC236}">
                <a16:creationId xmlns:a16="http://schemas.microsoft.com/office/drawing/2014/main" id="{2A52E265-14A7-4E1B-B963-359A93D13D61}"/>
              </a:ext>
            </a:extLst>
          </p:cNvPr>
          <p:cNvGrpSpPr/>
          <p:nvPr/>
        </p:nvGrpSpPr>
        <p:grpSpPr>
          <a:xfrm>
            <a:off x="5116378" y="4283567"/>
            <a:ext cx="4732297" cy="700892"/>
            <a:chOff x="1305762" y="2490486"/>
            <a:chExt cx="2720487" cy="2511706"/>
          </a:xfrm>
        </p:grpSpPr>
        <p:cxnSp>
          <p:nvCxnSpPr>
            <p:cNvPr id="41" name="Straight Connector 50">
              <a:extLst>
                <a:ext uri="{FF2B5EF4-FFF2-40B4-BE49-F238E27FC236}">
                  <a16:creationId xmlns:a16="http://schemas.microsoft.com/office/drawing/2014/main" id="{885C1D83-D635-40C7-B096-09A04FB51E5C}"/>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53">
              <a:extLst>
                <a:ext uri="{FF2B5EF4-FFF2-40B4-BE49-F238E27FC236}">
                  <a16:creationId xmlns:a16="http://schemas.microsoft.com/office/drawing/2014/main" id="{B36A5742-5C66-4615-9BA0-71164AA67541}"/>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3" name="Group 49">
            <a:extLst>
              <a:ext uri="{FF2B5EF4-FFF2-40B4-BE49-F238E27FC236}">
                <a16:creationId xmlns:a16="http://schemas.microsoft.com/office/drawing/2014/main" id="{6F59FF50-5D31-469B-8B3E-916CD17DA047}"/>
              </a:ext>
            </a:extLst>
          </p:cNvPr>
          <p:cNvGrpSpPr/>
          <p:nvPr/>
        </p:nvGrpSpPr>
        <p:grpSpPr>
          <a:xfrm>
            <a:off x="5117776" y="5266477"/>
            <a:ext cx="4739288" cy="700892"/>
            <a:chOff x="1305762" y="2490486"/>
            <a:chExt cx="2720487" cy="2511706"/>
          </a:xfrm>
        </p:grpSpPr>
        <p:cxnSp>
          <p:nvCxnSpPr>
            <p:cNvPr id="44" name="Straight Connector 50">
              <a:extLst>
                <a:ext uri="{FF2B5EF4-FFF2-40B4-BE49-F238E27FC236}">
                  <a16:creationId xmlns:a16="http://schemas.microsoft.com/office/drawing/2014/main" id="{1CF77177-5637-43B5-ACF9-858861AF0BDF}"/>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53">
              <a:extLst>
                <a:ext uri="{FF2B5EF4-FFF2-40B4-BE49-F238E27FC236}">
                  <a16:creationId xmlns:a16="http://schemas.microsoft.com/office/drawing/2014/main" id="{A1D58F9E-A8FB-4943-9CB9-80DA048B2ED9}"/>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6" name="テキスト ボックス 45">
            <a:extLst>
              <a:ext uri="{FF2B5EF4-FFF2-40B4-BE49-F238E27FC236}">
                <a16:creationId xmlns:a16="http://schemas.microsoft.com/office/drawing/2014/main" id="{BD0B834E-C022-4A7F-AB7D-21CA6403D652}"/>
              </a:ext>
            </a:extLst>
          </p:cNvPr>
          <p:cNvSpPr txBox="1"/>
          <p:nvPr/>
        </p:nvSpPr>
        <p:spPr>
          <a:xfrm>
            <a:off x="10054206" y="5148042"/>
            <a:ext cx="1876339" cy="307777"/>
          </a:xfrm>
          <a:prstGeom prst="rect">
            <a:avLst/>
          </a:prstGeom>
          <a:solidFill>
            <a:srgbClr val="B30D8F"/>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課題の解決方法検討</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47" name="テキスト ボックス 46">
            <a:extLst>
              <a:ext uri="{FF2B5EF4-FFF2-40B4-BE49-F238E27FC236}">
                <a16:creationId xmlns:a16="http://schemas.microsoft.com/office/drawing/2014/main" id="{79AA08BF-7B33-404F-8BDF-9599B4CF1851}"/>
              </a:ext>
            </a:extLst>
          </p:cNvPr>
          <p:cNvSpPr txBox="1"/>
          <p:nvPr/>
        </p:nvSpPr>
        <p:spPr>
          <a:xfrm>
            <a:off x="10038827" y="5568889"/>
            <a:ext cx="1876339" cy="307777"/>
          </a:xfrm>
          <a:prstGeom prst="rect">
            <a:avLst/>
          </a:prstGeom>
          <a:solidFill>
            <a:srgbClr val="B30D8F"/>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次回アクション</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49" name="テキスト ボックス 48">
            <a:extLst>
              <a:ext uri="{FF2B5EF4-FFF2-40B4-BE49-F238E27FC236}">
                <a16:creationId xmlns:a16="http://schemas.microsoft.com/office/drawing/2014/main" id="{635B8B47-23A1-47D8-A70D-131FC84AAF2A}"/>
              </a:ext>
            </a:extLst>
          </p:cNvPr>
          <p:cNvSpPr txBox="1"/>
          <p:nvPr/>
        </p:nvSpPr>
        <p:spPr>
          <a:xfrm>
            <a:off x="10079371" y="3503801"/>
            <a:ext cx="1876339" cy="307777"/>
          </a:xfrm>
          <a:prstGeom prst="rect">
            <a:avLst/>
          </a:prstGeom>
          <a:solidFill>
            <a:srgbClr val="B30D8F"/>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背景の推測・調査</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50" name="テキスト ボックス 49">
            <a:extLst>
              <a:ext uri="{FF2B5EF4-FFF2-40B4-BE49-F238E27FC236}">
                <a16:creationId xmlns:a16="http://schemas.microsoft.com/office/drawing/2014/main" id="{432672CC-6D2E-4508-A33A-3AF50114F987}"/>
              </a:ext>
            </a:extLst>
          </p:cNvPr>
          <p:cNvSpPr txBox="1"/>
          <p:nvPr/>
        </p:nvSpPr>
        <p:spPr>
          <a:xfrm>
            <a:off x="10070982" y="4342701"/>
            <a:ext cx="1876339" cy="307777"/>
          </a:xfrm>
          <a:prstGeom prst="rect">
            <a:avLst/>
          </a:prstGeom>
          <a:solidFill>
            <a:srgbClr val="B30D8F"/>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ユーザーの声</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51" name="テキスト ボックス 50">
            <a:extLst>
              <a:ext uri="{FF2B5EF4-FFF2-40B4-BE49-F238E27FC236}">
                <a16:creationId xmlns:a16="http://schemas.microsoft.com/office/drawing/2014/main" id="{36773C7A-C1B6-45C9-90CA-6EE087050A3B}"/>
              </a:ext>
            </a:extLst>
          </p:cNvPr>
          <p:cNvSpPr txBox="1"/>
          <p:nvPr/>
        </p:nvSpPr>
        <p:spPr>
          <a:xfrm>
            <a:off x="10055602" y="4729992"/>
            <a:ext cx="1876339" cy="307777"/>
          </a:xfrm>
          <a:prstGeom prst="rect">
            <a:avLst/>
          </a:prstGeom>
          <a:solidFill>
            <a:srgbClr val="B30D8F"/>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良かった・悪かった</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41515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4.16667E-6 -4.44444E-6 L -0.03671 -4.44444E-6 " pathEditMode="relative" rAng="0" ptsTypes="AA">
                                      <p:cBhvr>
                                        <p:cTn id="9" dur="500" spd="-100000" fill="hold"/>
                                        <p:tgtEl>
                                          <p:spTgt spid="2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–KPI Management/O365 Usage Summary-</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pic>
        <p:nvPicPr>
          <p:cNvPr id="20" name="図 19">
            <a:extLst>
              <a:ext uri="{FF2B5EF4-FFF2-40B4-BE49-F238E27FC236}">
                <a16:creationId xmlns:a16="http://schemas.microsoft.com/office/drawing/2014/main" id="{84EF4C9D-E4D7-46E2-AFD3-A07B2EC414B3}"/>
              </a:ext>
            </a:extLst>
          </p:cNvPr>
          <p:cNvPicPr>
            <a:picLocks noChangeAspect="1"/>
          </p:cNvPicPr>
          <p:nvPr/>
        </p:nvPicPr>
        <p:blipFill>
          <a:blip r:embed="rId3"/>
          <a:stretch>
            <a:fillRect/>
          </a:stretch>
        </p:blipFill>
        <p:spPr>
          <a:xfrm>
            <a:off x="-131539" y="-54164"/>
            <a:ext cx="1819224" cy="632134"/>
          </a:xfrm>
          <a:prstGeom prst="rect">
            <a:avLst/>
          </a:prstGeom>
        </p:spPr>
      </p:pic>
      <p:pic>
        <p:nvPicPr>
          <p:cNvPr id="6" name="図 5">
            <a:extLst>
              <a:ext uri="{FF2B5EF4-FFF2-40B4-BE49-F238E27FC236}">
                <a16:creationId xmlns:a16="http://schemas.microsoft.com/office/drawing/2014/main" id="{2446C161-F362-438E-8403-842BD4AEF12A}"/>
              </a:ext>
            </a:extLst>
          </p:cNvPr>
          <p:cNvPicPr>
            <a:picLocks noChangeAspect="1"/>
          </p:cNvPicPr>
          <p:nvPr/>
        </p:nvPicPr>
        <p:blipFill rotWithShape="1">
          <a:blip r:embed="rId4"/>
          <a:srcRect l="14725" t="19036" r="12546" b="3603"/>
          <a:stretch/>
        </p:blipFill>
        <p:spPr>
          <a:xfrm>
            <a:off x="6119239" y="2390862"/>
            <a:ext cx="5430953" cy="3129093"/>
          </a:xfrm>
          <a:prstGeom prst="rect">
            <a:avLst/>
          </a:prstGeom>
          <a:ln>
            <a:solidFill>
              <a:schemeClr val="bg1">
                <a:lumMod val="75000"/>
              </a:schemeClr>
            </a:solidFill>
          </a:ln>
        </p:spPr>
      </p:pic>
      <p:pic>
        <p:nvPicPr>
          <p:cNvPr id="7" name="図 6">
            <a:extLst>
              <a:ext uri="{FF2B5EF4-FFF2-40B4-BE49-F238E27FC236}">
                <a16:creationId xmlns:a16="http://schemas.microsoft.com/office/drawing/2014/main" id="{CB498898-D12C-4DE5-8F11-231E79A2CB6B}"/>
              </a:ext>
            </a:extLst>
          </p:cNvPr>
          <p:cNvPicPr>
            <a:picLocks noChangeAspect="1"/>
          </p:cNvPicPr>
          <p:nvPr/>
        </p:nvPicPr>
        <p:blipFill rotWithShape="1">
          <a:blip r:embed="rId5"/>
          <a:srcRect l="14725" t="19163" r="12615" b="3730"/>
          <a:stretch/>
        </p:blipFill>
        <p:spPr>
          <a:xfrm>
            <a:off x="532930" y="2407637"/>
            <a:ext cx="5370727" cy="3087151"/>
          </a:xfrm>
          <a:prstGeom prst="rect">
            <a:avLst/>
          </a:prstGeom>
          <a:ln>
            <a:solidFill>
              <a:schemeClr val="bg1">
                <a:lumMod val="75000"/>
              </a:schemeClr>
            </a:solidFill>
          </a:ln>
        </p:spPr>
      </p:pic>
      <p:sp>
        <p:nvSpPr>
          <p:cNvPr id="22" name="テキスト プレースホルダー 3">
            <a:extLst>
              <a:ext uri="{FF2B5EF4-FFF2-40B4-BE49-F238E27FC236}">
                <a16:creationId xmlns:a16="http://schemas.microsoft.com/office/drawing/2014/main" id="{D150BBB2-0572-4FFE-A7B0-13A901B36CCD}"/>
              </a:ext>
            </a:extLst>
          </p:cNvPr>
          <p:cNvSpPr>
            <a:spLocks noGrp="1"/>
          </p:cNvSpPr>
          <p:nvPr>
            <p:ph type="body" sz="quarter" idx="10"/>
          </p:nvPr>
        </p:nvSpPr>
        <p:spPr>
          <a:xfrm>
            <a:off x="511728" y="1078427"/>
            <a:ext cx="11492918" cy="624538"/>
          </a:xfrm>
        </p:spPr>
        <p:txBody>
          <a:bodyPr>
            <a:noAutofit/>
          </a:bodyPr>
          <a:lstStyle/>
          <a:p>
            <a:pPr marL="285750" indent="-285750">
              <a:buFont typeface="Wingdings" panose="05000000000000000000" pitchFamily="2" charset="2"/>
              <a:buChar char="l"/>
            </a:pPr>
            <a:r>
              <a:rPr lang="ja-JP" altLang="en-US" sz="1800" dirty="0">
                <a:solidFill>
                  <a:srgbClr val="B30D8F"/>
                </a:solidFill>
                <a:latin typeface="Meiryo UI" panose="020B0604030504040204" pitchFamily="50" charset="-128"/>
                <a:ea typeface="Meiryo UI" panose="020B0604030504040204" pitchFamily="50" charset="-128"/>
              </a:rPr>
              <a:t>会社・事業部・部門別、プロダクト別でユーザー・アクティビティ数、プロダクト利用の偏重度合いの確認、</a:t>
            </a:r>
            <a:r>
              <a:rPr lang="en-US" altLang="ja-JP" sz="1800" dirty="0">
                <a:solidFill>
                  <a:srgbClr val="B30D8F"/>
                </a:solidFill>
                <a:latin typeface="Meiryo UI" panose="020B0604030504040204" pitchFamily="50" charset="-128"/>
                <a:ea typeface="Meiryo UI" panose="020B0604030504040204" pitchFamily="50" charset="-128"/>
              </a:rPr>
              <a:t>KPI</a:t>
            </a:r>
            <a:r>
              <a:rPr lang="ja-JP" altLang="en-US" sz="1800" dirty="0">
                <a:solidFill>
                  <a:srgbClr val="B30D8F"/>
                </a:solidFill>
                <a:latin typeface="Meiryo UI" panose="020B0604030504040204" pitchFamily="50" charset="-128"/>
                <a:ea typeface="Meiryo UI" panose="020B0604030504040204" pitchFamily="50" charset="-128"/>
              </a:rPr>
              <a:t>達成度、</a:t>
            </a:r>
            <a:br>
              <a:rPr lang="en-US" altLang="ja-JP" sz="1800" dirty="0">
                <a:solidFill>
                  <a:srgbClr val="B30D8F"/>
                </a:solidFill>
                <a:latin typeface="Meiryo UI" panose="020B0604030504040204" pitchFamily="50" charset="-128"/>
                <a:ea typeface="Meiryo UI" panose="020B0604030504040204" pitchFamily="50" charset="-128"/>
              </a:rPr>
            </a:br>
            <a:r>
              <a:rPr lang="ja-JP" altLang="en-US" sz="1800" dirty="0">
                <a:solidFill>
                  <a:srgbClr val="B30D8F"/>
                </a:solidFill>
                <a:latin typeface="Meiryo UI" panose="020B0604030504040204" pitchFamily="50" charset="-128"/>
                <a:ea typeface="Meiryo UI" panose="020B0604030504040204" pitchFamily="50" charset="-128"/>
              </a:rPr>
              <a:t>良い点・悪い点とその背景を調査ししょう。</a:t>
            </a:r>
          </a:p>
        </p:txBody>
      </p:sp>
      <p:cxnSp>
        <p:nvCxnSpPr>
          <p:cNvPr id="23" name="直線矢印コネクタ 22">
            <a:extLst>
              <a:ext uri="{FF2B5EF4-FFF2-40B4-BE49-F238E27FC236}">
                <a16:creationId xmlns:a16="http://schemas.microsoft.com/office/drawing/2014/main" id="{250002DD-5E35-4395-911E-4731EEAB4537}"/>
              </a:ext>
            </a:extLst>
          </p:cNvPr>
          <p:cNvCxnSpPr>
            <a:cxnSpLocks/>
          </p:cNvCxnSpPr>
          <p:nvPr/>
        </p:nvCxnSpPr>
        <p:spPr>
          <a:xfrm flipH="1">
            <a:off x="1511415" y="2122415"/>
            <a:ext cx="107660" cy="858573"/>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26" name="テキスト ボックス 25">
            <a:extLst>
              <a:ext uri="{FF2B5EF4-FFF2-40B4-BE49-F238E27FC236}">
                <a16:creationId xmlns:a16="http://schemas.microsoft.com/office/drawing/2014/main" id="{8C51E901-42DD-4BDF-BC50-2168BF87F180}"/>
              </a:ext>
            </a:extLst>
          </p:cNvPr>
          <p:cNvSpPr txBox="1"/>
          <p:nvPr/>
        </p:nvSpPr>
        <p:spPr>
          <a:xfrm>
            <a:off x="1654028" y="1923875"/>
            <a:ext cx="4285378"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テナント全体の各プロダクト</a:t>
            </a:r>
            <a:r>
              <a:rPr kumimoji="1" lang="en-US" altLang="ja-JP" sz="1400" dirty="0">
                <a:latin typeface="メイリオ" panose="020B0604030504040204" pitchFamily="50" charset="-128"/>
                <a:ea typeface="メイリオ" panose="020B0604030504040204" pitchFamily="50" charset="-128"/>
              </a:rPr>
              <a:t>KPI</a:t>
            </a:r>
            <a:r>
              <a:rPr kumimoji="1" lang="ja-JP" altLang="en-US" sz="1400" dirty="0">
                <a:latin typeface="メイリオ" panose="020B0604030504040204" pitchFamily="50" charset="-128"/>
                <a:ea typeface="メイリオ" panose="020B0604030504040204" pitchFamily="50" charset="-128"/>
              </a:rPr>
              <a:t>値と実績値の確認</a:t>
            </a:r>
            <a:endParaRPr kumimoji="1" lang="en-US" altLang="ja-JP" sz="1400"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72AC1712-3A3D-401F-BB03-866FE8289596}"/>
              </a:ext>
            </a:extLst>
          </p:cNvPr>
          <p:cNvSpPr txBox="1"/>
          <p:nvPr/>
        </p:nvSpPr>
        <p:spPr>
          <a:xfrm>
            <a:off x="640359" y="5759042"/>
            <a:ext cx="4418202" cy="738664"/>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会社・事業部・部署での各プロダクトの</a:t>
            </a:r>
            <a:br>
              <a:rPr kumimoji="1" lang="en-US" altLang="ja-JP" sz="1400" dirty="0">
                <a:latin typeface="メイリオ" panose="020B0604030504040204" pitchFamily="50" charset="-128"/>
                <a:ea typeface="メイリオ" panose="020B0604030504040204" pitchFamily="50" charset="-128"/>
              </a:rPr>
            </a:br>
            <a:r>
              <a:rPr kumimoji="1" lang="en-US" altLang="ja-JP" sz="1400" dirty="0">
                <a:latin typeface="メイリオ" panose="020B0604030504040204" pitchFamily="50" charset="-128"/>
                <a:ea typeface="メイリオ" panose="020B0604030504040204" pitchFamily="50" charset="-128"/>
              </a:rPr>
              <a:t>KPI</a:t>
            </a:r>
            <a:r>
              <a:rPr kumimoji="1" lang="ja-JP" altLang="en-US" sz="1400" dirty="0">
                <a:latin typeface="メイリオ" panose="020B0604030504040204" pitchFamily="50" charset="-128"/>
                <a:ea typeface="メイリオ" panose="020B0604030504040204" pitchFamily="50" charset="-128"/>
              </a:rPr>
              <a:t>値（概算値）と実績値</a:t>
            </a:r>
            <a:br>
              <a:rPr kumimoji="1" lang="en-US" altLang="ja-JP" sz="1400" dirty="0">
                <a:latin typeface="メイリオ" panose="020B0604030504040204" pitchFamily="50" charset="-128"/>
                <a:ea typeface="メイリオ" panose="020B0604030504040204" pitchFamily="50" charset="-128"/>
              </a:rPr>
            </a:br>
            <a:r>
              <a:rPr kumimoji="1" lang="ja-JP" altLang="en-US" sz="1400" dirty="0">
                <a:latin typeface="メイリオ" panose="020B0604030504040204" pitchFamily="50" charset="-128"/>
                <a:ea typeface="メイリオ" panose="020B0604030504040204" pitchFamily="50" charset="-128"/>
              </a:rPr>
              <a:t>および</a:t>
            </a:r>
            <a:r>
              <a:rPr kumimoji="1" lang="en-US" altLang="ja-JP" sz="1400" dirty="0">
                <a:latin typeface="メイリオ" panose="020B0604030504040204" pitchFamily="50" charset="-128"/>
                <a:ea typeface="メイリオ" panose="020B0604030504040204" pitchFamily="50" charset="-128"/>
              </a:rPr>
              <a:t>KPI</a:t>
            </a:r>
            <a:r>
              <a:rPr kumimoji="1" lang="ja-JP" altLang="en-US" sz="1400" dirty="0">
                <a:latin typeface="メイリオ" panose="020B0604030504040204" pitchFamily="50" charset="-128"/>
                <a:ea typeface="メイリオ" panose="020B0604030504040204" pitchFamily="50" charset="-128"/>
              </a:rPr>
              <a:t>達成率（概算値）の確認</a:t>
            </a:r>
            <a:endParaRPr kumimoji="1" lang="en-US" altLang="ja-JP" sz="1400" dirty="0">
              <a:latin typeface="メイリオ" panose="020B0604030504040204" pitchFamily="50" charset="-128"/>
              <a:ea typeface="メイリオ" panose="020B0604030504040204" pitchFamily="50" charset="-128"/>
            </a:endParaRPr>
          </a:p>
        </p:txBody>
      </p:sp>
      <p:cxnSp>
        <p:nvCxnSpPr>
          <p:cNvPr id="28" name="直線矢印コネクタ 27">
            <a:extLst>
              <a:ext uri="{FF2B5EF4-FFF2-40B4-BE49-F238E27FC236}">
                <a16:creationId xmlns:a16="http://schemas.microsoft.com/office/drawing/2014/main" id="{87C18F3E-739B-4F3B-A031-01E5B7999FE2}"/>
              </a:ext>
            </a:extLst>
          </p:cNvPr>
          <p:cNvCxnSpPr>
            <a:cxnSpLocks/>
          </p:cNvCxnSpPr>
          <p:nvPr/>
        </p:nvCxnSpPr>
        <p:spPr>
          <a:xfrm flipH="1">
            <a:off x="595618" y="5118683"/>
            <a:ext cx="597017" cy="753611"/>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0" name="直線矢印コネクタ 29">
            <a:extLst>
              <a:ext uri="{FF2B5EF4-FFF2-40B4-BE49-F238E27FC236}">
                <a16:creationId xmlns:a16="http://schemas.microsoft.com/office/drawing/2014/main" id="{915AC2A5-F57D-4FF5-9F74-D1420C1C41AE}"/>
              </a:ext>
            </a:extLst>
          </p:cNvPr>
          <p:cNvCxnSpPr>
            <a:cxnSpLocks/>
          </p:cNvCxnSpPr>
          <p:nvPr/>
        </p:nvCxnSpPr>
        <p:spPr>
          <a:xfrm flipH="1">
            <a:off x="6351865" y="2097248"/>
            <a:ext cx="174770" cy="815130"/>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31" name="テキスト ボックス 30">
            <a:extLst>
              <a:ext uri="{FF2B5EF4-FFF2-40B4-BE49-F238E27FC236}">
                <a16:creationId xmlns:a16="http://schemas.microsoft.com/office/drawing/2014/main" id="{36A88711-7534-46DA-B347-6AC652B96A25}"/>
              </a:ext>
            </a:extLst>
          </p:cNvPr>
          <p:cNvSpPr txBox="1"/>
          <p:nvPr/>
        </p:nvSpPr>
        <p:spPr>
          <a:xfrm>
            <a:off x="6613319" y="1866550"/>
            <a:ext cx="5645792" cy="738664"/>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会社・事業部・部署での各プロダクトの</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各プロダクトのアクティブユーザー数・アクティビティ数</a:t>
            </a:r>
            <a:br>
              <a:rPr lang="en-US" altLang="ja-JP" sz="1400" dirty="0">
                <a:latin typeface="メイリオ" panose="020B0604030504040204" pitchFamily="50" charset="-128"/>
                <a:ea typeface="メイリオ" panose="020B0604030504040204" pitchFamily="50" charset="-128"/>
              </a:rPr>
            </a:br>
            <a:endParaRPr kumimoji="1" lang="en-US" altLang="ja-JP" sz="1400" dirty="0">
              <a:latin typeface="メイリオ" panose="020B0604030504040204" pitchFamily="50" charset="-128"/>
              <a:ea typeface="メイリオ" panose="020B0604030504040204" pitchFamily="50" charset="-128"/>
            </a:endParaRPr>
          </a:p>
        </p:txBody>
      </p:sp>
      <p:cxnSp>
        <p:nvCxnSpPr>
          <p:cNvPr id="33" name="直線矢印コネクタ 32">
            <a:extLst>
              <a:ext uri="{FF2B5EF4-FFF2-40B4-BE49-F238E27FC236}">
                <a16:creationId xmlns:a16="http://schemas.microsoft.com/office/drawing/2014/main" id="{19544CED-F61C-4426-8BD5-00DB0F9A9A34}"/>
              </a:ext>
            </a:extLst>
          </p:cNvPr>
          <p:cNvCxnSpPr>
            <a:cxnSpLocks/>
          </p:cNvCxnSpPr>
          <p:nvPr/>
        </p:nvCxnSpPr>
        <p:spPr>
          <a:xfrm>
            <a:off x="6518246" y="2097248"/>
            <a:ext cx="2234268" cy="808140"/>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5" name="直線矢印コネクタ 34">
            <a:extLst>
              <a:ext uri="{FF2B5EF4-FFF2-40B4-BE49-F238E27FC236}">
                <a16:creationId xmlns:a16="http://schemas.microsoft.com/office/drawing/2014/main" id="{B6079F6C-F76A-4A3E-B214-0085ECB8EB41}"/>
              </a:ext>
            </a:extLst>
          </p:cNvPr>
          <p:cNvCxnSpPr>
            <a:cxnSpLocks/>
          </p:cNvCxnSpPr>
          <p:nvPr/>
        </p:nvCxnSpPr>
        <p:spPr>
          <a:xfrm flipH="1">
            <a:off x="6386819" y="5110294"/>
            <a:ext cx="174770" cy="815130"/>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6" name="直線矢印コネクタ 35">
            <a:extLst>
              <a:ext uri="{FF2B5EF4-FFF2-40B4-BE49-F238E27FC236}">
                <a16:creationId xmlns:a16="http://schemas.microsoft.com/office/drawing/2014/main" id="{E9388275-92FF-4A1A-939F-0D481FE068D2}"/>
              </a:ext>
            </a:extLst>
          </p:cNvPr>
          <p:cNvCxnSpPr>
            <a:cxnSpLocks/>
          </p:cNvCxnSpPr>
          <p:nvPr/>
        </p:nvCxnSpPr>
        <p:spPr>
          <a:xfrm flipV="1">
            <a:off x="6384022" y="4781725"/>
            <a:ext cx="2357306" cy="1149292"/>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40" name="テキスト ボックス 39">
            <a:extLst>
              <a:ext uri="{FF2B5EF4-FFF2-40B4-BE49-F238E27FC236}">
                <a16:creationId xmlns:a16="http://schemas.microsoft.com/office/drawing/2014/main" id="{6E3604C0-6C92-4195-80EB-5FC6283F2FB2}"/>
              </a:ext>
            </a:extLst>
          </p:cNvPr>
          <p:cNvSpPr txBox="1"/>
          <p:nvPr/>
        </p:nvSpPr>
        <p:spPr>
          <a:xfrm>
            <a:off x="6463716" y="5743662"/>
            <a:ext cx="5645792" cy="95410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会社・事業部・部署での各プロダクトの</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アクティブユーザー率のヒートマップ</a:t>
            </a:r>
            <a:br>
              <a:rPr lang="en-US" altLang="ja-JP" sz="1400" dirty="0">
                <a:latin typeface="メイリオ" panose="020B0604030504040204" pitchFamily="50" charset="-128"/>
                <a:ea typeface="メイリオ" panose="020B0604030504040204" pitchFamily="50" charset="-128"/>
              </a:rPr>
            </a:br>
            <a:r>
              <a:rPr lang="ja-JP" altLang="en-US" sz="1400" b="1" dirty="0">
                <a:solidFill>
                  <a:srgbClr val="00B050"/>
                </a:solidFill>
                <a:latin typeface="メイリオ" panose="020B0604030504040204" pitchFamily="50" charset="-128"/>
                <a:ea typeface="メイリオ" panose="020B0604030504040204" pitchFamily="50" charset="-128"/>
              </a:rPr>
              <a:t>“みどり色”：利用している</a:t>
            </a:r>
            <a:endParaRPr lang="en-US" altLang="ja-JP" sz="1400" b="1" dirty="0">
              <a:solidFill>
                <a:srgbClr val="00B050"/>
              </a:solidFill>
              <a:latin typeface="メイリオ" panose="020B0604030504040204" pitchFamily="50" charset="-128"/>
              <a:ea typeface="メイリオ" panose="020B0604030504040204" pitchFamily="50" charset="-128"/>
            </a:endParaRPr>
          </a:p>
          <a:p>
            <a:r>
              <a:rPr kumimoji="1" lang="ja-JP" altLang="en-US" sz="1400" b="1" dirty="0">
                <a:solidFill>
                  <a:schemeClr val="bg1">
                    <a:lumMod val="65000"/>
                  </a:schemeClr>
                </a:solidFill>
                <a:latin typeface="メイリオ" panose="020B0604030504040204" pitchFamily="50" charset="-128"/>
                <a:ea typeface="メイリオ" panose="020B0604030504040204" pitchFamily="50" charset="-128"/>
              </a:rPr>
              <a:t>“</a:t>
            </a:r>
            <a:r>
              <a:rPr kumimoji="1" lang="ja-JP" altLang="en-US" sz="1400" b="1" dirty="0" err="1">
                <a:solidFill>
                  <a:schemeClr val="bg1">
                    <a:lumMod val="65000"/>
                  </a:schemeClr>
                </a:solidFill>
                <a:latin typeface="メイリオ" panose="020B0604030504040204" pitchFamily="50" charset="-128"/>
                <a:ea typeface="メイリオ" panose="020B0604030504040204" pitchFamily="50" charset="-128"/>
              </a:rPr>
              <a:t>しろ</a:t>
            </a:r>
            <a:r>
              <a:rPr kumimoji="1" lang="ja-JP" altLang="en-US" sz="1400" b="1" dirty="0">
                <a:solidFill>
                  <a:schemeClr val="bg1">
                    <a:lumMod val="65000"/>
                  </a:schemeClr>
                </a:solidFill>
                <a:latin typeface="メイリオ" panose="020B0604030504040204" pitchFamily="50" charset="-128"/>
                <a:ea typeface="メイリオ" panose="020B0604030504040204" pitchFamily="50" charset="-128"/>
              </a:rPr>
              <a:t>色”：利用していない</a:t>
            </a:r>
            <a:endParaRPr kumimoji="1" lang="en-US" altLang="ja-JP" sz="1400" b="1" dirty="0">
              <a:solidFill>
                <a:schemeClr val="bg1">
                  <a:lumMod val="65000"/>
                </a:schemeClr>
              </a:solidFill>
              <a:latin typeface="メイリオ" panose="020B0604030504040204" pitchFamily="50" charset="-128"/>
              <a:ea typeface="メイリオ" panose="020B0604030504040204" pitchFamily="50" charset="-128"/>
            </a:endParaRPr>
          </a:p>
        </p:txBody>
      </p:sp>
      <p:sp>
        <p:nvSpPr>
          <p:cNvPr id="39" name="楕円 38">
            <a:extLst>
              <a:ext uri="{FF2B5EF4-FFF2-40B4-BE49-F238E27FC236}">
                <a16:creationId xmlns:a16="http://schemas.microsoft.com/office/drawing/2014/main" id="{F9335C63-2AC1-4CD0-B1FF-99AF63A34988}"/>
              </a:ext>
            </a:extLst>
          </p:cNvPr>
          <p:cNvSpPr/>
          <p:nvPr/>
        </p:nvSpPr>
        <p:spPr>
          <a:xfrm>
            <a:off x="6870583" y="4563611"/>
            <a:ext cx="469784" cy="30200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楕円 41">
            <a:extLst>
              <a:ext uri="{FF2B5EF4-FFF2-40B4-BE49-F238E27FC236}">
                <a16:creationId xmlns:a16="http://schemas.microsoft.com/office/drawing/2014/main" id="{D8407DAE-F0DF-43B2-A375-354FA8E60FDD}"/>
              </a:ext>
            </a:extLst>
          </p:cNvPr>
          <p:cNvSpPr/>
          <p:nvPr/>
        </p:nvSpPr>
        <p:spPr>
          <a:xfrm>
            <a:off x="7484377" y="4548231"/>
            <a:ext cx="469784" cy="30200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楕円 42">
            <a:extLst>
              <a:ext uri="{FF2B5EF4-FFF2-40B4-BE49-F238E27FC236}">
                <a16:creationId xmlns:a16="http://schemas.microsoft.com/office/drawing/2014/main" id="{A7BC7CB9-E59A-4427-AF6F-8831B22BFB08}"/>
              </a:ext>
            </a:extLst>
          </p:cNvPr>
          <p:cNvSpPr/>
          <p:nvPr/>
        </p:nvSpPr>
        <p:spPr>
          <a:xfrm>
            <a:off x="8031060" y="4566407"/>
            <a:ext cx="469784" cy="30200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楕円 43">
            <a:extLst>
              <a:ext uri="{FF2B5EF4-FFF2-40B4-BE49-F238E27FC236}">
                <a16:creationId xmlns:a16="http://schemas.microsoft.com/office/drawing/2014/main" id="{92519025-3910-471E-9B02-7398BA9170DC}"/>
              </a:ext>
            </a:extLst>
          </p:cNvPr>
          <p:cNvSpPr/>
          <p:nvPr/>
        </p:nvSpPr>
        <p:spPr>
          <a:xfrm>
            <a:off x="6688822" y="4843243"/>
            <a:ext cx="1826004" cy="30200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5" name="楕円 44">
            <a:extLst>
              <a:ext uri="{FF2B5EF4-FFF2-40B4-BE49-F238E27FC236}">
                <a16:creationId xmlns:a16="http://schemas.microsoft.com/office/drawing/2014/main" id="{188BBD4D-2091-47AC-B847-1C741168B398}"/>
              </a:ext>
            </a:extLst>
          </p:cNvPr>
          <p:cNvSpPr/>
          <p:nvPr/>
        </p:nvSpPr>
        <p:spPr>
          <a:xfrm>
            <a:off x="6430161" y="3292678"/>
            <a:ext cx="473978" cy="19714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楕円 45">
            <a:extLst>
              <a:ext uri="{FF2B5EF4-FFF2-40B4-BE49-F238E27FC236}">
                <a16:creationId xmlns:a16="http://schemas.microsoft.com/office/drawing/2014/main" id="{DE59B295-193D-424F-AED7-B5FD81D2EAF8}"/>
              </a:ext>
            </a:extLst>
          </p:cNvPr>
          <p:cNvSpPr/>
          <p:nvPr/>
        </p:nvSpPr>
        <p:spPr>
          <a:xfrm>
            <a:off x="1263941" y="3252131"/>
            <a:ext cx="707472" cy="41385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86461532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7D40AE3-8549-4BEC-9F04-C5CD7098FA32}"/>
              </a:ext>
            </a:extLst>
          </p:cNvPr>
          <p:cNvPicPr>
            <a:picLocks noChangeAspect="1"/>
          </p:cNvPicPr>
          <p:nvPr/>
        </p:nvPicPr>
        <p:blipFill rotWithShape="1">
          <a:blip r:embed="rId3"/>
          <a:srcRect l="14656" t="19036" r="12408" b="3730"/>
          <a:stretch/>
        </p:blipFill>
        <p:spPr>
          <a:xfrm>
            <a:off x="6090408" y="2390071"/>
            <a:ext cx="5368954" cy="3079552"/>
          </a:xfrm>
          <a:prstGeom prst="rect">
            <a:avLst/>
          </a:prstGeom>
          <a:ln>
            <a:solidFill>
              <a:schemeClr val="bg1">
                <a:lumMod val="75000"/>
              </a:schemeClr>
            </a:solidFill>
          </a:ln>
        </p:spPr>
      </p:pic>
      <p:pic>
        <p:nvPicPr>
          <p:cNvPr id="3" name="図 2">
            <a:extLst>
              <a:ext uri="{FF2B5EF4-FFF2-40B4-BE49-F238E27FC236}">
                <a16:creationId xmlns:a16="http://schemas.microsoft.com/office/drawing/2014/main" id="{79192AD7-5C3F-4688-9C94-366118AA8638}"/>
              </a:ext>
            </a:extLst>
          </p:cNvPr>
          <p:cNvPicPr>
            <a:picLocks noChangeAspect="1"/>
          </p:cNvPicPr>
          <p:nvPr/>
        </p:nvPicPr>
        <p:blipFill rotWithShape="1">
          <a:blip r:embed="rId4"/>
          <a:srcRect l="14724" t="19163" r="12478" b="3730"/>
          <a:stretch/>
        </p:blipFill>
        <p:spPr>
          <a:xfrm>
            <a:off x="520117" y="2383362"/>
            <a:ext cx="5385733" cy="3089924"/>
          </a:xfrm>
          <a:prstGeom prst="rect">
            <a:avLst/>
          </a:prstGeom>
          <a:ln>
            <a:solidFill>
              <a:schemeClr val="bg1">
                <a:lumMod val="75000"/>
              </a:schemeClr>
            </a:solidFill>
          </a:ln>
        </p:spPr>
      </p:pic>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–Act User Difference/Questionnaire</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pic>
        <p:nvPicPr>
          <p:cNvPr id="20" name="図 19">
            <a:extLst>
              <a:ext uri="{FF2B5EF4-FFF2-40B4-BE49-F238E27FC236}">
                <a16:creationId xmlns:a16="http://schemas.microsoft.com/office/drawing/2014/main" id="{84EF4C9D-E4D7-46E2-AFD3-A07B2EC414B3}"/>
              </a:ext>
            </a:extLst>
          </p:cNvPr>
          <p:cNvPicPr>
            <a:picLocks noChangeAspect="1"/>
          </p:cNvPicPr>
          <p:nvPr/>
        </p:nvPicPr>
        <p:blipFill>
          <a:blip r:embed="rId5"/>
          <a:stretch>
            <a:fillRect/>
          </a:stretch>
        </p:blipFill>
        <p:spPr>
          <a:xfrm>
            <a:off x="-131539" y="-54164"/>
            <a:ext cx="1819224" cy="632134"/>
          </a:xfrm>
          <a:prstGeom prst="rect">
            <a:avLst/>
          </a:prstGeom>
        </p:spPr>
      </p:pic>
      <p:sp>
        <p:nvSpPr>
          <p:cNvPr id="22" name="テキスト プレースホルダー 3">
            <a:extLst>
              <a:ext uri="{FF2B5EF4-FFF2-40B4-BE49-F238E27FC236}">
                <a16:creationId xmlns:a16="http://schemas.microsoft.com/office/drawing/2014/main" id="{D150BBB2-0572-4FFE-A7B0-13A901B36CCD}"/>
              </a:ext>
            </a:extLst>
          </p:cNvPr>
          <p:cNvSpPr>
            <a:spLocks noGrp="1"/>
          </p:cNvSpPr>
          <p:nvPr>
            <p:ph type="body" sz="quarter" idx="10"/>
          </p:nvPr>
        </p:nvSpPr>
        <p:spPr>
          <a:xfrm>
            <a:off x="511728" y="1078427"/>
            <a:ext cx="11492918" cy="624538"/>
          </a:xfrm>
        </p:spPr>
        <p:txBody>
          <a:bodyPr>
            <a:noAutofit/>
          </a:bodyPr>
          <a:lstStyle/>
          <a:p>
            <a:pPr marL="285750" indent="-285750">
              <a:buFont typeface="Wingdings" panose="05000000000000000000" pitchFamily="2" charset="2"/>
              <a:buChar char="l"/>
            </a:pPr>
            <a:r>
              <a:rPr lang="ja-JP" altLang="en-US" sz="1800" dirty="0">
                <a:solidFill>
                  <a:srgbClr val="B30D8F"/>
                </a:solidFill>
                <a:latin typeface="Meiryo UI" panose="020B0604030504040204" pitchFamily="50" charset="-128"/>
                <a:ea typeface="Meiryo UI" panose="020B0604030504040204" pitchFamily="50" charset="-128"/>
              </a:rPr>
              <a:t>会社・事業部・部門別、プロダクト別にユーザー数の増減状況を見て、良い点・悪い点を探してみよう。</a:t>
            </a:r>
            <a:endParaRPr lang="en-US" altLang="ja-JP" sz="1800" dirty="0">
              <a:solidFill>
                <a:srgbClr val="B30D8F"/>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rgbClr val="B30D8F"/>
                </a:solidFill>
                <a:latin typeface="Meiryo UI" panose="020B0604030504040204" pitchFamily="50" charset="-128"/>
                <a:ea typeface="Meiryo UI" panose="020B0604030504040204" pitchFamily="50" charset="-128"/>
              </a:rPr>
              <a:t>アンケートを利用してユーザーの声から、改善効果・課題を把握しよう。</a:t>
            </a:r>
          </a:p>
        </p:txBody>
      </p:sp>
      <p:cxnSp>
        <p:nvCxnSpPr>
          <p:cNvPr id="23" name="直線矢印コネクタ 22">
            <a:extLst>
              <a:ext uri="{FF2B5EF4-FFF2-40B4-BE49-F238E27FC236}">
                <a16:creationId xmlns:a16="http://schemas.microsoft.com/office/drawing/2014/main" id="{250002DD-5E35-4395-911E-4731EEAB4537}"/>
              </a:ext>
            </a:extLst>
          </p:cNvPr>
          <p:cNvCxnSpPr>
            <a:cxnSpLocks/>
          </p:cNvCxnSpPr>
          <p:nvPr/>
        </p:nvCxnSpPr>
        <p:spPr>
          <a:xfrm flipH="1">
            <a:off x="655738" y="2013358"/>
            <a:ext cx="275440" cy="89212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26" name="テキスト ボックス 25">
            <a:extLst>
              <a:ext uri="{FF2B5EF4-FFF2-40B4-BE49-F238E27FC236}">
                <a16:creationId xmlns:a16="http://schemas.microsoft.com/office/drawing/2014/main" id="{8C51E901-42DD-4BDF-BC50-2168BF87F180}"/>
              </a:ext>
            </a:extLst>
          </p:cNvPr>
          <p:cNvSpPr txBox="1"/>
          <p:nvPr/>
        </p:nvSpPr>
        <p:spPr>
          <a:xfrm>
            <a:off x="957743" y="1865152"/>
            <a:ext cx="4671270"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アクティブユーザー数増減を参照するプロダクトを選択</a:t>
            </a:r>
            <a:endParaRPr kumimoji="1" lang="en-US" altLang="ja-JP" sz="1400"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72AC1712-3A3D-401F-BB03-866FE8289596}"/>
              </a:ext>
            </a:extLst>
          </p:cNvPr>
          <p:cNvSpPr txBox="1"/>
          <p:nvPr/>
        </p:nvSpPr>
        <p:spPr>
          <a:xfrm>
            <a:off x="657137" y="5633207"/>
            <a:ext cx="4418202" cy="523220"/>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事業部別での各プロダクトの</a:t>
            </a:r>
            <a:br>
              <a:rPr kumimoji="1" lang="en-US" altLang="ja-JP" sz="1400" dirty="0">
                <a:latin typeface="メイリオ" panose="020B0604030504040204" pitchFamily="50" charset="-128"/>
                <a:ea typeface="メイリオ" panose="020B0604030504040204" pitchFamily="50" charset="-128"/>
              </a:rPr>
            </a:br>
            <a:r>
              <a:rPr kumimoji="1" lang="ja-JP" altLang="en-US" sz="1400" dirty="0">
                <a:latin typeface="メイリオ" panose="020B0604030504040204" pitchFamily="50" charset="-128"/>
                <a:ea typeface="メイリオ" panose="020B0604030504040204" pitchFamily="50" charset="-128"/>
              </a:rPr>
              <a:t>アクティブユーザー数増減の確認</a:t>
            </a:r>
            <a:endParaRPr kumimoji="1" lang="en-US" altLang="ja-JP" sz="1400" dirty="0">
              <a:latin typeface="メイリオ" panose="020B0604030504040204" pitchFamily="50" charset="-128"/>
              <a:ea typeface="メイリオ" panose="020B0604030504040204" pitchFamily="50" charset="-128"/>
            </a:endParaRPr>
          </a:p>
        </p:txBody>
      </p:sp>
      <p:cxnSp>
        <p:nvCxnSpPr>
          <p:cNvPr id="28" name="直線矢印コネクタ 27">
            <a:extLst>
              <a:ext uri="{FF2B5EF4-FFF2-40B4-BE49-F238E27FC236}">
                <a16:creationId xmlns:a16="http://schemas.microsoft.com/office/drawing/2014/main" id="{87C18F3E-739B-4F3B-A031-01E5B7999FE2}"/>
              </a:ext>
            </a:extLst>
          </p:cNvPr>
          <p:cNvCxnSpPr>
            <a:cxnSpLocks/>
          </p:cNvCxnSpPr>
          <p:nvPr/>
        </p:nvCxnSpPr>
        <p:spPr>
          <a:xfrm flipH="1">
            <a:off x="629174" y="5058561"/>
            <a:ext cx="402672" cy="696287"/>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0" name="直線矢印コネクタ 29">
            <a:extLst>
              <a:ext uri="{FF2B5EF4-FFF2-40B4-BE49-F238E27FC236}">
                <a16:creationId xmlns:a16="http://schemas.microsoft.com/office/drawing/2014/main" id="{915AC2A5-F57D-4FF5-9F74-D1420C1C41AE}"/>
              </a:ext>
            </a:extLst>
          </p:cNvPr>
          <p:cNvCxnSpPr>
            <a:cxnSpLocks/>
            <a:stCxn id="31" idx="1"/>
          </p:cNvCxnSpPr>
          <p:nvPr/>
        </p:nvCxnSpPr>
        <p:spPr>
          <a:xfrm flipH="1">
            <a:off x="6318310" y="2003661"/>
            <a:ext cx="320176" cy="1151998"/>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31" name="テキスト ボックス 30">
            <a:extLst>
              <a:ext uri="{FF2B5EF4-FFF2-40B4-BE49-F238E27FC236}">
                <a16:creationId xmlns:a16="http://schemas.microsoft.com/office/drawing/2014/main" id="{36A88711-7534-46DA-B347-6AC652B96A25}"/>
              </a:ext>
            </a:extLst>
          </p:cNvPr>
          <p:cNvSpPr txBox="1"/>
          <p:nvPr/>
        </p:nvSpPr>
        <p:spPr>
          <a:xfrm>
            <a:off x="6638486" y="1849772"/>
            <a:ext cx="4409815"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アンケート質問を選択して、質問</a:t>
            </a:r>
            <a:r>
              <a:rPr lang="ja-JP" altLang="en-US" sz="1400" dirty="0">
                <a:latin typeface="メイリオ" panose="020B0604030504040204" pitchFamily="50" charset="-128"/>
                <a:ea typeface="メイリオ" panose="020B0604030504040204" pitchFamily="50" charset="-128"/>
              </a:rPr>
              <a:t>別回答結果を表示</a:t>
            </a:r>
            <a:endParaRPr kumimoji="1" lang="en-US" altLang="ja-JP" sz="1400" dirty="0">
              <a:latin typeface="メイリオ" panose="020B0604030504040204" pitchFamily="50" charset="-128"/>
              <a:ea typeface="メイリオ" panose="020B0604030504040204" pitchFamily="50" charset="-128"/>
            </a:endParaRPr>
          </a:p>
        </p:txBody>
      </p:sp>
      <p:cxnSp>
        <p:nvCxnSpPr>
          <p:cNvPr id="35" name="直線矢印コネクタ 34">
            <a:extLst>
              <a:ext uri="{FF2B5EF4-FFF2-40B4-BE49-F238E27FC236}">
                <a16:creationId xmlns:a16="http://schemas.microsoft.com/office/drawing/2014/main" id="{B6079F6C-F76A-4A3E-B214-0085ECB8EB41}"/>
              </a:ext>
            </a:extLst>
          </p:cNvPr>
          <p:cNvCxnSpPr>
            <a:cxnSpLocks/>
            <a:stCxn id="45" idx="1"/>
          </p:cNvCxnSpPr>
          <p:nvPr/>
        </p:nvCxnSpPr>
        <p:spPr>
          <a:xfrm flipH="1">
            <a:off x="6663657" y="2265117"/>
            <a:ext cx="395676" cy="1193944"/>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6" name="直線矢印コネクタ 35">
            <a:extLst>
              <a:ext uri="{FF2B5EF4-FFF2-40B4-BE49-F238E27FC236}">
                <a16:creationId xmlns:a16="http://schemas.microsoft.com/office/drawing/2014/main" id="{E9388275-92FF-4A1A-939F-0D481FE068D2}"/>
              </a:ext>
            </a:extLst>
          </p:cNvPr>
          <p:cNvCxnSpPr>
            <a:cxnSpLocks/>
          </p:cNvCxnSpPr>
          <p:nvPr/>
        </p:nvCxnSpPr>
        <p:spPr>
          <a:xfrm flipV="1">
            <a:off x="8875552" y="4706223"/>
            <a:ext cx="444616" cy="1434518"/>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40" name="テキスト ボックス 39">
            <a:extLst>
              <a:ext uri="{FF2B5EF4-FFF2-40B4-BE49-F238E27FC236}">
                <a16:creationId xmlns:a16="http://schemas.microsoft.com/office/drawing/2014/main" id="{6E3604C0-6C92-4195-80EB-5FC6283F2FB2}"/>
              </a:ext>
            </a:extLst>
          </p:cNvPr>
          <p:cNvSpPr txBox="1"/>
          <p:nvPr/>
        </p:nvSpPr>
        <p:spPr>
          <a:xfrm>
            <a:off x="5968765" y="5827552"/>
            <a:ext cx="2982288"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会社・事業部・部署別の結果表示</a:t>
            </a:r>
            <a:endParaRPr kumimoji="1" lang="en-US" altLang="ja-JP" sz="1400" dirty="0">
              <a:latin typeface="メイリオ" panose="020B0604030504040204" pitchFamily="50" charset="-128"/>
              <a:ea typeface="メイリオ" panose="020B0604030504040204" pitchFamily="50" charset="-128"/>
            </a:endParaRPr>
          </a:p>
        </p:txBody>
      </p:sp>
      <p:cxnSp>
        <p:nvCxnSpPr>
          <p:cNvPr id="24" name="直線矢印コネクタ 23">
            <a:extLst>
              <a:ext uri="{FF2B5EF4-FFF2-40B4-BE49-F238E27FC236}">
                <a16:creationId xmlns:a16="http://schemas.microsoft.com/office/drawing/2014/main" id="{24B1F833-858A-437D-87D7-653E0562EB4B}"/>
              </a:ext>
            </a:extLst>
          </p:cNvPr>
          <p:cNvCxnSpPr>
            <a:cxnSpLocks/>
            <a:stCxn id="25" idx="1"/>
          </p:cNvCxnSpPr>
          <p:nvPr/>
        </p:nvCxnSpPr>
        <p:spPr>
          <a:xfrm>
            <a:off x="4818077" y="2255331"/>
            <a:ext cx="444615" cy="685111"/>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25" name="テキスト ボックス 24">
            <a:extLst>
              <a:ext uri="{FF2B5EF4-FFF2-40B4-BE49-F238E27FC236}">
                <a16:creationId xmlns:a16="http://schemas.microsoft.com/office/drawing/2014/main" id="{BFE53E36-B143-4E5E-AEC6-5DAA909E1101}"/>
              </a:ext>
            </a:extLst>
          </p:cNvPr>
          <p:cNvSpPr txBox="1"/>
          <p:nvPr/>
        </p:nvSpPr>
        <p:spPr>
          <a:xfrm>
            <a:off x="4818077" y="2101442"/>
            <a:ext cx="1289108"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期間の設定</a:t>
            </a:r>
            <a:endParaRPr kumimoji="1" lang="en-US" altLang="ja-JP" sz="1400" dirty="0">
              <a:latin typeface="メイリオ" panose="020B0604030504040204" pitchFamily="50" charset="-128"/>
              <a:ea typeface="メイリオ" panose="020B0604030504040204" pitchFamily="50" charset="-128"/>
            </a:endParaRPr>
          </a:p>
        </p:txBody>
      </p:sp>
      <p:cxnSp>
        <p:nvCxnSpPr>
          <p:cNvPr id="29" name="直線矢印コネクタ 28">
            <a:extLst>
              <a:ext uri="{FF2B5EF4-FFF2-40B4-BE49-F238E27FC236}">
                <a16:creationId xmlns:a16="http://schemas.microsoft.com/office/drawing/2014/main" id="{01F54BD5-638B-46BF-848C-C56D4DB07B8B}"/>
              </a:ext>
            </a:extLst>
          </p:cNvPr>
          <p:cNvCxnSpPr>
            <a:cxnSpLocks/>
          </p:cNvCxnSpPr>
          <p:nvPr/>
        </p:nvCxnSpPr>
        <p:spPr>
          <a:xfrm flipH="1">
            <a:off x="3523376" y="4893578"/>
            <a:ext cx="145411" cy="1305886"/>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2" name="直線矢印コネクタ 31">
            <a:extLst>
              <a:ext uri="{FF2B5EF4-FFF2-40B4-BE49-F238E27FC236}">
                <a16:creationId xmlns:a16="http://schemas.microsoft.com/office/drawing/2014/main" id="{ED3E87C8-F278-4931-BE5F-9C6F3A78A16A}"/>
              </a:ext>
            </a:extLst>
          </p:cNvPr>
          <p:cNvCxnSpPr>
            <a:cxnSpLocks/>
          </p:cNvCxnSpPr>
          <p:nvPr/>
        </p:nvCxnSpPr>
        <p:spPr>
          <a:xfrm flipV="1">
            <a:off x="982910" y="2265028"/>
            <a:ext cx="678110" cy="1754696"/>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4" name="直線矢印コネクタ 33">
            <a:extLst>
              <a:ext uri="{FF2B5EF4-FFF2-40B4-BE49-F238E27FC236}">
                <a16:creationId xmlns:a16="http://schemas.microsoft.com/office/drawing/2014/main" id="{0A660926-BF7C-4211-B6A0-FC72E796CB86}"/>
              </a:ext>
            </a:extLst>
          </p:cNvPr>
          <p:cNvCxnSpPr>
            <a:cxnSpLocks/>
          </p:cNvCxnSpPr>
          <p:nvPr/>
        </p:nvCxnSpPr>
        <p:spPr>
          <a:xfrm flipH="1" flipV="1">
            <a:off x="1652631" y="2256639"/>
            <a:ext cx="536897" cy="142612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37" name="テキスト ボックス 36">
            <a:extLst>
              <a:ext uri="{FF2B5EF4-FFF2-40B4-BE49-F238E27FC236}">
                <a16:creationId xmlns:a16="http://schemas.microsoft.com/office/drawing/2014/main" id="{9479072B-8AFF-44F3-B0B1-437F71C99FBB}"/>
              </a:ext>
            </a:extLst>
          </p:cNvPr>
          <p:cNvSpPr txBox="1"/>
          <p:nvPr/>
        </p:nvSpPr>
        <p:spPr>
          <a:xfrm>
            <a:off x="1707160" y="2102840"/>
            <a:ext cx="2831284"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事業部別・プロダクト別の増減</a:t>
            </a:r>
            <a:endParaRPr kumimoji="1" lang="en-US" altLang="ja-JP" sz="1400" dirty="0">
              <a:latin typeface="メイリオ" panose="020B0604030504040204" pitchFamily="50" charset="-128"/>
              <a:ea typeface="メイリオ" panose="020B0604030504040204" pitchFamily="50" charset="-128"/>
            </a:endParaRPr>
          </a:p>
        </p:txBody>
      </p:sp>
      <p:sp>
        <p:nvSpPr>
          <p:cNvPr id="41" name="テキスト ボックス 40">
            <a:extLst>
              <a:ext uri="{FF2B5EF4-FFF2-40B4-BE49-F238E27FC236}">
                <a16:creationId xmlns:a16="http://schemas.microsoft.com/office/drawing/2014/main" id="{6580D182-7CAF-4539-A245-DBE0481401F3}"/>
              </a:ext>
            </a:extLst>
          </p:cNvPr>
          <p:cNvSpPr txBox="1"/>
          <p:nvPr/>
        </p:nvSpPr>
        <p:spPr>
          <a:xfrm>
            <a:off x="2244055" y="6263780"/>
            <a:ext cx="3787629" cy="523220"/>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会社・事業部・部門別での各プロダクトの</a:t>
            </a:r>
            <a:br>
              <a:rPr kumimoji="1" lang="en-US" altLang="ja-JP" sz="1400" dirty="0">
                <a:latin typeface="メイリオ" panose="020B0604030504040204" pitchFamily="50" charset="-128"/>
                <a:ea typeface="メイリオ" panose="020B0604030504040204" pitchFamily="50" charset="-128"/>
              </a:rPr>
            </a:br>
            <a:r>
              <a:rPr kumimoji="1" lang="ja-JP" altLang="en-US" sz="1400" dirty="0">
                <a:latin typeface="メイリオ" panose="020B0604030504040204" pitchFamily="50" charset="-128"/>
                <a:ea typeface="メイリオ" panose="020B0604030504040204" pitchFamily="50" charset="-128"/>
              </a:rPr>
              <a:t>アクティブユーザー数</a:t>
            </a:r>
            <a:r>
              <a:rPr lang="ja-JP" altLang="en-US" sz="1400" dirty="0">
                <a:latin typeface="メイリオ" panose="020B0604030504040204" pitchFamily="50" charset="-128"/>
                <a:ea typeface="メイリオ" panose="020B0604030504040204" pitchFamily="50" charset="-128"/>
              </a:rPr>
              <a:t>の前後・差分値の確認</a:t>
            </a:r>
            <a:endParaRPr kumimoji="1" lang="en-US" altLang="ja-JP" sz="1400" dirty="0">
              <a:latin typeface="メイリオ" panose="020B0604030504040204" pitchFamily="50" charset="-128"/>
              <a:ea typeface="メイリオ" panose="020B0604030504040204" pitchFamily="50" charset="-128"/>
            </a:endParaRPr>
          </a:p>
        </p:txBody>
      </p:sp>
      <p:sp>
        <p:nvSpPr>
          <p:cNvPr id="45" name="テキスト ボックス 44">
            <a:extLst>
              <a:ext uri="{FF2B5EF4-FFF2-40B4-BE49-F238E27FC236}">
                <a16:creationId xmlns:a16="http://schemas.microsoft.com/office/drawing/2014/main" id="{FAE1C651-BD14-4ABF-85C6-F366B0DC0965}"/>
              </a:ext>
            </a:extLst>
          </p:cNvPr>
          <p:cNvSpPr txBox="1"/>
          <p:nvPr/>
        </p:nvSpPr>
        <p:spPr>
          <a:xfrm>
            <a:off x="7059333" y="2111228"/>
            <a:ext cx="4409815"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会社・事業部・部署を選択して個別結果を表示</a:t>
            </a:r>
            <a:endParaRPr kumimoji="1" lang="en-US" altLang="ja-JP" sz="1400" dirty="0">
              <a:latin typeface="メイリオ" panose="020B0604030504040204" pitchFamily="50" charset="-128"/>
              <a:ea typeface="メイリオ" panose="020B0604030504040204" pitchFamily="50" charset="-128"/>
            </a:endParaRPr>
          </a:p>
        </p:txBody>
      </p:sp>
      <p:cxnSp>
        <p:nvCxnSpPr>
          <p:cNvPr id="48" name="直線矢印コネクタ 47">
            <a:extLst>
              <a:ext uri="{FF2B5EF4-FFF2-40B4-BE49-F238E27FC236}">
                <a16:creationId xmlns:a16="http://schemas.microsoft.com/office/drawing/2014/main" id="{288C0E40-8F6E-4321-A992-D7355DBB43E4}"/>
              </a:ext>
            </a:extLst>
          </p:cNvPr>
          <p:cNvCxnSpPr>
            <a:cxnSpLocks/>
          </p:cNvCxnSpPr>
          <p:nvPr/>
        </p:nvCxnSpPr>
        <p:spPr>
          <a:xfrm flipH="1">
            <a:off x="6199464" y="4757956"/>
            <a:ext cx="378903" cy="102205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50" name="テキスト ボックス 49">
            <a:extLst>
              <a:ext uri="{FF2B5EF4-FFF2-40B4-BE49-F238E27FC236}">
                <a16:creationId xmlns:a16="http://schemas.microsoft.com/office/drawing/2014/main" id="{4B25331C-6DCB-4C68-B7C1-D183890A1C79}"/>
              </a:ext>
            </a:extLst>
          </p:cNvPr>
          <p:cNvSpPr txBox="1"/>
          <p:nvPr/>
        </p:nvSpPr>
        <p:spPr>
          <a:xfrm>
            <a:off x="8939866" y="5820562"/>
            <a:ext cx="3048001" cy="738664"/>
          </a:xfrm>
          <a:prstGeom prst="rect">
            <a:avLst/>
          </a:prstGeom>
          <a:noFill/>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Office365</a:t>
            </a:r>
            <a:r>
              <a:rPr lang="ja-JP" altLang="en-US" sz="1400" dirty="0">
                <a:latin typeface="メイリオ" panose="020B0604030504040204" pitchFamily="50" charset="-128"/>
                <a:ea typeface="メイリオ" panose="020B0604030504040204" pitchFamily="50" charset="-128"/>
              </a:rPr>
              <a:t>全体アクティビティ数合計値とアンケート結果との因果関係解析グラフ（傾向線を表示）</a:t>
            </a:r>
            <a:endParaRPr kumimoji="1" lang="en-US" altLang="ja-JP" sz="1400" dirty="0">
              <a:latin typeface="メイリオ" panose="020B0604030504040204" pitchFamily="50" charset="-128"/>
              <a:ea typeface="メイリオ" panose="020B0604030504040204" pitchFamily="50" charset="-128"/>
            </a:endParaRPr>
          </a:p>
        </p:txBody>
      </p:sp>
      <p:sp>
        <p:nvSpPr>
          <p:cNvPr id="52" name="楕円 51">
            <a:extLst>
              <a:ext uri="{FF2B5EF4-FFF2-40B4-BE49-F238E27FC236}">
                <a16:creationId xmlns:a16="http://schemas.microsoft.com/office/drawing/2014/main" id="{5D64EE02-C194-4432-8B30-2F0759308B25}"/>
              </a:ext>
            </a:extLst>
          </p:cNvPr>
          <p:cNvSpPr/>
          <p:nvPr/>
        </p:nvSpPr>
        <p:spPr>
          <a:xfrm>
            <a:off x="8128932" y="4118994"/>
            <a:ext cx="562062" cy="43622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楕円 52">
            <a:extLst>
              <a:ext uri="{FF2B5EF4-FFF2-40B4-BE49-F238E27FC236}">
                <a16:creationId xmlns:a16="http://schemas.microsoft.com/office/drawing/2014/main" id="{8973B9AA-6526-451D-8B6D-652160403EC9}"/>
              </a:ext>
            </a:extLst>
          </p:cNvPr>
          <p:cNvSpPr/>
          <p:nvPr/>
        </p:nvSpPr>
        <p:spPr>
          <a:xfrm rot="21050775">
            <a:off x="9434512" y="4257652"/>
            <a:ext cx="2132806" cy="43622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楕円 54">
            <a:extLst>
              <a:ext uri="{FF2B5EF4-FFF2-40B4-BE49-F238E27FC236}">
                <a16:creationId xmlns:a16="http://schemas.microsoft.com/office/drawing/2014/main" id="{CBEA4E8E-602E-4F9C-8732-7038088BA286}"/>
              </a:ext>
            </a:extLst>
          </p:cNvPr>
          <p:cNvSpPr/>
          <p:nvPr/>
        </p:nvSpPr>
        <p:spPr>
          <a:xfrm>
            <a:off x="8650448" y="2593596"/>
            <a:ext cx="1022058" cy="43622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楕円 55">
            <a:extLst>
              <a:ext uri="{FF2B5EF4-FFF2-40B4-BE49-F238E27FC236}">
                <a16:creationId xmlns:a16="http://schemas.microsoft.com/office/drawing/2014/main" id="{0499C7B7-B497-406C-B430-FACE041C342B}"/>
              </a:ext>
            </a:extLst>
          </p:cNvPr>
          <p:cNvSpPr/>
          <p:nvPr/>
        </p:nvSpPr>
        <p:spPr>
          <a:xfrm>
            <a:off x="4667075" y="3140277"/>
            <a:ext cx="408264" cy="237128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15956797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30B67FC-0EDC-4E4A-B378-AA69EF77B24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3339" y="2486812"/>
            <a:ext cx="5407171" cy="3041534"/>
          </a:xfrm>
          <a:prstGeom prst="rect">
            <a:avLst/>
          </a:prstGeom>
          <a:ln>
            <a:solidFill>
              <a:schemeClr val="bg1">
                <a:lumMod val="75000"/>
              </a:schemeClr>
            </a:solidFill>
          </a:ln>
        </p:spPr>
      </p:pic>
      <p:pic>
        <p:nvPicPr>
          <p:cNvPr id="7" name="図 6">
            <a:extLst>
              <a:ext uri="{FF2B5EF4-FFF2-40B4-BE49-F238E27FC236}">
                <a16:creationId xmlns:a16="http://schemas.microsoft.com/office/drawing/2014/main" id="{9A22EFB7-A46C-4E48-B0C3-7F1D90AD29A1}"/>
              </a:ext>
            </a:extLst>
          </p:cNvPr>
          <p:cNvPicPr>
            <a:picLocks noChangeAspect="1"/>
          </p:cNvPicPr>
          <p:nvPr/>
        </p:nvPicPr>
        <p:blipFill rotWithShape="1">
          <a:blip r:embed="rId4"/>
          <a:srcRect l="14556" t="19557" r="12685" b="4418"/>
          <a:stretch/>
        </p:blipFill>
        <p:spPr>
          <a:xfrm>
            <a:off x="6098797" y="2449584"/>
            <a:ext cx="5439780" cy="3078761"/>
          </a:xfrm>
          <a:prstGeom prst="rect">
            <a:avLst/>
          </a:prstGeom>
          <a:ln>
            <a:solidFill>
              <a:schemeClr val="bg1">
                <a:lumMod val="75000"/>
              </a:schemeClr>
            </a:solidFill>
          </a:ln>
        </p:spPr>
      </p:pic>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–Cumulative User Usage/Timeline</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pic>
        <p:nvPicPr>
          <p:cNvPr id="20" name="図 19">
            <a:extLst>
              <a:ext uri="{FF2B5EF4-FFF2-40B4-BE49-F238E27FC236}">
                <a16:creationId xmlns:a16="http://schemas.microsoft.com/office/drawing/2014/main" id="{84EF4C9D-E4D7-46E2-AFD3-A07B2EC414B3}"/>
              </a:ext>
            </a:extLst>
          </p:cNvPr>
          <p:cNvPicPr>
            <a:picLocks noChangeAspect="1"/>
          </p:cNvPicPr>
          <p:nvPr/>
        </p:nvPicPr>
        <p:blipFill>
          <a:blip r:embed="rId5"/>
          <a:stretch>
            <a:fillRect/>
          </a:stretch>
        </p:blipFill>
        <p:spPr>
          <a:xfrm>
            <a:off x="-131539" y="-54164"/>
            <a:ext cx="1819224" cy="632134"/>
          </a:xfrm>
          <a:prstGeom prst="rect">
            <a:avLst/>
          </a:prstGeom>
        </p:spPr>
      </p:pic>
      <p:cxnSp>
        <p:nvCxnSpPr>
          <p:cNvPr id="23" name="直線矢印コネクタ 22">
            <a:extLst>
              <a:ext uri="{FF2B5EF4-FFF2-40B4-BE49-F238E27FC236}">
                <a16:creationId xmlns:a16="http://schemas.microsoft.com/office/drawing/2014/main" id="{250002DD-5E35-4395-911E-4731EEAB4537}"/>
              </a:ext>
            </a:extLst>
          </p:cNvPr>
          <p:cNvCxnSpPr>
            <a:cxnSpLocks/>
          </p:cNvCxnSpPr>
          <p:nvPr/>
        </p:nvCxnSpPr>
        <p:spPr>
          <a:xfrm flipH="1">
            <a:off x="655738" y="2080470"/>
            <a:ext cx="275440" cy="89212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26" name="テキスト ボックス 25">
            <a:extLst>
              <a:ext uri="{FF2B5EF4-FFF2-40B4-BE49-F238E27FC236}">
                <a16:creationId xmlns:a16="http://schemas.microsoft.com/office/drawing/2014/main" id="{8C51E901-42DD-4BDF-BC50-2168BF87F180}"/>
              </a:ext>
            </a:extLst>
          </p:cNvPr>
          <p:cNvSpPr txBox="1"/>
          <p:nvPr/>
        </p:nvSpPr>
        <p:spPr>
          <a:xfrm>
            <a:off x="957742" y="1932264"/>
            <a:ext cx="5182999"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テナント・会社・事業部・部門別の累計アクティブユーザー数</a:t>
            </a:r>
            <a:endParaRPr kumimoji="1" lang="en-US" altLang="ja-JP" sz="1400" dirty="0">
              <a:latin typeface="メイリオ" panose="020B0604030504040204" pitchFamily="50" charset="-128"/>
              <a:ea typeface="メイリオ" panose="020B0604030504040204" pitchFamily="50" charset="-128"/>
            </a:endParaRPr>
          </a:p>
        </p:txBody>
      </p:sp>
      <p:cxnSp>
        <p:nvCxnSpPr>
          <p:cNvPr id="28" name="直線矢印コネクタ 27">
            <a:extLst>
              <a:ext uri="{FF2B5EF4-FFF2-40B4-BE49-F238E27FC236}">
                <a16:creationId xmlns:a16="http://schemas.microsoft.com/office/drawing/2014/main" id="{87C18F3E-739B-4F3B-A031-01E5B7999FE2}"/>
              </a:ext>
            </a:extLst>
          </p:cNvPr>
          <p:cNvCxnSpPr>
            <a:cxnSpLocks/>
          </p:cNvCxnSpPr>
          <p:nvPr/>
        </p:nvCxnSpPr>
        <p:spPr>
          <a:xfrm flipH="1">
            <a:off x="629174" y="4563611"/>
            <a:ext cx="419450" cy="125834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0" name="直線矢印コネクタ 29">
            <a:extLst>
              <a:ext uri="{FF2B5EF4-FFF2-40B4-BE49-F238E27FC236}">
                <a16:creationId xmlns:a16="http://schemas.microsoft.com/office/drawing/2014/main" id="{915AC2A5-F57D-4FF5-9F74-D1420C1C41AE}"/>
              </a:ext>
            </a:extLst>
          </p:cNvPr>
          <p:cNvCxnSpPr>
            <a:cxnSpLocks/>
            <a:stCxn id="31" idx="1"/>
          </p:cNvCxnSpPr>
          <p:nvPr/>
        </p:nvCxnSpPr>
        <p:spPr>
          <a:xfrm flipH="1">
            <a:off x="6318310" y="2070773"/>
            <a:ext cx="320176" cy="1151998"/>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31" name="テキスト ボックス 30">
            <a:extLst>
              <a:ext uri="{FF2B5EF4-FFF2-40B4-BE49-F238E27FC236}">
                <a16:creationId xmlns:a16="http://schemas.microsoft.com/office/drawing/2014/main" id="{36A88711-7534-46DA-B347-6AC652B96A25}"/>
              </a:ext>
            </a:extLst>
          </p:cNvPr>
          <p:cNvSpPr txBox="1"/>
          <p:nvPr/>
        </p:nvSpPr>
        <p:spPr>
          <a:xfrm>
            <a:off x="6638486" y="1916884"/>
            <a:ext cx="4409815"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時系列でアクティブユーザー数を確認</a:t>
            </a:r>
            <a:endParaRPr kumimoji="1" lang="en-US" altLang="ja-JP" sz="1400" dirty="0">
              <a:latin typeface="メイリオ" panose="020B0604030504040204" pitchFamily="50" charset="-128"/>
              <a:ea typeface="メイリオ" panose="020B0604030504040204" pitchFamily="50" charset="-128"/>
            </a:endParaRPr>
          </a:p>
        </p:txBody>
      </p:sp>
      <p:cxnSp>
        <p:nvCxnSpPr>
          <p:cNvPr id="35" name="直線矢印コネクタ 34">
            <a:extLst>
              <a:ext uri="{FF2B5EF4-FFF2-40B4-BE49-F238E27FC236}">
                <a16:creationId xmlns:a16="http://schemas.microsoft.com/office/drawing/2014/main" id="{B6079F6C-F76A-4A3E-B214-0085ECB8EB41}"/>
              </a:ext>
            </a:extLst>
          </p:cNvPr>
          <p:cNvCxnSpPr>
            <a:cxnSpLocks/>
            <a:stCxn id="45" idx="1"/>
          </p:cNvCxnSpPr>
          <p:nvPr/>
        </p:nvCxnSpPr>
        <p:spPr>
          <a:xfrm>
            <a:off x="9612383" y="2323840"/>
            <a:ext cx="1539382" cy="536806"/>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6" name="直線矢印コネクタ 35">
            <a:extLst>
              <a:ext uri="{FF2B5EF4-FFF2-40B4-BE49-F238E27FC236}">
                <a16:creationId xmlns:a16="http://schemas.microsoft.com/office/drawing/2014/main" id="{E9388275-92FF-4A1A-939F-0D481FE068D2}"/>
              </a:ext>
            </a:extLst>
          </p:cNvPr>
          <p:cNvCxnSpPr>
            <a:cxnSpLocks/>
          </p:cNvCxnSpPr>
          <p:nvPr/>
        </p:nvCxnSpPr>
        <p:spPr>
          <a:xfrm flipH="1" flipV="1">
            <a:off x="8405769" y="4723002"/>
            <a:ext cx="469783" cy="1484851"/>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40" name="テキスト ボックス 39">
            <a:extLst>
              <a:ext uri="{FF2B5EF4-FFF2-40B4-BE49-F238E27FC236}">
                <a16:creationId xmlns:a16="http://schemas.microsoft.com/office/drawing/2014/main" id="{6E3604C0-6C92-4195-80EB-5FC6283F2FB2}"/>
              </a:ext>
            </a:extLst>
          </p:cNvPr>
          <p:cNvSpPr txBox="1"/>
          <p:nvPr/>
        </p:nvSpPr>
        <p:spPr>
          <a:xfrm>
            <a:off x="5968765" y="5894664"/>
            <a:ext cx="2982288" cy="523220"/>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会社・事業部・部署別の</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アクティブユーザー数の推移</a:t>
            </a:r>
            <a:endParaRPr kumimoji="1" lang="en-US" altLang="ja-JP" sz="1400" dirty="0">
              <a:latin typeface="メイリオ" panose="020B0604030504040204" pitchFamily="50" charset="-128"/>
              <a:ea typeface="メイリオ" panose="020B0604030504040204" pitchFamily="50" charset="-128"/>
            </a:endParaRPr>
          </a:p>
        </p:txBody>
      </p:sp>
      <p:cxnSp>
        <p:nvCxnSpPr>
          <p:cNvPr id="24" name="直線矢印コネクタ 23">
            <a:extLst>
              <a:ext uri="{FF2B5EF4-FFF2-40B4-BE49-F238E27FC236}">
                <a16:creationId xmlns:a16="http://schemas.microsoft.com/office/drawing/2014/main" id="{24B1F833-858A-437D-87D7-653E0562EB4B}"/>
              </a:ext>
            </a:extLst>
          </p:cNvPr>
          <p:cNvCxnSpPr>
            <a:cxnSpLocks/>
            <a:stCxn id="25" idx="1"/>
          </p:cNvCxnSpPr>
          <p:nvPr/>
        </p:nvCxnSpPr>
        <p:spPr>
          <a:xfrm>
            <a:off x="3853343" y="2330832"/>
            <a:ext cx="1431721" cy="605315"/>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25" name="テキスト ボックス 24">
            <a:extLst>
              <a:ext uri="{FF2B5EF4-FFF2-40B4-BE49-F238E27FC236}">
                <a16:creationId xmlns:a16="http://schemas.microsoft.com/office/drawing/2014/main" id="{BFE53E36-B143-4E5E-AEC6-5DAA909E1101}"/>
              </a:ext>
            </a:extLst>
          </p:cNvPr>
          <p:cNvSpPr txBox="1"/>
          <p:nvPr/>
        </p:nvSpPr>
        <p:spPr>
          <a:xfrm>
            <a:off x="3853343" y="2176943"/>
            <a:ext cx="2421622"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最新アクティブユーザー率</a:t>
            </a:r>
            <a:endParaRPr kumimoji="1" lang="en-US" altLang="ja-JP" sz="1400" dirty="0">
              <a:latin typeface="メイリオ" panose="020B0604030504040204" pitchFamily="50" charset="-128"/>
              <a:ea typeface="メイリオ" panose="020B0604030504040204" pitchFamily="50" charset="-128"/>
            </a:endParaRPr>
          </a:p>
        </p:txBody>
      </p:sp>
      <p:cxnSp>
        <p:nvCxnSpPr>
          <p:cNvPr id="32" name="直線矢印コネクタ 31">
            <a:extLst>
              <a:ext uri="{FF2B5EF4-FFF2-40B4-BE49-F238E27FC236}">
                <a16:creationId xmlns:a16="http://schemas.microsoft.com/office/drawing/2014/main" id="{ED3E87C8-F278-4931-BE5F-9C6F3A78A16A}"/>
              </a:ext>
            </a:extLst>
          </p:cNvPr>
          <p:cNvCxnSpPr>
            <a:cxnSpLocks/>
          </p:cNvCxnSpPr>
          <p:nvPr/>
        </p:nvCxnSpPr>
        <p:spPr>
          <a:xfrm flipH="1" flipV="1">
            <a:off x="914400" y="2080471"/>
            <a:ext cx="780176" cy="939566"/>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41" name="テキスト ボックス 40">
            <a:extLst>
              <a:ext uri="{FF2B5EF4-FFF2-40B4-BE49-F238E27FC236}">
                <a16:creationId xmlns:a16="http://schemas.microsoft.com/office/drawing/2014/main" id="{6580D182-7CAF-4539-A245-DBE0481401F3}"/>
              </a:ext>
            </a:extLst>
          </p:cNvPr>
          <p:cNvSpPr txBox="1"/>
          <p:nvPr/>
        </p:nvSpPr>
        <p:spPr>
          <a:xfrm>
            <a:off x="692092" y="5777219"/>
            <a:ext cx="2411835" cy="738664"/>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会社・事業部・部門別での指定プロダクトのアクティブユーザー数</a:t>
            </a:r>
            <a:endParaRPr kumimoji="1" lang="en-US" altLang="ja-JP" sz="1400" dirty="0">
              <a:latin typeface="メイリオ" panose="020B0604030504040204" pitchFamily="50" charset="-128"/>
              <a:ea typeface="メイリオ" panose="020B0604030504040204" pitchFamily="50" charset="-128"/>
            </a:endParaRPr>
          </a:p>
        </p:txBody>
      </p:sp>
      <p:sp>
        <p:nvSpPr>
          <p:cNvPr id="45" name="テキスト ボックス 44">
            <a:extLst>
              <a:ext uri="{FF2B5EF4-FFF2-40B4-BE49-F238E27FC236}">
                <a16:creationId xmlns:a16="http://schemas.microsoft.com/office/drawing/2014/main" id="{FAE1C651-BD14-4ABF-85C6-F366B0DC0965}"/>
              </a:ext>
            </a:extLst>
          </p:cNvPr>
          <p:cNvSpPr txBox="1"/>
          <p:nvPr/>
        </p:nvSpPr>
        <p:spPr>
          <a:xfrm>
            <a:off x="9612383" y="2169951"/>
            <a:ext cx="2579617"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会社・事業部・部署を選択</a:t>
            </a:r>
            <a:endParaRPr kumimoji="1" lang="en-US" altLang="ja-JP" sz="1400" dirty="0">
              <a:latin typeface="メイリオ" panose="020B0604030504040204" pitchFamily="50" charset="-128"/>
              <a:ea typeface="メイリオ" panose="020B0604030504040204" pitchFamily="50" charset="-128"/>
            </a:endParaRPr>
          </a:p>
        </p:txBody>
      </p:sp>
      <p:cxnSp>
        <p:nvCxnSpPr>
          <p:cNvPr id="48" name="直線矢印コネクタ 47">
            <a:extLst>
              <a:ext uri="{FF2B5EF4-FFF2-40B4-BE49-F238E27FC236}">
                <a16:creationId xmlns:a16="http://schemas.microsoft.com/office/drawing/2014/main" id="{288C0E40-8F6E-4321-A992-D7355DBB43E4}"/>
              </a:ext>
            </a:extLst>
          </p:cNvPr>
          <p:cNvCxnSpPr>
            <a:cxnSpLocks/>
          </p:cNvCxnSpPr>
          <p:nvPr/>
        </p:nvCxnSpPr>
        <p:spPr>
          <a:xfrm flipH="1">
            <a:off x="6199464" y="4825068"/>
            <a:ext cx="378903" cy="102205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50" name="テキスト ボックス 49">
            <a:extLst>
              <a:ext uri="{FF2B5EF4-FFF2-40B4-BE49-F238E27FC236}">
                <a16:creationId xmlns:a16="http://schemas.microsoft.com/office/drawing/2014/main" id="{4B25331C-6DCB-4C68-B7C1-D183890A1C79}"/>
              </a:ext>
            </a:extLst>
          </p:cNvPr>
          <p:cNvSpPr txBox="1"/>
          <p:nvPr/>
        </p:nvSpPr>
        <p:spPr>
          <a:xfrm>
            <a:off x="8939866" y="5954786"/>
            <a:ext cx="3048001" cy="523220"/>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レポート取得開始から“初めて”利用があったユーザー数を表示</a:t>
            </a:r>
            <a:endParaRPr kumimoji="1" lang="en-US" altLang="ja-JP" sz="1400" dirty="0">
              <a:latin typeface="メイリオ" panose="020B0604030504040204" pitchFamily="50" charset="-128"/>
              <a:ea typeface="メイリオ" panose="020B0604030504040204" pitchFamily="50" charset="-128"/>
            </a:endParaRPr>
          </a:p>
        </p:txBody>
      </p:sp>
      <p:sp>
        <p:nvSpPr>
          <p:cNvPr id="52" name="楕円 51">
            <a:extLst>
              <a:ext uri="{FF2B5EF4-FFF2-40B4-BE49-F238E27FC236}">
                <a16:creationId xmlns:a16="http://schemas.microsoft.com/office/drawing/2014/main" id="{5D64EE02-C194-4432-8B30-2F0759308B25}"/>
              </a:ext>
            </a:extLst>
          </p:cNvPr>
          <p:cNvSpPr/>
          <p:nvPr/>
        </p:nvSpPr>
        <p:spPr>
          <a:xfrm>
            <a:off x="7701092" y="3800212"/>
            <a:ext cx="1510019" cy="10737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楕円 54">
            <a:extLst>
              <a:ext uri="{FF2B5EF4-FFF2-40B4-BE49-F238E27FC236}">
                <a16:creationId xmlns:a16="http://schemas.microsoft.com/office/drawing/2014/main" id="{CBEA4E8E-602E-4F9C-8732-7038088BA286}"/>
              </a:ext>
            </a:extLst>
          </p:cNvPr>
          <p:cNvSpPr/>
          <p:nvPr/>
        </p:nvSpPr>
        <p:spPr>
          <a:xfrm>
            <a:off x="6142140" y="2643930"/>
            <a:ext cx="1542176" cy="115628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楕円 32">
            <a:extLst>
              <a:ext uri="{FF2B5EF4-FFF2-40B4-BE49-F238E27FC236}">
                <a16:creationId xmlns:a16="http://schemas.microsoft.com/office/drawing/2014/main" id="{8D54E495-3AAC-4BA0-B52F-7F9D2B384A8A}"/>
              </a:ext>
            </a:extLst>
          </p:cNvPr>
          <p:cNvSpPr/>
          <p:nvPr/>
        </p:nvSpPr>
        <p:spPr>
          <a:xfrm>
            <a:off x="1487646" y="2625753"/>
            <a:ext cx="1431723" cy="70467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楕円 37">
            <a:extLst>
              <a:ext uri="{FF2B5EF4-FFF2-40B4-BE49-F238E27FC236}">
                <a16:creationId xmlns:a16="http://schemas.microsoft.com/office/drawing/2014/main" id="{156102C7-BC50-46DE-83CE-579474426BC0}"/>
              </a:ext>
            </a:extLst>
          </p:cNvPr>
          <p:cNvSpPr/>
          <p:nvPr/>
        </p:nvSpPr>
        <p:spPr>
          <a:xfrm>
            <a:off x="486561" y="3331827"/>
            <a:ext cx="2290195" cy="156734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楕円 41">
            <a:extLst>
              <a:ext uri="{FF2B5EF4-FFF2-40B4-BE49-F238E27FC236}">
                <a16:creationId xmlns:a16="http://schemas.microsoft.com/office/drawing/2014/main" id="{74AE3837-D3D0-4DE6-9221-484888428040}"/>
              </a:ext>
            </a:extLst>
          </p:cNvPr>
          <p:cNvSpPr/>
          <p:nvPr/>
        </p:nvSpPr>
        <p:spPr>
          <a:xfrm>
            <a:off x="6076426" y="3786231"/>
            <a:ext cx="1542176" cy="115628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テキスト プレースホルダー 3">
            <a:extLst>
              <a:ext uri="{FF2B5EF4-FFF2-40B4-BE49-F238E27FC236}">
                <a16:creationId xmlns:a16="http://schemas.microsoft.com/office/drawing/2014/main" id="{748F8788-CB35-496A-985F-4D94E7ECD640}"/>
              </a:ext>
            </a:extLst>
          </p:cNvPr>
          <p:cNvSpPr txBox="1">
            <a:spLocks/>
          </p:cNvSpPr>
          <p:nvPr/>
        </p:nvSpPr>
        <p:spPr>
          <a:xfrm>
            <a:off x="511728" y="1078427"/>
            <a:ext cx="11492918" cy="809096"/>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85750" indent="-285750">
              <a:buFont typeface="Wingdings" panose="05000000000000000000" pitchFamily="2" charset="2"/>
              <a:buChar char="l"/>
            </a:pPr>
            <a:r>
              <a:rPr lang="ja-JP" altLang="en-US" sz="1800" dirty="0">
                <a:solidFill>
                  <a:srgbClr val="B30D8F"/>
                </a:solidFill>
                <a:latin typeface="Meiryo UI" panose="020B0604030504040204" pitchFamily="50" charset="-128"/>
                <a:ea typeface="Meiryo UI" panose="020B0604030504040204" pitchFamily="50" charset="-128"/>
              </a:rPr>
              <a:t>選択したプロダクトにおける（例：</a:t>
            </a:r>
            <a:r>
              <a:rPr lang="en-US" altLang="ja-JP" sz="1800" dirty="0">
                <a:solidFill>
                  <a:srgbClr val="B30D8F"/>
                </a:solidFill>
                <a:latin typeface="Meiryo UI" panose="020B0604030504040204" pitchFamily="50" charset="-128"/>
                <a:ea typeface="Meiryo UI" panose="020B0604030504040204" pitchFamily="50" charset="-128"/>
              </a:rPr>
              <a:t>Teams</a:t>
            </a:r>
            <a:r>
              <a:rPr lang="ja-JP" altLang="en-US" sz="1800" dirty="0">
                <a:solidFill>
                  <a:srgbClr val="B30D8F"/>
                </a:solidFill>
                <a:latin typeface="Meiryo UI" panose="020B0604030504040204" pitchFamily="50" charset="-128"/>
                <a:ea typeface="Meiryo UI" panose="020B0604030504040204" pitchFamily="50" charset="-128"/>
              </a:rPr>
              <a:t>の場合）</a:t>
            </a:r>
            <a:br>
              <a:rPr lang="en-US" altLang="ja-JP" sz="1800" dirty="0">
                <a:solidFill>
                  <a:srgbClr val="B30D8F"/>
                </a:solidFill>
                <a:latin typeface="Meiryo UI" panose="020B0604030504040204" pitchFamily="50" charset="-128"/>
                <a:ea typeface="Meiryo UI" panose="020B0604030504040204" pitchFamily="50" charset="-128"/>
              </a:rPr>
            </a:br>
            <a:r>
              <a:rPr lang="ja-JP" altLang="en-US" sz="1800" dirty="0">
                <a:solidFill>
                  <a:srgbClr val="B30D8F"/>
                </a:solidFill>
                <a:latin typeface="Meiryo UI" panose="020B0604030504040204" pitchFamily="50" charset="-128"/>
                <a:ea typeface="Meiryo UI" panose="020B0604030504040204" pitchFamily="50" charset="-128"/>
              </a:rPr>
              <a:t>・会社・事業部・部門別の累計データを参照し、利活用具合の違いを見てみよう。</a:t>
            </a:r>
            <a:br>
              <a:rPr lang="en-US" altLang="ja-JP" sz="1800" dirty="0">
                <a:solidFill>
                  <a:srgbClr val="B30D8F"/>
                </a:solidFill>
                <a:latin typeface="Meiryo UI" panose="020B0604030504040204" pitchFamily="50" charset="-128"/>
                <a:ea typeface="Meiryo UI" panose="020B0604030504040204" pitchFamily="50" charset="-128"/>
              </a:rPr>
            </a:br>
            <a:r>
              <a:rPr lang="ja-JP" altLang="en-US" sz="1800" dirty="0">
                <a:solidFill>
                  <a:srgbClr val="B30D8F"/>
                </a:solidFill>
                <a:latin typeface="Meiryo UI" panose="020B0604030504040204" pitchFamily="50" charset="-128"/>
                <a:ea typeface="Meiryo UI" panose="020B0604030504040204" pitchFamily="50" charset="-128"/>
              </a:rPr>
              <a:t>・会社・事業部・部門別の時系列データを参照し、増減・初回ユーザー数を見てみよう。</a:t>
            </a:r>
          </a:p>
        </p:txBody>
      </p:sp>
      <p:sp>
        <p:nvSpPr>
          <p:cNvPr id="29" name="楕円 28">
            <a:extLst>
              <a:ext uri="{FF2B5EF4-FFF2-40B4-BE49-F238E27FC236}">
                <a16:creationId xmlns:a16="http://schemas.microsoft.com/office/drawing/2014/main" id="{BA0FBA79-A264-4933-84DC-66CB3B83E313}"/>
              </a:ext>
            </a:extLst>
          </p:cNvPr>
          <p:cNvSpPr/>
          <p:nvPr/>
        </p:nvSpPr>
        <p:spPr>
          <a:xfrm>
            <a:off x="2952925" y="3308058"/>
            <a:ext cx="2224480" cy="156734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4" name="直線矢印コネクタ 33">
            <a:extLst>
              <a:ext uri="{FF2B5EF4-FFF2-40B4-BE49-F238E27FC236}">
                <a16:creationId xmlns:a16="http://schemas.microsoft.com/office/drawing/2014/main" id="{9F57860B-0812-46E6-94BC-91B63A4DCDF2}"/>
              </a:ext>
            </a:extLst>
          </p:cNvPr>
          <p:cNvCxnSpPr>
            <a:cxnSpLocks/>
          </p:cNvCxnSpPr>
          <p:nvPr/>
        </p:nvCxnSpPr>
        <p:spPr>
          <a:xfrm flipH="1">
            <a:off x="3189214" y="4581787"/>
            <a:ext cx="419450" cy="125834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37" name="テキスト ボックス 36">
            <a:extLst>
              <a:ext uri="{FF2B5EF4-FFF2-40B4-BE49-F238E27FC236}">
                <a16:creationId xmlns:a16="http://schemas.microsoft.com/office/drawing/2014/main" id="{35832127-D825-4797-BAAF-4EC40FF49867}"/>
              </a:ext>
            </a:extLst>
          </p:cNvPr>
          <p:cNvSpPr txBox="1"/>
          <p:nvPr/>
        </p:nvSpPr>
        <p:spPr>
          <a:xfrm>
            <a:off x="3252132" y="5795395"/>
            <a:ext cx="2411835" cy="738664"/>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会社・事業部・部門別での指定プロダクトの</a:t>
            </a:r>
            <a:r>
              <a:rPr lang="ja-JP" altLang="en-US" sz="1400" dirty="0">
                <a:latin typeface="メイリオ" panose="020B0604030504040204" pitchFamily="50" charset="-128"/>
                <a:ea typeface="メイリオ" panose="020B0604030504040204" pitchFamily="50" charset="-128"/>
              </a:rPr>
              <a:t>アクティビティ回数</a:t>
            </a:r>
            <a:endParaRPr kumimoji="1" lang="en-US" altLang="ja-JP"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6966554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8C6BA2EC-8B99-4A70-9B3F-12E29D3D0CEB}"/>
              </a:ext>
            </a:extLst>
          </p:cNvPr>
          <p:cNvPicPr>
            <a:picLocks noChangeAspect="1"/>
          </p:cNvPicPr>
          <p:nvPr/>
        </p:nvPicPr>
        <p:blipFill rotWithShape="1">
          <a:blip r:embed="rId3"/>
          <a:srcRect l="18715" t="19163" r="8968" b="4873"/>
          <a:stretch/>
        </p:blipFill>
        <p:spPr>
          <a:xfrm>
            <a:off x="6107185" y="2393687"/>
            <a:ext cx="5436066" cy="3093023"/>
          </a:xfrm>
          <a:prstGeom prst="rect">
            <a:avLst/>
          </a:prstGeom>
          <a:ln>
            <a:solidFill>
              <a:schemeClr val="bg1">
                <a:lumMod val="75000"/>
              </a:schemeClr>
            </a:solidFill>
          </a:ln>
        </p:spPr>
      </p:pic>
      <p:pic>
        <p:nvPicPr>
          <p:cNvPr id="3" name="図 2">
            <a:extLst>
              <a:ext uri="{FF2B5EF4-FFF2-40B4-BE49-F238E27FC236}">
                <a16:creationId xmlns:a16="http://schemas.microsoft.com/office/drawing/2014/main" id="{8F9DE571-4129-4DAC-A6AE-A4BEAF52DE51}"/>
              </a:ext>
            </a:extLst>
          </p:cNvPr>
          <p:cNvPicPr>
            <a:picLocks noChangeAspect="1"/>
          </p:cNvPicPr>
          <p:nvPr/>
        </p:nvPicPr>
        <p:blipFill rotWithShape="1">
          <a:blip r:embed="rId4"/>
          <a:srcRect l="18647" t="19036" r="8830" b="5000"/>
          <a:stretch/>
        </p:blipFill>
        <p:spPr>
          <a:xfrm>
            <a:off x="536896" y="2390863"/>
            <a:ext cx="5382082" cy="3053592"/>
          </a:xfrm>
          <a:prstGeom prst="rect">
            <a:avLst/>
          </a:prstGeom>
          <a:ln>
            <a:solidFill>
              <a:schemeClr val="bg1">
                <a:lumMod val="75000"/>
              </a:schemeClr>
            </a:solidFill>
          </a:ln>
        </p:spPr>
      </p:pic>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–Team Member Detail/Team Relation</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pic>
        <p:nvPicPr>
          <p:cNvPr id="20" name="図 19">
            <a:extLst>
              <a:ext uri="{FF2B5EF4-FFF2-40B4-BE49-F238E27FC236}">
                <a16:creationId xmlns:a16="http://schemas.microsoft.com/office/drawing/2014/main" id="{84EF4C9D-E4D7-46E2-AFD3-A07B2EC414B3}"/>
              </a:ext>
            </a:extLst>
          </p:cNvPr>
          <p:cNvPicPr>
            <a:picLocks noChangeAspect="1"/>
          </p:cNvPicPr>
          <p:nvPr/>
        </p:nvPicPr>
        <p:blipFill>
          <a:blip r:embed="rId5"/>
          <a:stretch>
            <a:fillRect/>
          </a:stretch>
        </p:blipFill>
        <p:spPr>
          <a:xfrm>
            <a:off x="-131539" y="-54164"/>
            <a:ext cx="1819224" cy="632134"/>
          </a:xfrm>
          <a:prstGeom prst="rect">
            <a:avLst/>
          </a:prstGeom>
        </p:spPr>
      </p:pic>
      <p:cxnSp>
        <p:nvCxnSpPr>
          <p:cNvPr id="23" name="直線矢印コネクタ 22">
            <a:extLst>
              <a:ext uri="{FF2B5EF4-FFF2-40B4-BE49-F238E27FC236}">
                <a16:creationId xmlns:a16="http://schemas.microsoft.com/office/drawing/2014/main" id="{250002DD-5E35-4395-911E-4731EEAB4537}"/>
              </a:ext>
            </a:extLst>
          </p:cNvPr>
          <p:cNvCxnSpPr>
            <a:cxnSpLocks/>
          </p:cNvCxnSpPr>
          <p:nvPr/>
        </p:nvCxnSpPr>
        <p:spPr>
          <a:xfrm flipH="1">
            <a:off x="655738" y="2013358"/>
            <a:ext cx="275440" cy="89212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26" name="テキスト ボックス 25">
            <a:extLst>
              <a:ext uri="{FF2B5EF4-FFF2-40B4-BE49-F238E27FC236}">
                <a16:creationId xmlns:a16="http://schemas.microsoft.com/office/drawing/2014/main" id="{8C51E901-42DD-4BDF-BC50-2168BF87F180}"/>
              </a:ext>
            </a:extLst>
          </p:cNvPr>
          <p:cNvSpPr txBox="1"/>
          <p:nvPr/>
        </p:nvSpPr>
        <p:spPr>
          <a:xfrm>
            <a:off x="957742" y="1865152"/>
            <a:ext cx="5359168"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チーム別のチーム構成メンバ部門数（組織横ぐし度合いグラフ）</a:t>
            </a:r>
            <a:endParaRPr kumimoji="1" lang="en-US" altLang="ja-JP" sz="1400" dirty="0">
              <a:latin typeface="メイリオ" panose="020B0604030504040204" pitchFamily="50" charset="-128"/>
              <a:ea typeface="メイリオ" panose="020B0604030504040204" pitchFamily="50" charset="-128"/>
            </a:endParaRPr>
          </a:p>
        </p:txBody>
      </p:sp>
      <p:cxnSp>
        <p:nvCxnSpPr>
          <p:cNvPr id="28" name="直線矢印コネクタ 27">
            <a:extLst>
              <a:ext uri="{FF2B5EF4-FFF2-40B4-BE49-F238E27FC236}">
                <a16:creationId xmlns:a16="http://schemas.microsoft.com/office/drawing/2014/main" id="{87C18F3E-739B-4F3B-A031-01E5B7999FE2}"/>
              </a:ext>
            </a:extLst>
          </p:cNvPr>
          <p:cNvCxnSpPr>
            <a:cxnSpLocks/>
          </p:cNvCxnSpPr>
          <p:nvPr/>
        </p:nvCxnSpPr>
        <p:spPr>
          <a:xfrm flipH="1">
            <a:off x="629174" y="4496499"/>
            <a:ext cx="419450" cy="125834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0" name="直線矢印コネクタ 29">
            <a:extLst>
              <a:ext uri="{FF2B5EF4-FFF2-40B4-BE49-F238E27FC236}">
                <a16:creationId xmlns:a16="http://schemas.microsoft.com/office/drawing/2014/main" id="{915AC2A5-F57D-4FF5-9F74-D1420C1C41AE}"/>
              </a:ext>
            </a:extLst>
          </p:cNvPr>
          <p:cNvCxnSpPr>
            <a:cxnSpLocks/>
          </p:cNvCxnSpPr>
          <p:nvPr/>
        </p:nvCxnSpPr>
        <p:spPr>
          <a:xfrm flipH="1">
            <a:off x="6318311" y="2097248"/>
            <a:ext cx="174768" cy="1058411"/>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31" name="テキスト ボックス 30">
            <a:extLst>
              <a:ext uri="{FF2B5EF4-FFF2-40B4-BE49-F238E27FC236}">
                <a16:creationId xmlns:a16="http://schemas.microsoft.com/office/drawing/2014/main" id="{36A88711-7534-46DA-B347-6AC652B96A25}"/>
              </a:ext>
            </a:extLst>
          </p:cNvPr>
          <p:cNvSpPr txBox="1"/>
          <p:nvPr/>
        </p:nvSpPr>
        <p:spPr>
          <a:xfrm>
            <a:off x="6537817" y="1841383"/>
            <a:ext cx="5458440" cy="523220"/>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指定した期間内の会社・事業部・部門間でのチーム数ヒートマップ</a:t>
            </a:r>
            <a:r>
              <a:rPr kumimoji="1" lang="en-US" altLang="ja-JP" sz="1400" dirty="0">
                <a:latin typeface="メイリオ" panose="020B0604030504040204" pitchFamily="50" charset="-128"/>
                <a:ea typeface="メイリオ" panose="020B0604030504040204" pitchFamily="50" charset="-128"/>
              </a:rPr>
              <a:t>Before/After</a:t>
            </a:r>
            <a:r>
              <a:rPr kumimoji="1" lang="ja-JP" altLang="en-US" sz="1400" dirty="0">
                <a:latin typeface="メイリオ" panose="020B0604030504040204" pitchFamily="50" charset="-128"/>
                <a:ea typeface="メイリオ" panose="020B0604030504040204" pitchFamily="50" charset="-128"/>
              </a:rPr>
              <a:t>　</a:t>
            </a:r>
            <a:r>
              <a:rPr kumimoji="1" lang="ja-JP" altLang="en-US" sz="1400" dirty="0">
                <a:solidFill>
                  <a:srgbClr val="FF0000"/>
                </a:solidFill>
                <a:latin typeface="メイリオ" panose="020B0604030504040204" pitchFamily="50" charset="-128"/>
                <a:ea typeface="メイリオ" panose="020B0604030504040204" pitchFamily="50" charset="-128"/>
              </a:rPr>
              <a:t>薄い＜＞濃い（＝チーム共存・交わり度）</a:t>
            </a:r>
            <a:endParaRPr kumimoji="1" lang="en-US" altLang="ja-JP" sz="1400" dirty="0">
              <a:solidFill>
                <a:srgbClr val="FF0000"/>
              </a:solidFill>
              <a:latin typeface="メイリオ" panose="020B0604030504040204" pitchFamily="50" charset="-128"/>
              <a:ea typeface="メイリオ" panose="020B0604030504040204" pitchFamily="50" charset="-128"/>
            </a:endParaRPr>
          </a:p>
        </p:txBody>
      </p:sp>
      <p:sp>
        <p:nvSpPr>
          <p:cNvPr id="40" name="テキスト ボックス 39">
            <a:extLst>
              <a:ext uri="{FF2B5EF4-FFF2-40B4-BE49-F238E27FC236}">
                <a16:creationId xmlns:a16="http://schemas.microsoft.com/office/drawing/2014/main" id="{6E3604C0-6C92-4195-80EB-5FC6283F2FB2}"/>
              </a:ext>
            </a:extLst>
          </p:cNvPr>
          <p:cNvSpPr txBox="1"/>
          <p:nvPr/>
        </p:nvSpPr>
        <p:spPr>
          <a:xfrm>
            <a:off x="5968764" y="5827552"/>
            <a:ext cx="5238927"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最新のユーザー間でのチーム数ヒートマップ</a:t>
            </a:r>
            <a:endParaRPr kumimoji="1" lang="en-US" altLang="ja-JP" sz="1400" dirty="0">
              <a:latin typeface="メイリオ" panose="020B0604030504040204" pitchFamily="50" charset="-128"/>
              <a:ea typeface="メイリオ" panose="020B0604030504040204" pitchFamily="50" charset="-128"/>
            </a:endParaRPr>
          </a:p>
        </p:txBody>
      </p:sp>
      <p:cxnSp>
        <p:nvCxnSpPr>
          <p:cNvPr id="24" name="直線矢印コネクタ 23">
            <a:extLst>
              <a:ext uri="{FF2B5EF4-FFF2-40B4-BE49-F238E27FC236}">
                <a16:creationId xmlns:a16="http://schemas.microsoft.com/office/drawing/2014/main" id="{24B1F833-858A-437D-87D7-653E0562EB4B}"/>
              </a:ext>
            </a:extLst>
          </p:cNvPr>
          <p:cNvCxnSpPr>
            <a:cxnSpLocks/>
          </p:cNvCxnSpPr>
          <p:nvPr/>
        </p:nvCxnSpPr>
        <p:spPr>
          <a:xfrm>
            <a:off x="2978092" y="2223083"/>
            <a:ext cx="0" cy="67111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25" name="テキスト ボックス 24">
            <a:extLst>
              <a:ext uri="{FF2B5EF4-FFF2-40B4-BE49-F238E27FC236}">
                <a16:creationId xmlns:a16="http://schemas.microsoft.com/office/drawing/2014/main" id="{BFE53E36-B143-4E5E-AEC6-5DAA909E1101}"/>
              </a:ext>
            </a:extLst>
          </p:cNvPr>
          <p:cNvSpPr txBox="1"/>
          <p:nvPr/>
        </p:nvSpPr>
        <p:spPr>
          <a:xfrm>
            <a:off x="3014444" y="2101442"/>
            <a:ext cx="3252132"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部署毎の関係チーム数とメンバー数</a:t>
            </a:r>
            <a:endParaRPr kumimoji="1" lang="en-US" altLang="ja-JP" sz="1400" dirty="0">
              <a:latin typeface="メイリオ" panose="020B0604030504040204" pitchFamily="50" charset="-128"/>
              <a:ea typeface="メイリオ" panose="020B0604030504040204" pitchFamily="50" charset="-128"/>
            </a:endParaRPr>
          </a:p>
        </p:txBody>
      </p:sp>
      <p:sp>
        <p:nvSpPr>
          <p:cNvPr id="41" name="テキスト ボックス 40">
            <a:extLst>
              <a:ext uri="{FF2B5EF4-FFF2-40B4-BE49-F238E27FC236}">
                <a16:creationId xmlns:a16="http://schemas.microsoft.com/office/drawing/2014/main" id="{6580D182-7CAF-4539-A245-DBE0481401F3}"/>
              </a:ext>
            </a:extLst>
          </p:cNvPr>
          <p:cNvSpPr txBox="1"/>
          <p:nvPr/>
        </p:nvSpPr>
        <p:spPr>
          <a:xfrm>
            <a:off x="692092" y="5710107"/>
            <a:ext cx="4290969" cy="95410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各チームの構成部署・メンバ状況の確認</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　列：</a:t>
            </a:r>
            <a:r>
              <a:rPr lang="en-US" altLang="ja-JP" sz="1400" dirty="0">
                <a:latin typeface="メイリオ" panose="020B0604030504040204" pitchFamily="50" charset="-128"/>
                <a:ea typeface="メイリオ" panose="020B0604030504040204" pitchFamily="50" charset="-128"/>
              </a:rPr>
              <a:t>Microsoft</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Teams</a:t>
            </a:r>
            <a:r>
              <a:rPr lang="ja-JP" altLang="en-US" sz="1400" dirty="0">
                <a:latin typeface="メイリオ" panose="020B0604030504040204" pitchFamily="50" charset="-128"/>
                <a:ea typeface="メイリオ" panose="020B0604030504040204" pitchFamily="50" charset="-128"/>
              </a:rPr>
              <a:t>のチーム名</a:t>
            </a:r>
            <a:endParaRPr lang="en-US" altLang="ja-JP" sz="1400" dirty="0">
              <a:latin typeface="メイリオ" panose="020B0604030504040204" pitchFamily="50" charset="-128"/>
              <a:ea typeface="メイリオ" panose="020B0604030504040204" pitchFamily="50" charset="-128"/>
            </a:endParaRPr>
          </a:p>
          <a:p>
            <a:r>
              <a:rPr kumimoji="1" lang="ja-JP" altLang="en-US" sz="1400" dirty="0">
                <a:latin typeface="メイリオ" panose="020B0604030504040204" pitchFamily="50" charset="-128"/>
                <a:ea typeface="メイリオ" panose="020B0604030504040204" pitchFamily="50" charset="-128"/>
              </a:rPr>
              <a:t>　行：会社・事業部・部門・ユーザー名</a:t>
            </a:r>
            <a:br>
              <a:rPr kumimoji="1" lang="en-US" altLang="ja-JP" sz="1400" dirty="0">
                <a:latin typeface="メイリオ" panose="020B0604030504040204" pitchFamily="50" charset="-128"/>
                <a:ea typeface="メイリオ" panose="020B0604030504040204" pitchFamily="50" charset="-128"/>
              </a:rPr>
            </a:br>
            <a:endParaRPr kumimoji="1" lang="en-US" altLang="ja-JP" sz="1400" dirty="0">
              <a:latin typeface="メイリオ" panose="020B0604030504040204" pitchFamily="50" charset="-128"/>
              <a:ea typeface="メイリオ" panose="020B0604030504040204" pitchFamily="50" charset="-128"/>
            </a:endParaRPr>
          </a:p>
        </p:txBody>
      </p:sp>
      <p:cxnSp>
        <p:nvCxnSpPr>
          <p:cNvPr id="48" name="直線矢印コネクタ 47">
            <a:extLst>
              <a:ext uri="{FF2B5EF4-FFF2-40B4-BE49-F238E27FC236}">
                <a16:creationId xmlns:a16="http://schemas.microsoft.com/office/drawing/2014/main" id="{288C0E40-8F6E-4321-A992-D7355DBB43E4}"/>
              </a:ext>
            </a:extLst>
          </p:cNvPr>
          <p:cNvCxnSpPr>
            <a:cxnSpLocks/>
          </p:cNvCxnSpPr>
          <p:nvPr/>
        </p:nvCxnSpPr>
        <p:spPr>
          <a:xfrm flipH="1">
            <a:off x="6199464" y="4757956"/>
            <a:ext cx="378903" cy="102205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55" name="楕円 54">
            <a:extLst>
              <a:ext uri="{FF2B5EF4-FFF2-40B4-BE49-F238E27FC236}">
                <a16:creationId xmlns:a16="http://schemas.microsoft.com/office/drawing/2014/main" id="{CBEA4E8E-602E-4F9C-8732-7038088BA286}"/>
              </a:ext>
            </a:extLst>
          </p:cNvPr>
          <p:cNvSpPr/>
          <p:nvPr/>
        </p:nvSpPr>
        <p:spPr>
          <a:xfrm>
            <a:off x="5991138" y="2769765"/>
            <a:ext cx="4914550" cy="134922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楕円 37">
            <a:extLst>
              <a:ext uri="{FF2B5EF4-FFF2-40B4-BE49-F238E27FC236}">
                <a16:creationId xmlns:a16="http://schemas.microsoft.com/office/drawing/2014/main" id="{156102C7-BC50-46DE-83CE-579474426BC0}"/>
              </a:ext>
            </a:extLst>
          </p:cNvPr>
          <p:cNvSpPr/>
          <p:nvPr/>
        </p:nvSpPr>
        <p:spPr>
          <a:xfrm>
            <a:off x="364920" y="2642532"/>
            <a:ext cx="2369891" cy="127512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楕円 28">
            <a:extLst>
              <a:ext uri="{FF2B5EF4-FFF2-40B4-BE49-F238E27FC236}">
                <a16:creationId xmlns:a16="http://schemas.microsoft.com/office/drawing/2014/main" id="{9ED6E821-7C8A-4972-9472-5FF1D56B24BB}"/>
              </a:ext>
            </a:extLst>
          </p:cNvPr>
          <p:cNvSpPr/>
          <p:nvPr/>
        </p:nvSpPr>
        <p:spPr>
          <a:xfrm>
            <a:off x="2910980" y="2634143"/>
            <a:ext cx="2256638" cy="130169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テキスト プレースホルダー 3">
            <a:extLst>
              <a:ext uri="{FF2B5EF4-FFF2-40B4-BE49-F238E27FC236}">
                <a16:creationId xmlns:a16="http://schemas.microsoft.com/office/drawing/2014/main" id="{3F0273A4-8D70-43D0-8AF6-8165F48310E2}"/>
              </a:ext>
            </a:extLst>
          </p:cNvPr>
          <p:cNvSpPr txBox="1">
            <a:spLocks/>
          </p:cNvSpPr>
          <p:nvPr/>
        </p:nvSpPr>
        <p:spPr>
          <a:xfrm>
            <a:off x="511728" y="1078427"/>
            <a:ext cx="11492918" cy="809096"/>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85750" indent="-285750">
              <a:buFont typeface="Wingdings" panose="05000000000000000000" pitchFamily="2" charset="2"/>
              <a:buChar char="l"/>
            </a:pPr>
            <a:r>
              <a:rPr lang="ja-JP" altLang="en-US" sz="1800" dirty="0">
                <a:solidFill>
                  <a:srgbClr val="B30D8F"/>
                </a:solidFill>
                <a:latin typeface="Meiryo UI" panose="020B0604030504040204" pitchFamily="50" charset="-128"/>
                <a:ea typeface="Meiryo UI" panose="020B0604030504040204" pitchFamily="50" charset="-128"/>
              </a:rPr>
              <a:t>チームの組織横</a:t>
            </a:r>
            <a:r>
              <a:rPr lang="ja-JP" altLang="en-US" sz="1800" dirty="0" err="1">
                <a:solidFill>
                  <a:srgbClr val="B30D8F"/>
                </a:solidFill>
                <a:latin typeface="Meiryo UI" panose="020B0604030504040204" pitchFamily="50" charset="-128"/>
                <a:ea typeface="Meiryo UI" panose="020B0604030504040204" pitchFamily="50" charset="-128"/>
              </a:rPr>
              <a:t>ぐし</a:t>
            </a:r>
            <a:r>
              <a:rPr lang="ja-JP" altLang="en-US" sz="1800" dirty="0">
                <a:solidFill>
                  <a:srgbClr val="B30D8F"/>
                </a:solidFill>
                <a:latin typeface="Meiryo UI" panose="020B0604030504040204" pitchFamily="50" charset="-128"/>
                <a:ea typeface="Meiryo UI" panose="020B0604030504040204" pitchFamily="50" charset="-128"/>
              </a:rPr>
              <a:t>構成具合を見てみよう。どのチーム・組織が一番横ぐしでチーム構成をしているか？</a:t>
            </a:r>
            <a:endParaRPr lang="en-US" altLang="ja-JP" sz="1800" dirty="0">
              <a:solidFill>
                <a:srgbClr val="B30D8F"/>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rgbClr val="B30D8F"/>
                </a:solidFill>
                <a:latin typeface="Meiryo UI" panose="020B0604030504040204" pitchFamily="50" charset="-128"/>
                <a:ea typeface="Meiryo UI" panose="020B0604030504040204" pitchFamily="50" charset="-128"/>
              </a:rPr>
              <a:t>指定期間における、チーム構成の横</a:t>
            </a:r>
            <a:r>
              <a:rPr lang="ja-JP" altLang="en-US" sz="1800" dirty="0" err="1">
                <a:solidFill>
                  <a:srgbClr val="B30D8F"/>
                </a:solidFill>
                <a:latin typeface="Meiryo UI" panose="020B0604030504040204" pitchFamily="50" charset="-128"/>
                <a:ea typeface="Meiryo UI" panose="020B0604030504040204" pitchFamily="50" charset="-128"/>
              </a:rPr>
              <a:t>ぐ</a:t>
            </a:r>
            <a:r>
              <a:rPr lang="ja-JP" altLang="en-US" sz="1800" dirty="0">
                <a:solidFill>
                  <a:srgbClr val="B30D8F"/>
                </a:solidFill>
                <a:latin typeface="Meiryo UI" panose="020B0604030504040204" pitchFamily="50" charset="-128"/>
                <a:ea typeface="Meiryo UI" panose="020B0604030504040204" pitchFamily="50" charset="-128"/>
              </a:rPr>
              <a:t>し具合がどう変化したか見てみよう。</a:t>
            </a:r>
          </a:p>
        </p:txBody>
      </p:sp>
    </p:spTree>
    <p:extLst>
      <p:ext uri="{BB962C8B-B14F-4D97-AF65-F5344CB8AC3E}">
        <p14:creationId xmlns:p14="http://schemas.microsoft.com/office/powerpoint/2010/main" val="30094106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F731FA8-4F53-417C-8874-352A85B81C70}"/>
              </a:ext>
            </a:extLst>
          </p:cNvPr>
          <p:cNvSpPr>
            <a:spLocks noGrp="1"/>
          </p:cNvSpPr>
          <p:nvPr>
            <p:ph type="ctrTitle"/>
          </p:nvPr>
        </p:nvSpPr>
        <p:spPr/>
        <p:txBody>
          <a:bodyPr>
            <a:normAutofit/>
          </a:bodyPr>
          <a:lstStyle/>
          <a:p>
            <a:r>
              <a:rPr kumimoji="1" lang="ja-JP" altLang="en-US" sz="4800" dirty="0">
                <a:latin typeface="メイリオ" panose="020B0604030504040204" pitchFamily="50" charset="-128"/>
                <a:ea typeface="メイリオ" panose="020B0604030504040204" pitchFamily="50" charset="-128"/>
              </a:rPr>
              <a:t>データ可視化の重要性</a:t>
            </a:r>
          </a:p>
        </p:txBody>
      </p:sp>
      <p:sp>
        <p:nvSpPr>
          <p:cNvPr id="5" name="テキスト プレースホルダー 4">
            <a:extLst>
              <a:ext uri="{FF2B5EF4-FFF2-40B4-BE49-F238E27FC236}">
                <a16:creationId xmlns:a16="http://schemas.microsoft.com/office/drawing/2014/main" id="{81937AD4-6A69-4B55-99EB-153B025D7AB9}"/>
              </a:ext>
            </a:extLst>
          </p:cNvPr>
          <p:cNvSpPr>
            <a:spLocks noGrp="1"/>
          </p:cNvSpPr>
          <p:nvPr>
            <p:ph type="subTitle" idx="1"/>
          </p:nvPr>
        </p:nvSpPr>
        <p:spPr/>
        <p:txBody>
          <a:bodyPr/>
          <a:lstStyle/>
          <a:p>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利用状況・効果測定・監査情報等</a:t>
            </a:r>
            <a:endParaRPr kumimoji="1" lang="ja-JP" altLang="en-US" dirty="0"/>
          </a:p>
        </p:txBody>
      </p:sp>
    </p:spTree>
    <p:extLst>
      <p:ext uri="{BB962C8B-B14F-4D97-AF65-F5344CB8AC3E}">
        <p14:creationId xmlns:p14="http://schemas.microsoft.com/office/powerpoint/2010/main" val="1826292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サンプルグラフの活用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課題改善活動・強化週間</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月間</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4" name="Rectangle 1">
            <a:extLst>
              <a:ext uri="{FF2B5EF4-FFF2-40B4-BE49-F238E27FC236}">
                <a16:creationId xmlns:a16="http://schemas.microsoft.com/office/drawing/2014/main" id="{8819BDBF-42FA-4534-90F5-9F4F9827D0EF}"/>
              </a:ext>
            </a:extLst>
          </p:cNvPr>
          <p:cNvSpPr/>
          <p:nvPr/>
        </p:nvSpPr>
        <p:spPr bwMode="auto">
          <a:xfrm>
            <a:off x="830509" y="3842791"/>
            <a:ext cx="2639472" cy="743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メイリオ" panose="020B0604030504040204" pitchFamily="50" charset="-128"/>
              <a:ea typeface="メイリオ" panose="020B0604030504040204" pitchFamily="50" charset="-128"/>
              <a:cs typeface="Segoe UI" pitchFamily="34" charset="0"/>
            </a:endParaRPr>
          </a:p>
        </p:txBody>
      </p:sp>
      <p:sp>
        <p:nvSpPr>
          <p:cNvPr id="9" name="Rectangle 9">
            <a:extLst>
              <a:ext uri="{FF2B5EF4-FFF2-40B4-BE49-F238E27FC236}">
                <a16:creationId xmlns:a16="http://schemas.microsoft.com/office/drawing/2014/main" id="{280AC2B4-AB42-4029-A705-B1B75CA3DDA3}"/>
              </a:ext>
            </a:extLst>
          </p:cNvPr>
          <p:cNvSpPr/>
          <p:nvPr/>
        </p:nvSpPr>
        <p:spPr>
          <a:xfrm>
            <a:off x="1051342" y="3972173"/>
            <a:ext cx="2590663" cy="541687"/>
          </a:xfrm>
          <a:prstGeom prst="rect">
            <a:avLst/>
          </a:prstGeom>
        </p:spPr>
        <p:txBody>
          <a:bodyPr wrap="square">
            <a:spAutoFit/>
          </a:bodyPr>
          <a:lstStyle/>
          <a:p>
            <a:pPr marL="358486" lvl="0" defTabSz="914016">
              <a:lnSpc>
                <a:spcPct val="90000"/>
              </a:lnSpc>
              <a:spcAft>
                <a:spcPts val="1175"/>
              </a:spcAft>
              <a:defRPr/>
            </a:pPr>
            <a:r>
              <a:rPr kumimoji="0" lang="ja-JP" altLang="en-US" sz="1600" b="1" dirty="0">
                <a:solidFill>
                  <a:srgbClr val="FFFFFF"/>
                </a:solidFill>
                <a:latin typeface="メイリオ" panose="020B0604030504040204" pitchFamily="50" charset="-128"/>
                <a:ea typeface="メイリオ" panose="020B0604030504040204" pitchFamily="50" charset="-128"/>
              </a:rPr>
              <a:t>課題改善活動</a:t>
            </a:r>
            <a:br>
              <a:rPr kumimoji="0" lang="ja-JP" altLang="en-US" sz="1600" b="1" dirty="0">
                <a:solidFill>
                  <a:srgbClr val="FFFFFF"/>
                </a:solidFill>
                <a:latin typeface="メイリオ" panose="020B0604030504040204" pitchFamily="50" charset="-128"/>
                <a:ea typeface="メイリオ" panose="020B0604030504040204" pitchFamily="50" charset="-128"/>
              </a:rPr>
            </a:br>
            <a:r>
              <a:rPr kumimoji="0" lang="ja-JP" altLang="en-US" sz="1600" b="1" dirty="0">
                <a:solidFill>
                  <a:srgbClr val="FFFFFF"/>
                </a:solidFill>
                <a:latin typeface="メイリオ" panose="020B0604030504040204" pitchFamily="50" charset="-128"/>
                <a:ea typeface="メイリオ" panose="020B0604030504040204" pitchFamily="50" charset="-128"/>
              </a:rPr>
              <a:t>強化週・月間活動</a:t>
            </a:r>
          </a:p>
        </p:txBody>
      </p:sp>
      <p:sp>
        <p:nvSpPr>
          <p:cNvPr id="13" name="Rectangle 40">
            <a:extLst>
              <a:ext uri="{FF2B5EF4-FFF2-40B4-BE49-F238E27FC236}">
                <a16:creationId xmlns:a16="http://schemas.microsoft.com/office/drawing/2014/main" id="{82D2B054-E6F3-4B25-A391-00FAF508A2D3}"/>
              </a:ext>
            </a:extLst>
          </p:cNvPr>
          <p:cNvSpPr/>
          <p:nvPr/>
        </p:nvSpPr>
        <p:spPr>
          <a:xfrm>
            <a:off x="834772" y="3862736"/>
            <a:ext cx="556563" cy="695575"/>
          </a:xfrm>
          <a:prstGeom prst="rect">
            <a:avLst/>
          </a:prstGeom>
        </p:spPr>
        <p:txBody>
          <a:bodyPr wrap="none"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altLang="ja-JP" sz="392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mn-cs"/>
              </a:rPr>
              <a:t>A</a:t>
            </a:r>
            <a:endParaRPr kumimoji="0" lang="en-US" sz="392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mn-cs"/>
            </a:endParaRPr>
          </a:p>
        </p:txBody>
      </p:sp>
      <p:grpSp>
        <p:nvGrpSpPr>
          <p:cNvPr id="17" name="Group 49">
            <a:extLst>
              <a:ext uri="{FF2B5EF4-FFF2-40B4-BE49-F238E27FC236}">
                <a16:creationId xmlns:a16="http://schemas.microsoft.com/office/drawing/2014/main" id="{BDA5491E-04EA-44C3-9E5D-7ABDCD57C0C2}"/>
              </a:ext>
            </a:extLst>
          </p:cNvPr>
          <p:cNvGrpSpPr/>
          <p:nvPr/>
        </p:nvGrpSpPr>
        <p:grpSpPr>
          <a:xfrm>
            <a:off x="835197" y="4691832"/>
            <a:ext cx="2632622" cy="855334"/>
            <a:chOff x="1305762" y="2490486"/>
            <a:chExt cx="2720487" cy="2511706"/>
          </a:xfrm>
        </p:grpSpPr>
        <p:cxnSp>
          <p:nvCxnSpPr>
            <p:cNvPr id="18" name="Straight Connector 50">
              <a:extLst>
                <a:ext uri="{FF2B5EF4-FFF2-40B4-BE49-F238E27FC236}">
                  <a16:creationId xmlns:a16="http://schemas.microsoft.com/office/drawing/2014/main" id="{3B3AD5F6-CACC-4B15-BCCB-ED57BC0EC17F}"/>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53">
              <a:extLst>
                <a:ext uri="{FF2B5EF4-FFF2-40B4-BE49-F238E27FC236}">
                  <a16:creationId xmlns:a16="http://schemas.microsoft.com/office/drawing/2014/main" id="{F445018A-42B3-4121-9BF4-AB8963CA3193}"/>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extBox 61">
            <a:extLst>
              <a:ext uri="{FF2B5EF4-FFF2-40B4-BE49-F238E27FC236}">
                <a16:creationId xmlns:a16="http://schemas.microsoft.com/office/drawing/2014/main" id="{708C8ABD-42C9-4F65-907D-2841E7E9F7E4}"/>
              </a:ext>
            </a:extLst>
          </p:cNvPr>
          <p:cNvSpPr txBox="1"/>
          <p:nvPr/>
        </p:nvSpPr>
        <p:spPr>
          <a:xfrm>
            <a:off x="859159" y="4679826"/>
            <a:ext cx="2582781" cy="961741"/>
          </a:xfrm>
          <a:prstGeom prst="rect">
            <a:avLst/>
          </a:prstGeom>
          <a:noFill/>
        </p:spPr>
        <p:txBody>
          <a:bodyPr wrap="square" lIns="182802" tIns="146242" rIns="182802" bIns="146242" rtlCol="0">
            <a:spAutoFit/>
          </a:bodyPr>
          <a:lstStyle>
            <a:defPPr>
              <a:defRPr lang="en-US"/>
            </a:defPPr>
            <a:lvl1pPr defTabSz="914367">
              <a:lnSpc>
                <a:spcPct val="90000"/>
              </a:lnSpc>
              <a:spcAft>
                <a:spcPts val="588"/>
              </a:spcAft>
              <a:defRPr sz="1200">
                <a:gradFill>
                  <a:gsLst>
                    <a:gs pos="2917">
                      <a:srgbClr val="000000"/>
                    </a:gs>
                    <a:gs pos="30000">
                      <a:srgbClr val="000000"/>
                    </a:gs>
                  </a:gsLst>
                  <a:lin ang="5400000" scaled="0"/>
                </a:gradFill>
                <a:latin typeface="Segoe UI"/>
              </a:defRPr>
            </a:lvl1pPr>
          </a:lstStyle>
          <a:p>
            <a:pPr lvl="0" algn="ctr" defTabSz="914016">
              <a:defRPr/>
            </a:pPr>
            <a:r>
              <a:rPr kumimoji="0" lang="ja-JP" altLang="en-US" sz="1222" dirty="0">
                <a:latin typeface="メイリオ" panose="020B0604030504040204" pitchFamily="50" charset="-128"/>
                <a:ea typeface="メイリオ" panose="020B0604030504040204" pitchFamily="50" charset="-128"/>
              </a:rPr>
              <a:t>部門別利用度競争イベント</a:t>
            </a:r>
          </a:p>
          <a:p>
            <a:pPr lvl="0" algn="ctr" defTabSz="914016">
              <a:defRPr/>
            </a:pPr>
            <a:r>
              <a:rPr kumimoji="0" lang="en-US" altLang="ja-JP" sz="1222" dirty="0">
                <a:latin typeface="メイリオ" panose="020B0604030504040204" pitchFamily="50" charset="-128"/>
                <a:ea typeface="メイリオ" panose="020B0604030504040204" pitchFamily="50" charset="-128"/>
              </a:rPr>
              <a:t>Focus</a:t>
            </a:r>
            <a:r>
              <a:rPr kumimoji="0" lang="ja-JP" altLang="en-US" sz="1222" dirty="0">
                <a:latin typeface="メイリオ" panose="020B0604030504040204" pitchFamily="50" charset="-128"/>
                <a:ea typeface="メイリオ" panose="020B0604030504040204" pitchFamily="50" charset="-128"/>
              </a:rPr>
              <a:t>をもった教育</a:t>
            </a:r>
          </a:p>
          <a:p>
            <a:pPr lvl="0" algn="ctr" defTabSz="914016">
              <a:defRPr/>
            </a:pPr>
            <a:r>
              <a:rPr kumimoji="0" lang="ja-JP" altLang="en-US" sz="1222" dirty="0">
                <a:latin typeface="メイリオ" panose="020B0604030504040204" pitchFamily="50" charset="-128"/>
                <a:ea typeface="メイリオ" panose="020B0604030504040204" pitchFamily="50" charset="-128"/>
              </a:rPr>
              <a:t>社内の事例の共有</a:t>
            </a:r>
          </a:p>
        </p:txBody>
      </p:sp>
      <p:sp>
        <p:nvSpPr>
          <p:cNvPr id="48" name="テキスト プレースホルダー 3">
            <a:extLst>
              <a:ext uri="{FF2B5EF4-FFF2-40B4-BE49-F238E27FC236}">
                <a16:creationId xmlns:a16="http://schemas.microsoft.com/office/drawing/2014/main" id="{DD77D9E0-AA04-42CE-9C77-54068B39078F}"/>
              </a:ext>
            </a:extLst>
          </p:cNvPr>
          <p:cNvSpPr>
            <a:spLocks noGrp="1"/>
          </p:cNvSpPr>
          <p:nvPr>
            <p:ph type="body" sz="quarter" idx="10"/>
          </p:nvPr>
        </p:nvSpPr>
        <p:spPr>
          <a:xfrm>
            <a:off x="4051883" y="1128761"/>
            <a:ext cx="7575258" cy="817486"/>
          </a:xfrm>
        </p:spPr>
        <p:txBody>
          <a:bodyPr>
            <a:noAutofit/>
          </a:bodyPr>
          <a:lstStyle/>
          <a:p>
            <a:pPr marL="342900" indent="-342900">
              <a:buFont typeface="Wingdings" panose="05000000000000000000" pitchFamily="2" charset="2"/>
              <a:buChar char="ü"/>
            </a:pPr>
            <a:r>
              <a:rPr lang="ja-JP" altLang="en-US" sz="2000" dirty="0">
                <a:solidFill>
                  <a:schemeClr val="tx1"/>
                </a:solidFill>
                <a:latin typeface="Meiryo UI" panose="020B0604030504040204" pitchFamily="50" charset="-128"/>
                <a:ea typeface="Meiryo UI" panose="020B0604030504040204" pitchFamily="50" charset="-128"/>
              </a:rPr>
              <a:t>エンドユーザー要望の実現・課題の解決</a:t>
            </a:r>
            <a:endParaRPr lang="en-US" altLang="ja-JP" sz="2000" dirty="0">
              <a:solidFill>
                <a:schemeClr val="tx1"/>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r>
              <a:rPr lang="ja-JP" altLang="en-US" sz="2000" dirty="0">
                <a:solidFill>
                  <a:schemeClr val="tx1"/>
                </a:solidFill>
                <a:latin typeface="Meiryo UI" panose="020B0604030504040204" pitchFamily="50" charset="-128"/>
                <a:ea typeface="Meiryo UI" panose="020B0604030504040204" pitchFamily="50" charset="-128"/>
              </a:rPr>
              <a:t>有効事例の共有・新しい便利機能のリリース</a:t>
            </a:r>
            <a:endParaRPr lang="en-US" altLang="ja-JP" sz="2000" dirty="0">
              <a:solidFill>
                <a:schemeClr val="tx1"/>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r>
              <a:rPr lang="ja-JP" altLang="en-US" sz="2000" dirty="0">
                <a:solidFill>
                  <a:schemeClr val="tx1"/>
                </a:solidFill>
                <a:latin typeface="Meiryo UI" panose="020B0604030504040204" pitchFamily="50" charset="-128"/>
                <a:ea typeface="Meiryo UI" panose="020B0604030504040204" pitchFamily="50" charset="-128"/>
              </a:rPr>
              <a:t>エンドユーザー向け強化週間・月間の実施</a:t>
            </a:r>
            <a:endParaRPr lang="en-US" altLang="ja-JP" sz="2000" dirty="0">
              <a:solidFill>
                <a:schemeClr val="tx1"/>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r>
              <a:rPr lang="ja-JP" altLang="en-US" sz="2000" dirty="0">
                <a:solidFill>
                  <a:schemeClr val="tx1"/>
                </a:solidFill>
                <a:latin typeface="Meiryo UI" panose="020B0604030504040204" pitchFamily="50" charset="-128"/>
                <a:ea typeface="Meiryo UI" panose="020B0604030504040204" pitchFamily="50" charset="-128"/>
              </a:rPr>
              <a:t>利用度競争イベントの実施による表彰企画</a:t>
            </a:r>
            <a:endParaRPr lang="en-US" altLang="ja-JP" sz="2000" dirty="0">
              <a:solidFill>
                <a:schemeClr val="tx1"/>
              </a:solidFill>
              <a:latin typeface="Meiryo UI" panose="020B0604030504040204" pitchFamily="50" charset="-128"/>
              <a:ea typeface="Meiryo UI" panose="020B0604030504040204" pitchFamily="50" charset="-128"/>
            </a:endParaRPr>
          </a:p>
        </p:txBody>
      </p:sp>
      <p:pic>
        <p:nvPicPr>
          <p:cNvPr id="19" name="図 18">
            <a:extLst>
              <a:ext uri="{FF2B5EF4-FFF2-40B4-BE49-F238E27FC236}">
                <a16:creationId xmlns:a16="http://schemas.microsoft.com/office/drawing/2014/main" id="{CBAD67AF-B523-4DB2-9E80-E7370904929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0510" y="1364422"/>
            <a:ext cx="2637310" cy="2477735"/>
          </a:xfrm>
          <a:prstGeom prst="rect">
            <a:avLst/>
          </a:prstGeom>
        </p:spPr>
      </p:pic>
      <p:sp>
        <p:nvSpPr>
          <p:cNvPr id="8" name="矢印: 下 7">
            <a:extLst>
              <a:ext uri="{FF2B5EF4-FFF2-40B4-BE49-F238E27FC236}">
                <a16:creationId xmlns:a16="http://schemas.microsoft.com/office/drawing/2014/main" id="{DEBC77F3-FD55-490D-A297-BDC1E5A8C966}"/>
              </a:ext>
            </a:extLst>
          </p:cNvPr>
          <p:cNvSpPr/>
          <p:nvPr/>
        </p:nvSpPr>
        <p:spPr>
          <a:xfrm>
            <a:off x="7029975" y="2751589"/>
            <a:ext cx="989901" cy="3691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 name="グラフィックス 10" descr="子供">
            <a:extLst>
              <a:ext uri="{FF2B5EF4-FFF2-40B4-BE49-F238E27FC236}">
                <a16:creationId xmlns:a16="http://schemas.microsoft.com/office/drawing/2014/main" id="{34D017B5-826E-40B1-B9AB-653FE6B3AD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7779" y="3147969"/>
            <a:ext cx="914400" cy="914400"/>
          </a:xfrm>
          <a:prstGeom prst="rect">
            <a:avLst/>
          </a:prstGeom>
        </p:spPr>
      </p:pic>
      <p:pic>
        <p:nvPicPr>
          <p:cNvPr id="15" name="グラフィックス 14" descr="上昇基調">
            <a:extLst>
              <a:ext uri="{FF2B5EF4-FFF2-40B4-BE49-F238E27FC236}">
                <a16:creationId xmlns:a16="http://schemas.microsoft.com/office/drawing/2014/main" id="{2C2558C4-6F05-4D82-AB43-3136438259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52947" y="5251508"/>
            <a:ext cx="630270" cy="630270"/>
          </a:xfrm>
          <a:prstGeom prst="rect">
            <a:avLst/>
          </a:prstGeom>
        </p:spPr>
      </p:pic>
      <p:pic>
        <p:nvPicPr>
          <p:cNvPr id="22" name="グラフィックス 21" descr="チャット">
            <a:extLst>
              <a:ext uri="{FF2B5EF4-FFF2-40B4-BE49-F238E27FC236}">
                <a16:creationId xmlns:a16="http://schemas.microsoft.com/office/drawing/2014/main" id="{04276BE7-9EAB-4813-BF8E-224871C725F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18390" y="4244923"/>
            <a:ext cx="662638" cy="662638"/>
          </a:xfrm>
          <a:prstGeom prst="rect">
            <a:avLst/>
          </a:prstGeom>
        </p:spPr>
      </p:pic>
      <p:sp>
        <p:nvSpPr>
          <p:cNvPr id="33" name="テキスト ボックス 32">
            <a:extLst>
              <a:ext uri="{FF2B5EF4-FFF2-40B4-BE49-F238E27FC236}">
                <a16:creationId xmlns:a16="http://schemas.microsoft.com/office/drawing/2014/main" id="{805F3E15-859A-4D76-B6C3-82BFD4728CCD}"/>
              </a:ext>
            </a:extLst>
          </p:cNvPr>
          <p:cNvSpPr txBox="1"/>
          <p:nvPr/>
        </p:nvSpPr>
        <p:spPr>
          <a:xfrm>
            <a:off x="5320017" y="3425504"/>
            <a:ext cx="4243434" cy="307777"/>
          </a:xfrm>
          <a:prstGeom prst="rect">
            <a:avLst/>
          </a:prstGeom>
          <a:noFill/>
        </p:spPr>
        <p:txBody>
          <a:bodyPr wrap="square" rtlCol="0">
            <a:spAutoFit/>
          </a:bodyPr>
          <a:lstStyle/>
          <a:p>
            <a:r>
              <a:rPr kumimoji="1" lang="ja-JP" altLang="en-US" sz="1400" dirty="0">
                <a:solidFill>
                  <a:srgbClr val="00B050"/>
                </a:solidFill>
                <a:latin typeface="メイリオ" panose="020B0604030504040204" pitchFamily="50" charset="-128"/>
                <a:ea typeface="メイリオ" panose="020B0604030504040204" pitchFamily="50" charset="-128"/>
              </a:rPr>
              <a:t>会社・事業部・部門での改善活動の実施</a:t>
            </a:r>
            <a:endParaRPr kumimoji="1" lang="en-US" altLang="ja-JP" sz="1400" dirty="0">
              <a:solidFill>
                <a:srgbClr val="00B050"/>
              </a:solidFill>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E1BED1C6-4C39-456F-9F9F-01AF7B04B233}"/>
              </a:ext>
            </a:extLst>
          </p:cNvPr>
          <p:cNvSpPr txBox="1"/>
          <p:nvPr/>
        </p:nvSpPr>
        <p:spPr>
          <a:xfrm>
            <a:off x="5338192" y="4441970"/>
            <a:ext cx="4468537" cy="307777"/>
          </a:xfrm>
          <a:prstGeom prst="rect">
            <a:avLst/>
          </a:prstGeom>
          <a:noFill/>
        </p:spPr>
        <p:txBody>
          <a:bodyPr wrap="square" rtlCol="0">
            <a:spAutoFit/>
          </a:bodyPr>
          <a:lstStyle/>
          <a:p>
            <a:r>
              <a:rPr kumimoji="1" lang="ja-JP" altLang="en-US" sz="1400" dirty="0">
                <a:solidFill>
                  <a:srgbClr val="00B050"/>
                </a:solidFill>
                <a:latin typeface="メイリオ" panose="020B0604030504040204" pitchFamily="50" charset="-128"/>
                <a:ea typeface="メイリオ" panose="020B0604030504040204" pitchFamily="50" charset="-128"/>
              </a:rPr>
              <a:t>ツール別にそれぞれの改善活動の実施</a:t>
            </a:r>
            <a:endParaRPr kumimoji="1" lang="en-US" altLang="ja-JP" sz="1400" dirty="0">
              <a:solidFill>
                <a:srgbClr val="00B050"/>
              </a:solidFill>
              <a:latin typeface="メイリオ" panose="020B0604030504040204" pitchFamily="50" charset="-128"/>
              <a:ea typeface="メイリオ" panose="020B0604030504040204" pitchFamily="50" charset="-128"/>
            </a:endParaRPr>
          </a:p>
        </p:txBody>
      </p:sp>
      <p:sp>
        <p:nvSpPr>
          <p:cNvPr id="36" name="テキスト ボックス 35">
            <a:extLst>
              <a:ext uri="{FF2B5EF4-FFF2-40B4-BE49-F238E27FC236}">
                <a16:creationId xmlns:a16="http://schemas.microsoft.com/office/drawing/2014/main" id="{BCAA3A0C-BE6F-4A7D-AA19-A766F7F5ABAE}"/>
              </a:ext>
            </a:extLst>
          </p:cNvPr>
          <p:cNvSpPr txBox="1"/>
          <p:nvPr/>
        </p:nvSpPr>
        <p:spPr>
          <a:xfrm>
            <a:off x="5306034" y="5466825"/>
            <a:ext cx="4468537" cy="307777"/>
          </a:xfrm>
          <a:prstGeom prst="rect">
            <a:avLst/>
          </a:prstGeom>
          <a:noFill/>
        </p:spPr>
        <p:txBody>
          <a:bodyPr wrap="square" rtlCol="0">
            <a:spAutoFit/>
          </a:bodyPr>
          <a:lstStyle/>
          <a:p>
            <a:r>
              <a:rPr kumimoji="1" lang="ja-JP" altLang="en-US" sz="1400" dirty="0">
                <a:solidFill>
                  <a:srgbClr val="00B050"/>
                </a:solidFill>
                <a:latin typeface="メイリオ" panose="020B0604030504040204" pitchFamily="50" charset="-128"/>
                <a:ea typeface="メイリオ" panose="020B0604030504040204" pitchFamily="50" charset="-128"/>
              </a:rPr>
              <a:t>達成率の低い対象者に対して改善活動の実施</a:t>
            </a:r>
            <a:endParaRPr kumimoji="1" lang="en-US" altLang="ja-JP" sz="1400" dirty="0">
              <a:solidFill>
                <a:srgbClr val="00B050"/>
              </a:solidFill>
              <a:latin typeface="メイリオ" panose="020B0604030504040204" pitchFamily="50" charset="-128"/>
              <a:ea typeface="メイリオ" panose="020B0604030504040204" pitchFamily="50" charset="-128"/>
            </a:endParaRPr>
          </a:p>
        </p:txBody>
      </p:sp>
      <p:grpSp>
        <p:nvGrpSpPr>
          <p:cNvPr id="37" name="Group 49">
            <a:extLst>
              <a:ext uri="{FF2B5EF4-FFF2-40B4-BE49-F238E27FC236}">
                <a16:creationId xmlns:a16="http://schemas.microsoft.com/office/drawing/2014/main" id="{79090D16-F3DB-4C3C-BE56-23897D3797FD}"/>
              </a:ext>
            </a:extLst>
          </p:cNvPr>
          <p:cNvGrpSpPr/>
          <p:nvPr/>
        </p:nvGrpSpPr>
        <p:grpSpPr>
          <a:xfrm>
            <a:off x="5114980" y="3292268"/>
            <a:ext cx="4725306" cy="700892"/>
            <a:chOff x="1305762" y="2490486"/>
            <a:chExt cx="2720487" cy="2511706"/>
          </a:xfrm>
        </p:grpSpPr>
        <p:cxnSp>
          <p:nvCxnSpPr>
            <p:cNvPr id="38" name="Straight Connector 50">
              <a:extLst>
                <a:ext uri="{FF2B5EF4-FFF2-40B4-BE49-F238E27FC236}">
                  <a16:creationId xmlns:a16="http://schemas.microsoft.com/office/drawing/2014/main" id="{89E47B6B-0C13-4974-9BC3-CDC921043A71}"/>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53">
              <a:extLst>
                <a:ext uri="{FF2B5EF4-FFF2-40B4-BE49-F238E27FC236}">
                  <a16:creationId xmlns:a16="http://schemas.microsoft.com/office/drawing/2014/main" id="{F158FA74-2357-486F-B9ED-8834A51AC5EB}"/>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49">
            <a:extLst>
              <a:ext uri="{FF2B5EF4-FFF2-40B4-BE49-F238E27FC236}">
                <a16:creationId xmlns:a16="http://schemas.microsoft.com/office/drawing/2014/main" id="{2A52E265-14A7-4E1B-B963-359A93D13D61}"/>
              </a:ext>
            </a:extLst>
          </p:cNvPr>
          <p:cNvGrpSpPr/>
          <p:nvPr/>
        </p:nvGrpSpPr>
        <p:grpSpPr>
          <a:xfrm>
            <a:off x="5116378" y="4283567"/>
            <a:ext cx="4732297" cy="700892"/>
            <a:chOff x="1305762" y="2490486"/>
            <a:chExt cx="2720487" cy="2511706"/>
          </a:xfrm>
        </p:grpSpPr>
        <p:cxnSp>
          <p:nvCxnSpPr>
            <p:cNvPr id="41" name="Straight Connector 50">
              <a:extLst>
                <a:ext uri="{FF2B5EF4-FFF2-40B4-BE49-F238E27FC236}">
                  <a16:creationId xmlns:a16="http://schemas.microsoft.com/office/drawing/2014/main" id="{885C1D83-D635-40C7-B096-09A04FB51E5C}"/>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53">
              <a:extLst>
                <a:ext uri="{FF2B5EF4-FFF2-40B4-BE49-F238E27FC236}">
                  <a16:creationId xmlns:a16="http://schemas.microsoft.com/office/drawing/2014/main" id="{B36A5742-5C66-4615-9BA0-71164AA67541}"/>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3" name="Group 49">
            <a:extLst>
              <a:ext uri="{FF2B5EF4-FFF2-40B4-BE49-F238E27FC236}">
                <a16:creationId xmlns:a16="http://schemas.microsoft.com/office/drawing/2014/main" id="{6F59FF50-5D31-469B-8B3E-916CD17DA047}"/>
              </a:ext>
            </a:extLst>
          </p:cNvPr>
          <p:cNvGrpSpPr/>
          <p:nvPr/>
        </p:nvGrpSpPr>
        <p:grpSpPr>
          <a:xfrm>
            <a:off x="5117776" y="5266477"/>
            <a:ext cx="4739288" cy="700892"/>
            <a:chOff x="1305762" y="2490486"/>
            <a:chExt cx="2720487" cy="2511706"/>
          </a:xfrm>
        </p:grpSpPr>
        <p:cxnSp>
          <p:nvCxnSpPr>
            <p:cNvPr id="44" name="Straight Connector 50">
              <a:extLst>
                <a:ext uri="{FF2B5EF4-FFF2-40B4-BE49-F238E27FC236}">
                  <a16:creationId xmlns:a16="http://schemas.microsoft.com/office/drawing/2014/main" id="{1CF77177-5637-43B5-ACF9-858861AF0BDF}"/>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53">
              <a:extLst>
                <a:ext uri="{FF2B5EF4-FFF2-40B4-BE49-F238E27FC236}">
                  <a16:creationId xmlns:a16="http://schemas.microsoft.com/office/drawing/2014/main" id="{A1D58F9E-A8FB-4943-9CB9-80DA048B2ED9}"/>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2" name="テキスト ボックス 51">
            <a:extLst>
              <a:ext uri="{FF2B5EF4-FFF2-40B4-BE49-F238E27FC236}">
                <a16:creationId xmlns:a16="http://schemas.microsoft.com/office/drawing/2014/main" id="{976245CA-7F90-4C60-A4BF-8256D3115871}"/>
              </a:ext>
            </a:extLst>
          </p:cNvPr>
          <p:cNvSpPr txBox="1"/>
          <p:nvPr/>
        </p:nvSpPr>
        <p:spPr>
          <a:xfrm>
            <a:off x="10045816" y="3495412"/>
            <a:ext cx="1876339" cy="307777"/>
          </a:xfrm>
          <a:prstGeom prst="rect">
            <a:avLst/>
          </a:prstGeom>
          <a:solidFill>
            <a:srgbClr val="00B050"/>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有効事例の共有</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53" name="テキスト ボックス 52">
            <a:extLst>
              <a:ext uri="{FF2B5EF4-FFF2-40B4-BE49-F238E27FC236}">
                <a16:creationId xmlns:a16="http://schemas.microsoft.com/office/drawing/2014/main" id="{67E3DE05-DC54-406D-8F01-B3732A641E58}"/>
              </a:ext>
            </a:extLst>
          </p:cNvPr>
          <p:cNvSpPr txBox="1"/>
          <p:nvPr/>
        </p:nvSpPr>
        <p:spPr>
          <a:xfrm>
            <a:off x="10030437" y="3924648"/>
            <a:ext cx="1876339" cy="307777"/>
          </a:xfrm>
          <a:prstGeom prst="rect">
            <a:avLst/>
          </a:prstGeom>
          <a:solidFill>
            <a:srgbClr val="00B050"/>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エンドユーザー教育</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54" name="テキスト ボックス 53">
            <a:extLst>
              <a:ext uri="{FF2B5EF4-FFF2-40B4-BE49-F238E27FC236}">
                <a16:creationId xmlns:a16="http://schemas.microsoft.com/office/drawing/2014/main" id="{B9EFC89F-1E47-4D4F-AD12-60F978AFD0D5}"/>
              </a:ext>
            </a:extLst>
          </p:cNvPr>
          <p:cNvSpPr txBox="1"/>
          <p:nvPr/>
        </p:nvSpPr>
        <p:spPr>
          <a:xfrm>
            <a:off x="10040225" y="4371999"/>
            <a:ext cx="1876339" cy="523220"/>
          </a:xfrm>
          <a:prstGeom prst="rect">
            <a:avLst/>
          </a:prstGeom>
          <a:solidFill>
            <a:srgbClr val="00B050"/>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新たな協力者の</a:t>
            </a:r>
            <a:br>
              <a:rPr kumimoji="1" lang="en-US" altLang="ja-JP" sz="1400" dirty="0">
                <a:solidFill>
                  <a:schemeClr val="bg1"/>
                </a:solidFill>
                <a:latin typeface="メイリオ" panose="020B0604030504040204" pitchFamily="50" charset="-128"/>
                <a:ea typeface="メイリオ" panose="020B0604030504040204" pitchFamily="50" charset="-128"/>
              </a:rPr>
            </a:br>
            <a:r>
              <a:rPr kumimoji="1" lang="ja-JP" altLang="en-US" sz="1400" dirty="0">
                <a:solidFill>
                  <a:schemeClr val="bg1"/>
                </a:solidFill>
                <a:latin typeface="メイリオ" panose="020B0604030504040204" pitchFamily="50" charset="-128"/>
                <a:ea typeface="メイリオ" panose="020B0604030504040204" pitchFamily="50" charset="-128"/>
              </a:rPr>
              <a:t>アサイン</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55" name="テキスト ボックス 54">
            <a:extLst>
              <a:ext uri="{FF2B5EF4-FFF2-40B4-BE49-F238E27FC236}">
                <a16:creationId xmlns:a16="http://schemas.microsoft.com/office/drawing/2014/main" id="{7E918CA8-64CF-48B5-9E87-8B56AEF9564A}"/>
              </a:ext>
            </a:extLst>
          </p:cNvPr>
          <p:cNvSpPr txBox="1"/>
          <p:nvPr/>
        </p:nvSpPr>
        <p:spPr>
          <a:xfrm>
            <a:off x="10041623" y="5018014"/>
            <a:ext cx="1876339" cy="307777"/>
          </a:xfrm>
          <a:prstGeom prst="rect">
            <a:avLst/>
          </a:prstGeom>
          <a:solidFill>
            <a:srgbClr val="00B050"/>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事業的背景の改善</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56" name="テキスト ボックス 55">
            <a:extLst>
              <a:ext uri="{FF2B5EF4-FFF2-40B4-BE49-F238E27FC236}">
                <a16:creationId xmlns:a16="http://schemas.microsoft.com/office/drawing/2014/main" id="{96E68A4E-AABB-4ECA-91F9-969611C09A85}"/>
              </a:ext>
            </a:extLst>
          </p:cNvPr>
          <p:cNvSpPr txBox="1"/>
          <p:nvPr/>
        </p:nvSpPr>
        <p:spPr>
          <a:xfrm>
            <a:off x="10043021" y="5440197"/>
            <a:ext cx="1876339" cy="523220"/>
          </a:xfrm>
          <a:prstGeom prst="rect">
            <a:avLst/>
          </a:prstGeom>
          <a:solidFill>
            <a:srgbClr val="00B050"/>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ユーザーの要望</a:t>
            </a:r>
            <a:br>
              <a:rPr kumimoji="1" lang="en-US" altLang="ja-JP" sz="1400" dirty="0">
                <a:solidFill>
                  <a:schemeClr val="bg1"/>
                </a:solidFill>
                <a:latin typeface="メイリオ" panose="020B0604030504040204" pitchFamily="50" charset="-128"/>
                <a:ea typeface="メイリオ" panose="020B0604030504040204" pitchFamily="50" charset="-128"/>
              </a:rPr>
            </a:br>
            <a:r>
              <a:rPr kumimoji="1" lang="ja-JP" altLang="en-US" sz="1400" dirty="0">
                <a:solidFill>
                  <a:schemeClr val="bg1"/>
                </a:solidFill>
                <a:latin typeface="メイリオ" panose="020B0604030504040204" pitchFamily="50" charset="-128"/>
                <a:ea typeface="メイリオ" panose="020B0604030504040204" pitchFamily="50" charset="-128"/>
              </a:rPr>
              <a:t>の実現</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57" name="テキスト ボックス 56">
            <a:extLst>
              <a:ext uri="{FF2B5EF4-FFF2-40B4-BE49-F238E27FC236}">
                <a16:creationId xmlns:a16="http://schemas.microsoft.com/office/drawing/2014/main" id="{63D0DC55-6F19-4B93-8BEE-787139795716}"/>
              </a:ext>
            </a:extLst>
          </p:cNvPr>
          <p:cNvSpPr txBox="1"/>
          <p:nvPr/>
        </p:nvSpPr>
        <p:spPr>
          <a:xfrm>
            <a:off x="10030436" y="6055452"/>
            <a:ext cx="1876339" cy="307777"/>
          </a:xfrm>
          <a:prstGeom prst="rect">
            <a:avLst/>
          </a:prstGeom>
          <a:solidFill>
            <a:srgbClr val="00B050"/>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新たな機能の提供</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58" name="テキスト ボックス 57">
            <a:extLst>
              <a:ext uri="{FF2B5EF4-FFF2-40B4-BE49-F238E27FC236}">
                <a16:creationId xmlns:a16="http://schemas.microsoft.com/office/drawing/2014/main" id="{3CD3BD2B-5628-4AF2-93FA-100E0AF500E5}"/>
              </a:ext>
            </a:extLst>
          </p:cNvPr>
          <p:cNvSpPr txBox="1"/>
          <p:nvPr/>
        </p:nvSpPr>
        <p:spPr>
          <a:xfrm>
            <a:off x="10055603" y="3068972"/>
            <a:ext cx="1876339" cy="307777"/>
          </a:xfrm>
          <a:prstGeom prst="rect">
            <a:avLst/>
          </a:prstGeom>
          <a:solidFill>
            <a:srgbClr val="00B050"/>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短期強化月間</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pic>
        <p:nvPicPr>
          <p:cNvPr id="59" name="図 58">
            <a:extLst>
              <a:ext uri="{FF2B5EF4-FFF2-40B4-BE49-F238E27FC236}">
                <a16:creationId xmlns:a16="http://schemas.microsoft.com/office/drawing/2014/main" id="{38E7027E-EAC3-41CD-BE27-0388C31CA90A}"/>
              </a:ext>
            </a:extLst>
          </p:cNvPr>
          <p:cNvPicPr>
            <a:picLocks noChangeAspect="1"/>
          </p:cNvPicPr>
          <p:nvPr/>
        </p:nvPicPr>
        <p:blipFill>
          <a:blip r:embed="rId10"/>
          <a:stretch>
            <a:fillRect/>
          </a:stretch>
        </p:blipFill>
        <p:spPr>
          <a:xfrm>
            <a:off x="-144282" y="-58724"/>
            <a:ext cx="1834848" cy="637563"/>
          </a:xfrm>
          <a:prstGeom prst="rect">
            <a:avLst/>
          </a:prstGeom>
        </p:spPr>
      </p:pic>
    </p:spTree>
    <p:extLst>
      <p:ext uri="{BB962C8B-B14F-4D97-AF65-F5344CB8AC3E}">
        <p14:creationId xmlns:p14="http://schemas.microsoft.com/office/powerpoint/2010/main" val="2937434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4.16667E-6 -4.44444E-6 L -0.03671 -4.44444E-6 " pathEditMode="relative" rAng="0" ptsTypes="AA">
                                      <p:cBhvr>
                                        <p:cTn id="9" dur="500" spd="-100000" fill="hold"/>
                                        <p:tgtEl>
                                          <p:spTgt spid="2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C0FFE653-AEF3-4035-915C-C6F8A3A3D52D}"/>
              </a:ext>
            </a:extLst>
          </p:cNvPr>
          <p:cNvPicPr>
            <a:picLocks noChangeAspect="1"/>
          </p:cNvPicPr>
          <p:nvPr/>
        </p:nvPicPr>
        <p:blipFill rotWithShape="1">
          <a:blip r:embed="rId3"/>
          <a:srcRect l="18440" t="19291" r="8831" b="5254"/>
          <a:stretch/>
        </p:blipFill>
        <p:spPr>
          <a:xfrm>
            <a:off x="6107186" y="2390069"/>
            <a:ext cx="5435160" cy="3054385"/>
          </a:xfrm>
          <a:prstGeom prst="rect">
            <a:avLst/>
          </a:prstGeom>
          <a:ln>
            <a:solidFill>
              <a:schemeClr val="bg1">
                <a:lumMod val="75000"/>
              </a:schemeClr>
            </a:solidFill>
          </a:ln>
        </p:spPr>
      </p:pic>
      <p:pic>
        <p:nvPicPr>
          <p:cNvPr id="7" name="図 6">
            <a:extLst>
              <a:ext uri="{FF2B5EF4-FFF2-40B4-BE49-F238E27FC236}">
                <a16:creationId xmlns:a16="http://schemas.microsoft.com/office/drawing/2014/main" id="{FACFAF29-8192-4812-963F-1A1493C62C90}"/>
              </a:ext>
            </a:extLst>
          </p:cNvPr>
          <p:cNvPicPr>
            <a:picLocks noChangeAspect="1"/>
          </p:cNvPicPr>
          <p:nvPr/>
        </p:nvPicPr>
        <p:blipFill rotWithShape="1">
          <a:blip r:embed="rId4"/>
          <a:srcRect l="18673" t="18988" r="8776" b="3870"/>
          <a:stretch/>
        </p:blipFill>
        <p:spPr>
          <a:xfrm>
            <a:off x="550216" y="2399251"/>
            <a:ext cx="5372411" cy="3094237"/>
          </a:xfrm>
          <a:prstGeom prst="rect">
            <a:avLst/>
          </a:prstGeom>
          <a:ln>
            <a:solidFill>
              <a:schemeClr val="bg1">
                <a:lumMod val="75000"/>
              </a:schemeClr>
            </a:solidFill>
          </a:ln>
        </p:spPr>
      </p:pic>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-Teams</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Adoption</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Score-</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pic>
        <p:nvPicPr>
          <p:cNvPr id="59" name="図 58">
            <a:extLst>
              <a:ext uri="{FF2B5EF4-FFF2-40B4-BE49-F238E27FC236}">
                <a16:creationId xmlns:a16="http://schemas.microsoft.com/office/drawing/2014/main" id="{38E7027E-EAC3-41CD-BE27-0388C31CA90A}"/>
              </a:ext>
            </a:extLst>
          </p:cNvPr>
          <p:cNvPicPr>
            <a:picLocks noChangeAspect="1"/>
          </p:cNvPicPr>
          <p:nvPr/>
        </p:nvPicPr>
        <p:blipFill>
          <a:blip r:embed="rId5"/>
          <a:stretch>
            <a:fillRect/>
          </a:stretch>
        </p:blipFill>
        <p:spPr>
          <a:xfrm>
            <a:off x="-144282" y="-58724"/>
            <a:ext cx="1834848" cy="637563"/>
          </a:xfrm>
          <a:prstGeom prst="rect">
            <a:avLst/>
          </a:prstGeom>
        </p:spPr>
      </p:pic>
      <p:sp>
        <p:nvSpPr>
          <p:cNvPr id="51" name="テキスト プレースホルダー 3">
            <a:extLst>
              <a:ext uri="{FF2B5EF4-FFF2-40B4-BE49-F238E27FC236}">
                <a16:creationId xmlns:a16="http://schemas.microsoft.com/office/drawing/2014/main" id="{7E1F776E-C375-4519-8C9D-0BE66058EF2A}"/>
              </a:ext>
            </a:extLst>
          </p:cNvPr>
          <p:cNvSpPr txBox="1">
            <a:spLocks/>
          </p:cNvSpPr>
          <p:nvPr/>
        </p:nvSpPr>
        <p:spPr>
          <a:xfrm>
            <a:off x="511728" y="1153928"/>
            <a:ext cx="11492918" cy="809096"/>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85750" indent="-285750">
              <a:buFont typeface="Wingdings" panose="05000000000000000000" pitchFamily="2" charset="2"/>
              <a:buChar char="l"/>
            </a:pPr>
            <a:r>
              <a:rPr lang="ja-JP" altLang="en-US" sz="1800" dirty="0">
                <a:solidFill>
                  <a:srgbClr val="B30D8F"/>
                </a:solidFill>
                <a:latin typeface="Meiryo UI" panose="020B0604030504040204" pitchFamily="50" charset="-128"/>
                <a:ea typeface="Meiryo UI" panose="020B0604030504040204" pitchFamily="50" charset="-128"/>
              </a:rPr>
              <a:t>部門毎の</a:t>
            </a:r>
            <a:r>
              <a:rPr lang="en-US" altLang="ja-JP" sz="1800" dirty="0">
                <a:solidFill>
                  <a:srgbClr val="B30D8F"/>
                </a:solidFill>
                <a:latin typeface="Meiryo UI" panose="020B0604030504040204" pitchFamily="50" charset="-128"/>
                <a:ea typeface="Meiryo UI" panose="020B0604030504040204" pitchFamily="50" charset="-128"/>
              </a:rPr>
              <a:t>Teams</a:t>
            </a:r>
            <a:r>
              <a:rPr lang="ja-JP" altLang="en-US" sz="1800" dirty="0">
                <a:solidFill>
                  <a:srgbClr val="B30D8F"/>
                </a:solidFill>
                <a:latin typeface="Meiryo UI" panose="020B0604030504040204" pitchFamily="50" charset="-128"/>
                <a:ea typeface="Meiryo UI" panose="020B0604030504040204" pitchFamily="50" charset="-128"/>
              </a:rPr>
              <a:t>利用数を競争するイベントをやってみよう。</a:t>
            </a:r>
            <a:endParaRPr lang="en-US" altLang="ja-JP" sz="1800" dirty="0">
              <a:solidFill>
                <a:srgbClr val="B30D8F"/>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rgbClr val="B30D8F"/>
                </a:solidFill>
                <a:latin typeface="Meiryo UI" panose="020B0604030504040204" pitchFamily="50" charset="-128"/>
                <a:ea typeface="Meiryo UI" panose="020B0604030504040204" pitchFamily="50" charset="-128"/>
              </a:rPr>
              <a:t>同時に再度</a:t>
            </a:r>
            <a:r>
              <a:rPr lang="en-US" altLang="ja-JP" sz="1800" dirty="0">
                <a:solidFill>
                  <a:srgbClr val="B30D8F"/>
                </a:solidFill>
                <a:latin typeface="Meiryo UI" panose="020B0604030504040204" pitchFamily="50" charset="-128"/>
                <a:ea typeface="Meiryo UI" panose="020B0604030504040204" pitchFamily="50" charset="-128"/>
              </a:rPr>
              <a:t>Teams</a:t>
            </a:r>
            <a:r>
              <a:rPr lang="ja-JP" altLang="en-US" sz="1800" dirty="0">
                <a:solidFill>
                  <a:srgbClr val="B30D8F"/>
                </a:solidFill>
                <a:latin typeface="Meiryo UI" panose="020B0604030504040204" pitchFamily="50" charset="-128"/>
                <a:ea typeface="Meiryo UI" panose="020B0604030504040204" pitchFamily="50" charset="-128"/>
              </a:rPr>
              <a:t>のメリット・使い方をわかりやすく伝えよう。（強化週間・月間用配布メールサンプルあり）</a:t>
            </a:r>
            <a:endParaRPr lang="en-US" altLang="ja-JP" sz="1800" dirty="0">
              <a:solidFill>
                <a:srgbClr val="B30D8F"/>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rgbClr val="B30D8F"/>
                </a:solidFill>
                <a:latin typeface="Meiryo UI" panose="020B0604030504040204" pitchFamily="50" charset="-128"/>
                <a:ea typeface="Meiryo UI" panose="020B0604030504040204" pitchFamily="50" charset="-128"/>
              </a:rPr>
              <a:t>効果的な事例の紹介、現在の順位、優秀な結果がでた部門を社内ウェブサイトで表彰しよう。</a:t>
            </a:r>
          </a:p>
        </p:txBody>
      </p:sp>
      <p:cxnSp>
        <p:nvCxnSpPr>
          <p:cNvPr id="60" name="直線矢印コネクタ 59">
            <a:extLst>
              <a:ext uri="{FF2B5EF4-FFF2-40B4-BE49-F238E27FC236}">
                <a16:creationId xmlns:a16="http://schemas.microsoft.com/office/drawing/2014/main" id="{B45E5C15-3033-4BD0-B272-5A447F0B9120}"/>
              </a:ext>
            </a:extLst>
          </p:cNvPr>
          <p:cNvCxnSpPr>
            <a:cxnSpLocks/>
          </p:cNvCxnSpPr>
          <p:nvPr/>
        </p:nvCxnSpPr>
        <p:spPr>
          <a:xfrm flipH="1">
            <a:off x="2533475" y="4572001"/>
            <a:ext cx="1124125" cy="1073790"/>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61" name="テキスト ボックス 60">
            <a:extLst>
              <a:ext uri="{FF2B5EF4-FFF2-40B4-BE49-F238E27FC236}">
                <a16:creationId xmlns:a16="http://schemas.microsoft.com/office/drawing/2014/main" id="{1574A631-0C28-4861-B900-594164963C78}"/>
              </a:ext>
            </a:extLst>
          </p:cNvPr>
          <p:cNvSpPr txBox="1"/>
          <p:nvPr/>
        </p:nvSpPr>
        <p:spPr>
          <a:xfrm>
            <a:off x="437624" y="5688449"/>
            <a:ext cx="5770229" cy="95410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部門別の</a:t>
            </a:r>
            <a:r>
              <a:rPr kumimoji="1" lang="en-US" altLang="ja-JP" sz="1400" dirty="0">
                <a:latin typeface="メイリオ" panose="020B0604030504040204" pitchFamily="50" charset="-128"/>
                <a:ea typeface="メイリオ" panose="020B0604030504040204" pitchFamily="50" charset="-128"/>
              </a:rPr>
              <a:t>Teams</a:t>
            </a:r>
            <a:r>
              <a:rPr kumimoji="1" lang="ja-JP" altLang="en-US" sz="1400" dirty="0">
                <a:latin typeface="メイリオ" panose="020B0604030504040204" pitchFamily="50" charset="-128"/>
                <a:ea typeface="メイリオ" panose="020B0604030504040204" pitchFamily="50" charset="-128"/>
              </a:rPr>
              <a:t>利用ランキング</a:t>
            </a:r>
            <a:endParaRPr kumimoji="1" lang="en-US" altLang="ja-JP" sz="1400" dirty="0">
              <a:latin typeface="メイリオ" panose="020B0604030504040204" pitchFamily="50" charset="-128"/>
              <a:ea typeface="メイリオ" panose="020B0604030504040204" pitchFamily="50" charset="-128"/>
            </a:endParaRPr>
          </a:p>
          <a:p>
            <a:r>
              <a:rPr kumimoji="1" lang="en-US" altLang="ja-JP" sz="1400" dirty="0">
                <a:latin typeface="メイリオ" panose="020B0604030504040204" pitchFamily="50" charset="-128"/>
                <a:ea typeface="メイリオ" panose="020B0604030504040204" pitchFamily="50" charset="-128"/>
              </a:rPr>
              <a:t>Not</a:t>
            </a:r>
            <a:r>
              <a:rPr kumimoji="1" lang="ja-JP" altLang="en-US" sz="1400" dirty="0">
                <a:latin typeface="メイリオ" panose="020B0604030504040204" pitchFamily="50" charset="-128"/>
                <a:ea typeface="メイリオ" panose="020B0604030504040204" pitchFamily="50" charset="-128"/>
              </a:rPr>
              <a:t> </a:t>
            </a:r>
            <a:r>
              <a:rPr kumimoji="1" lang="en-US" altLang="ja-JP" sz="1400" dirty="0">
                <a:latin typeface="メイリオ" panose="020B0604030504040204" pitchFamily="50" charset="-128"/>
                <a:ea typeface="メイリオ" panose="020B0604030504040204" pitchFamily="50" charset="-128"/>
              </a:rPr>
              <a:t>Started</a:t>
            </a:r>
            <a:r>
              <a:rPr kumimoji="1" lang="ja-JP" altLang="en-US" sz="1400" dirty="0">
                <a:latin typeface="メイリオ" panose="020B0604030504040204" pitchFamily="50" charset="-128"/>
                <a:ea typeface="メイリオ" panose="020B0604030504040204" pitchFamily="50" charset="-128"/>
              </a:rPr>
              <a:t>・</a:t>
            </a:r>
            <a:r>
              <a:rPr kumimoji="1" lang="en-US" altLang="ja-JP" sz="1400" dirty="0">
                <a:latin typeface="メイリオ" panose="020B0604030504040204" pitchFamily="50" charset="-128"/>
                <a:ea typeface="メイリオ" panose="020B0604030504040204" pitchFamily="50" charset="-128"/>
              </a:rPr>
              <a:t>Basic</a:t>
            </a:r>
            <a:r>
              <a:rPr kumimoji="1" lang="ja-JP" altLang="en-US" sz="1400" dirty="0">
                <a:latin typeface="メイリオ" panose="020B0604030504040204" pitchFamily="50" charset="-128"/>
                <a:ea typeface="メイリオ" panose="020B0604030504040204" pitchFamily="50" charset="-128"/>
              </a:rPr>
              <a:t>・</a:t>
            </a:r>
            <a:r>
              <a:rPr kumimoji="1" lang="en-US" altLang="ja-JP" sz="1400" dirty="0">
                <a:latin typeface="メイリオ" panose="020B0604030504040204" pitchFamily="50" charset="-128"/>
                <a:ea typeface="メイリオ" panose="020B0604030504040204" pitchFamily="50" charset="-128"/>
              </a:rPr>
              <a:t>Adopted</a:t>
            </a:r>
            <a:r>
              <a:rPr kumimoji="1" lang="ja-JP" altLang="en-US" sz="1400" dirty="0">
                <a:latin typeface="メイリオ" panose="020B0604030504040204" pitchFamily="50" charset="-128"/>
                <a:ea typeface="メイリオ" panose="020B0604030504040204" pitchFamily="50" charset="-128"/>
              </a:rPr>
              <a:t>・</a:t>
            </a:r>
            <a:r>
              <a:rPr kumimoji="1" lang="en-US" altLang="ja-JP" sz="1400" dirty="0">
                <a:latin typeface="メイリオ" panose="020B0604030504040204" pitchFamily="50" charset="-128"/>
                <a:ea typeface="メイリオ" panose="020B0604030504040204" pitchFamily="50" charset="-128"/>
              </a:rPr>
              <a:t>Champion</a:t>
            </a:r>
            <a:r>
              <a:rPr kumimoji="1" lang="ja-JP" altLang="en-US" sz="1400" dirty="0">
                <a:latin typeface="メイリオ" panose="020B0604030504040204" pitchFamily="50" charset="-128"/>
                <a:ea typeface="メイリオ" panose="020B0604030504040204" pitchFamily="50" charset="-128"/>
              </a:rPr>
              <a:t>と</a:t>
            </a:r>
            <a:r>
              <a:rPr lang="ja-JP" altLang="en-US" sz="1400" dirty="0">
                <a:latin typeface="メイリオ" panose="020B0604030504040204" pitchFamily="50" charset="-128"/>
                <a:ea typeface="メイリオ" panose="020B0604030504040204" pitchFamily="50" charset="-128"/>
              </a:rPr>
              <a:t>利用度合いによってカテゴリ付け。</a:t>
            </a:r>
            <a:endParaRPr lang="en-US" altLang="ja-JP" sz="1400" dirty="0">
              <a:latin typeface="メイリオ" panose="020B0604030504040204" pitchFamily="50" charset="-128"/>
              <a:ea typeface="メイリオ" panose="020B0604030504040204" pitchFamily="50" charset="-128"/>
            </a:endParaRPr>
          </a:p>
          <a:p>
            <a:r>
              <a:rPr kumimoji="1" lang="ja-JP" altLang="en-US" sz="1400" dirty="0">
                <a:latin typeface="メイリオ" panose="020B0604030504040204" pitchFamily="50" charset="-128"/>
                <a:ea typeface="メイリオ" panose="020B0604030504040204" pitchFamily="50" charset="-128"/>
              </a:rPr>
              <a:t>各カテゴリ毎に勝ち点</a:t>
            </a:r>
            <a:r>
              <a:rPr kumimoji="1" lang="en-US" altLang="ja-JP" sz="1400" dirty="0">
                <a:latin typeface="メイリオ" panose="020B0604030504040204" pitchFamily="50" charset="-128"/>
                <a:ea typeface="メイリオ" panose="020B0604030504040204" pitchFamily="50" charset="-128"/>
              </a:rPr>
              <a:t>0, 3, 6, 10</a:t>
            </a:r>
            <a:r>
              <a:rPr kumimoji="1" lang="ja-JP" altLang="en-US" sz="1400" dirty="0">
                <a:latin typeface="メイリオ" panose="020B0604030504040204" pitchFamily="50" charset="-128"/>
                <a:ea typeface="メイリオ" panose="020B0604030504040204" pitchFamily="50" charset="-128"/>
              </a:rPr>
              <a:t>点を加算し</a:t>
            </a:r>
            <a:r>
              <a:rPr lang="ja-JP" altLang="en-US"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合計を部門別で争う。</a:t>
            </a:r>
            <a:endParaRPr kumimoji="1" lang="en-US" altLang="ja-JP" sz="1400" dirty="0">
              <a:latin typeface="メイリオ" panose="020B0604030504040204" pitchFamily="50" charset="-128"/>
              <a:ea typeface="メイリオ" panose="020B0604030504040204" pitchFamily="50" charset="-128"/>
            </a:endParaRPr>
          </a:p>
        </p:txBody>
      </p:sp>
      <p:sp>
        <p:nvSpPr>
          <p:cNvPr id="62" name="楕円 61">
            <a:extLst>
              <a:ext uri="{FF2B5EF4-FFF2-40B4-BE49-F238E27FC236}">
                <a16:creationId xmlns:a16="http://schemas.microsoft.com/office/drawing/2014/main" id="{AF559175-0241-4827-AE5A-F6720AD7C827}"/>
              </a:ext>
            </a:extLst>
          </p:cNvPr>
          <p:cNvSpPr/>
          <p:nvPr/>
        </p:nvSpPr>
        <p:spPr>
          <a:xfrm>
            <a:off x="3158454" y="3372374"/>
            <a:ext cx="2789340" cy="160229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楕円 63">
            <a:extLst>
              <a:ext uri="{FF2B5EF4-FFF2-40B4-BE49-F238E27FC236}">
                <a16:creationId xmlns:a16="http://schemas.microsoft.com/office/drawing/2014/main" id="{208107E7-FCC4-496D-A224-4F0FA63F10EB}"/>
              </a:ext>
            </a:extLst>
          </p:cNvPr>
          <p:cNvSpPr/>
          <p:nvPr/>
        </p:nvSpPr>
        <p:spPr>
          <a:xfrm>
            <a:off x="6090407" y="2793533"/>
            <a:ext cx="4773336" cy="151141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5" name="直線矢印コネクタ 64">
            <a:extLst>
              <a:ext uri="{FF2B5EF4-FFF2-40B4-BE49-F238E27FC236}">
                <a16:creationId xmlns:a16="http://schemas.microsoft.com/office/drawing/2014/main" id="{5EFBC372-C2C0-45B5-8297-EC208F6F36A3}"/>
              </a:ext>
            </a:extLst>
          </p:cNvPr>
          <p:cNvCxnSpPr>
            <a:cxnSpLocks/>
          </p:cNvCxnSpPr>
          <p:nvPr/>
        </p:nvCxnSpPr>
        <p:spPr>
          <a:xfrm>
            <a:off x="8078598" y="3875714"/>
            <a:ext cx="353737" cy="1771475"/>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66" name="テキスト ボックス 65">
            <a:extLst>
              <a:ext uri="{FF2B5EF4-FFF2-40B4-BE49-F238E27FC236}">
                <a16:creationId xmlns:a16="http://schemas.microsoft.com/office/drawing/2014/main" id="{3B37B9FF-2B64-4745-92FB-47160AD43C55}"/>
              </a:ext>
            </a:extLst>
          </p:cNvPr>
          <p:cNvSpPr txBox="1"/>
          <p:nvPr/>
        </p:nvSpPr>
        <p:spPr>
          <a:xfrm>
            <a:off x="6551801" y="5748570"/>
            <a:ext cx="4857227"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勝ち点</a:t>
            </a:r>
            <a:r>
              <a:rPr lang="en-US" altLang="ja-JP" sz="1400" dirty="0">
                <a:latin typeface="メイリオ" panose="020B0604030504040204" pitchFamily="50" charset="-128"/>
                <a:ea typeface="メイリオ" panose="020B0604030504040204" pitchFamily="50" charset="-128"/>
              </a:rPr>
              <a:t>Top10</a:t>
            </a:r>
            <a:r>
              <a:rPr lang="ja-JP" altLang="en-US" sz="1400" dirty="0">
                <a:latin typeface="メイリオ" panose="020B0604030504040204" pitchFamily="50" charset="-128"/>
                <a:ea typeface="メイリオ" panose="020B0604030504040204" pitchFamily="50" charset="-128"/>
              </a:rPr>
              <a:t>の部門の時系列推移</a:t>
            </a:r>
            <a:endParaRPr kumimoji="1" lang="en-US" altLang="ja-JP"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9607207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F731FA8-4F53-417C-8874-352A85B81C70}"/>
              </a:ext>
            </a:extLst>
          </p:cNvPr>
          <p:cNvSpPr>
            <a:spLocks noGrp="1"/>
          </p:cNvSpPr>
          <p:nvPr>
            <p:ph type="ctrTitle"/>
          </p:nvPr>
        </p:nvSpPr>
        <p:spPr/>
        <p:txBody>
          <a:bodyPr>
            <a:normAutofit/>
          </a:bodyPr>
          <a:lstStyle/>
          <a:p>
            <a:r>
              <a:rPr lang="en-US" altLang="ja-JP" sz="4800" dirty="0">
                <a:latin typeface="メイリオ" panose="020B0604030504040204" pitchFamily="50" charset="-128"/>
                <a:ea typeface="メイリオ" panose="020B0604030504040204" pitchFamily="50" charset="-128"/>
              </a:rPr>
              <a:t>Microsoft 365</a:t>
            </a:r>
            <a:br>
              <a:rPr lang="en-US" altLang="ja-JP" sz="4800" dirty="0">
                <a:latin typeface="メイリオ" panose="020B0604030504040204" pitchFamily="50" charset="-128"/>
                <a:ea typeface="メイリオ" panose="020B0604030504040204" pitchFamily="50" charset="-128"/>
              </a:rPr>
            </a:br>
            <a:r>
              <a:rPr lang="en-US" altLang="ja-JP" sz="4800" dirty="0">
                <a:latin typeface="メイリオ" panose="020B0604030504040204" pitchFamily="50" charset="-128"/>
                <a:ea typeface="メイリオ" panose="020B0604030504040204" pitchFamily="50" charset="-128"/>
              </a:rPr>
              <a:t>Security Alerts/Score</a:t>
            </a:r>
            <a:endParaRPr kumimoji="1" lang="ja-JP" altLang="en-US" sz="4800" dirty="0">
              <a:latin typeface="メイリオ" panose="020B0604030504040204" pitchFamily="50" charset="-128"/>
              <a:ea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81937AD4-6A69-4B55-99EB-153B025D7AB9}"/>
              </a:ext>
            </a:extLst>
          </p:cNvPr>
          <p:cNvSpPr>
            <a:spLocks noGrp="1"/>
          </p:cNvSpPr>
          <p:nvPr>
            <p:ph type="subTitle" idx="1"/>
          </p:nvPr>
        </p:nvSpPr>
        <p:spPr>
          <a:xfrm>
            <a:off x="1524000" y="3796936"/>
            <a:ext cx="9144000" cy="1460863"/>
          </a:xfrm>
        </p:spPr>
        <p:txBody>
          <a:bodyPr/>
          <a:lstStyle/>
          <a:p>
            <a:r>
              <a:rPr lang="en-US" altLang="ja-JP"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Office365</a:t>
            </a:r>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en-US" altLang="ja-JP"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Teams</a:t>
            </a:r>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利活用促進活動と共に</a:t>
            </a:r>
            <a:br>
              <a:rPr lang="en-US" altLang="ja-JP"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br>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セキュリティ状態を担保・モニターする</a:t>
            </a:r>
            <a:endParaRPr kumimoji="1" lang="ja-JP" altLang="en-US" dirty="0"/>
          </a:p>
        </p:txBody>
      </p:sp>
      <p:sp>
        <p:nvSpPr>
          <p:cNvPr id="6" name="テキスト ボックス 5">
            <a:extLst>
              <a:ext uri="{FF2B5EF4-FFF2-40B4-BE49-F238E27FC236}">
                <a16:creationId xmlns:a16="http://schemas.microsoft.com/office/drawing/2014/main" id="{4183D638-F117-45ED-9C38-C5C31F29485B}"/>
              </a:ext>
            </a:extLst>
          </p:cNvPr>
          <p:cNvSpPr txBox="1"/>
          <p:nvPr/>
        </p:nvSpPr>
        <p:spPr>
          <a:xfrm>
            <a:off x="9701349" y="0"/>
            <a:ext cx="2490651" cy="523220"/>
          </a:xfrm>
          <a:prstGeom prst="rect">
            <a:avLst/>
          </a:prstGeom>
          <a:solidFill>
            <a:srgbClr val="B30D8F"/>
          </a:solidFill>
        </p:spPr>
        <p:txBody>
          <a:bodyPr wrap="square" rtlCol="0" anchor="ctr">
            <a:spAutoFit/>
          </a:bodyPr>
          <a:lstStyle/>
          <a:p>
            <a:pPr algn="ctr"/>
            <a:r>
              <a:rPr kumimoji="1" lang="en-US" altLang="ja-JP" sz="1400" dirty="0">
                <a:solidFill>
                  <a:schemeClr val="bg1"/>
                </a:solidFill>
                <a:latin typeface="メイリオ" panose="020B0604030504040204" pitchFamily="50" charset="-128"/>
                <a:ea typeface="メイリオ" panose="020B0604030504040204" pitchFamily="50" charset="-128"/>
              </a:rPr>
              <a:t>Office365</a:t>
            </a:r>
            <a:r>
              <a:rPr kumimoji="1" lang="ja-JP" altLang="en-US" sz="1400" dirty="0">
                <a:solidFill>
                  <a:schemeClr val="bg1"/>
                </a:solidFill>
                <a:latin typeface="メイリオ" panose="020B0604030504040204" pitchFamily="50" charset="-128"/>
                <a:ea typeface="メイリオ" panose="020B0604030504040204" pitchFamily="50" charset="-128"/>
              </a:rPr>
              <a:t>テンプレートのみ</a:t>
            </a:r>
            <a:br>
              <a:rPr kumimoji="1" lang="en-US" altLang="ja-JP" sz="1400" dirty="0">
                <a:solidFill>
                  <a:schemeClr val="bg1"/>
                </a:solidFill>
                <a:latin typeface="メイリオ" panose="020B0604030504040204" pitchFamily="50" charset="-128"/>
                <a:ea typeface="メイリオ" panose="020B0604030504040204" pitchFamily="50" charset="-128"/>
              </a:rPr>
            </a:br>
            <a:r>
              <a:rPr kumimoji="1" lang="en-US" altLang="ja-JP" sz="1400" dirty="0">
                <a:solidFill>
                  <a:schemeClr val="bg1"/>
                </a:solidFill>
                <a:latin typeface="メイリオ" panose="020B0604030504040204" pitchFamily="50" charset="-128"/>
                <a:ea typeface="メイリオ" panose="020B0604030504040204" pitchFamily="50" charset="-128"/>
              </a:rPr>
              <a:t>Ver.1.7.3</a:t>
            </a:r>
            <a:r>
              <a:rPr kumimoji="1" lang="ja-JP" altLang="en-US" sz="1400" dirty="0">
                <a:solidFill>
                  <a:schemeClr val="bg1"/>
                </a:solidFill>
                <a:latin typeface="メイリオ" panose="020B0604030504040204" pitchFamily="50" charset="-128"/>
                <a:ea typeface="メイリオ" panose="020B0604030504040204" pitchFamily="50" charset="-128"/>
              </a:rPr>
              <a:t>以降</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07075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DB06600-D4FA-4DA6-861E-AE78DB367E27}"/>
              </a:ext>
            </a:extLst>
          </p:cNvPr>
          <p:cNvPicPr>
            <a:picLocks noChangeAspect="1"/>
          </p:cNvPicPr>
          <p:nvPr/>
        </p:nvPicPr>
        <p:blipFill>
          <a:blip r:embed="rId3"/>
          <a:stretch>
            <a:fillRect/>
          </a:stretch>
        </p:blipFill>
        <p:spPr>
          <a:xfrm>
            <a:off x="665883" y="1506581"/>
            <a:ext cx="7907340" cy="4423955"/>
          </a:xfrm>
          <a:prstGeom prst="rect">
            <a:avLst/>
          </a:prstGeom>
        </p:spPr>
      </p:pic>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M365</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Security</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Alerts</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および</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Azure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AD</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Identity</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Protection Risk</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情報</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cxnSp>
        <p:nvCxnSpPr>
          <p:cNvPr id="25" name="直線矢印コネクタ 24">
            <a:extLst>
              <a:ext uri="{FF2B5EF4-FFF2-40B4-BE49-F238E27FC236}">
                <a16:creationId xmlns:a16="http://schemas.microsoft.com/office/drawing/2014/main" id="{96F542D9-5D28-4960-89B6-1DF93C6966E1}"/>
              </a:ext>
            </a:extLst>
          </p:cNvPr>
          <p:cNvCxnSpPr>
            <a:cxnSpLocks/>
            <a:endCxn id="31" idx="1"/>
          </p:cNvCxnSpPr>
          <p:nvPr/>
        </p:nvCxnSpPr>
        <p:spPr>
          <a:xfrm flipH="1">
            <a:off x="4231844" y="5366797"/>
            <a:ext cx="23772" cy="914572"/>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16" name="テキスト ボックス 15">
            <a:extLst>
              <a:ext uri="{FF2B5EF4-FFF2-40B4-BE49-F238E27FC236}">
                <a16:creationId xmlns:a16="http://schemas.microsoft.com/office/drawing/2014/main" id="{CC5278F4-A37D-43B7-AC0B-D7C93B462744}"/>
              </a:ext>
            </a:extLst>
          </p:cNvPr>
          <p:cNvSpPr txBox="1"/>
          <p:nvPr/>
        </p:nvSpPr>
        <p:spPr>
          <a:xfrm>
            <a:off x="8917736" y="4267201"/>
            <a:ext cx="3178005"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Azure</a:t>
            </a:r>
            <a:r>
              <a:rPr kumimoji="1" lang="ja-JP" altLang="en-US"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 </a:t>
            </a:r>
            <a:r>
              <a:rPr kumimoji="1" lang="en-US" altLang="ja-JP"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AD</a:t>
            </a:r>
            <a:r>
              <a:rPr kumimoji="1" lang="ja-JP" altLang="en-US"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 </a:t>
            </a:r>
            <a:r>
              <a:rPr kumimoji="1" lang="en-US" altLang="ja-JP"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Premium2</a:t>
            </a:r>
            <a:r>
              <a:rPr kumimoji="1" lang="ja-JP" altLang="en-US"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ありの場合、</a:t>
            </a:r>
            <a:r>
              <a:rPr kumimoji="1" lang="en-US" altLang="ja-JP"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Identity</a:t>
            </a:r>
            <a:r>
              <a:rPr kumimoji="1" lang="ja-JP" altLang="en-US"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 </a:t>
            </a:r>
            <a:r>
              <a:rPr kumimoji="1" lang="en-US" altLang="ja-JP"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Protection</a:t>
            </a:r>
            <a:r>
              <a:rPr kumimoji="1" lang="ja-JP" altLang="en-US"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の</a:t>
            </a:r>
            <a:r>
              <a:rPr kumimoji="1" lang="en-US" altLang="ja-JP"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Risky</a:t>
            </a:r>
            <a:r>
              <a:rPr kumimoji="1" lang="ja-JP" altLang="en-US"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 </a:t>
            </a:r>
            <a:r>
              <a:rPr kumimoji="1" lang="en-US" altLang="ja-JP"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Events</a:t>
            </a:r>
            <a:r>
              <a:rPr kumimoji="1" lang="ja-JP" altLang="en-US"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a:t>
            </a:r>
            <a:r>
              <a:rPr kumimoji="1" lang="en-US" altLang="ja-JP"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Risky</a:t>
            </a:r>
            <a:r>
              <a:rPr kumimoji="1" lang="ja-JP" altLang="en-US"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 </a:t>
            </a:r>
            <a:r>
              <a:rPr kumimoji="1" lang="en-US" altLang="ja-JP"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Users</a:t>
            </a:r>
            <a:r>
              <a:rPr kumimoji="1" lang="ja-JP" altLang="en-US"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の情報表示。</a:t>
            </a:r>
          </a:p>
        </p:txBody>
      </p:sp>
      <p:sp>
        <p:nvSpPr>
          <p:cNvPr id="31" name="テキスト ボックス 30">
            <a:extLst>
              <a:ext uri="{FF2B5EF4-FFF2-40B4-BE49-F238E27FC236}">
                <a16:creationId xmlns:a16="http://schemas.microsoft.com/office/drawing/2014/main" id="{9E239B16-FC24-442A-A697-393452E92C83}"/>
              </a:ext>
            </a:extLst>
          </p:cNvPr>
          <p:cNvSpPr txBox="1"/>
          <p:nvPr/>
        </p:nvSpPr>
        <p:spPr>
          <a:xfrm>
            <a:off x="4231844" y="5988981"/>
            <a:ext cx="602685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過去</a:t>
            </a:r>
            <a:r>
              <a:rPr kumimoji="1" lang="en-US" altLang="ja-JP"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30</a:t>
            </a:r>
            <a:r>
              <a:rPr kumimoji="1" lang="ja-JP" altLang="en-US"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日のセキュリティアラート件数および</a:t>
            </a:r>
            <a:r>
              <a:rPr kumimoji="1" lang="en-US" altLang="ja-JP"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Severity</a:t>
            </a:r>
            <a:r>
              <a:rPr kumimoji="1" lang="ja-JP" altLang="en-US"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（優先度）毎のアラート情報、関係ユーザー数</a:t>
            </a:r>
          </a:p>
        </p:txBody>
      </p:sp>
      <p:cxnSp>
        <p:nvCxnSpPr>
          <p:cNvPr id="32" name="直線矢印コネクタ 31">
            <a:extLst>
              <a:ext uri="{FF2B5EF4-FFF2-40B4-BE49-F238E27FC236}">
                <a16:creationId xmlns:a16="http://schemas.microsoft.com/office/drawing/2014/main" id="{3FC5E5D0-946F-43B3-A304-63EC1C67FA80}"/>
              </a:ext>
            </a:extLst>
          </p:cNvPr>
          <p:cNvCxnSpPr>
            <a:cxnSpLocks/>
          </p:cNvCxnSpPr>
          <p:nvPr/>
        </p:nvCxnSpPr>
        <p:spPr>
          <a:xfrm flipH="1" flipV="1">
            <a:off x="7811589" y="4504888"/>
            <a:ext cx="1005241" cy="1"/>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42" name="テキスト プレースホルダー 3">
            <a:extLst>
              <a:ext uri="{FF2B5EF4-FFF2-40B4-BE49-F238E27FC236}">
                <a16:creationId xmlns:a16="http://schemas.microsoft.com/office/drawing/2014/main" id="{C6C0B513-64F3-4B96-9A19-823452C5E625}"/>
              </a:ext>
            </a:extLst>
          </p:cNvPr>
          <p:cNvSpPr>
            <a:spLocks noGrp="1"/>
          </p:cNvSpPr>
          <p:nvPr>
            <p:ph type="body" sz="quarter" idx="10"/>
          </p:nvPr>
        </p:nvSpPr>
        <p:spPr>
          <a:xfrm>
            <a:off x="511728" y="1078427"/>
            <a:ext cx="9446003" cy="356090"/>
          </a:xfrm>
        </p:spPr>
        <p:txBody>
          <a:bodyPr>
            <a:noAutofit/>
          </a:bodyPr>
          <a:lstStyle/>
          <a:p>
            <a:r>
              <a:rPr lang="ja-JP" altLang="en-US" sz="1800" dirty="0">
                <a:solidFill>
                  <a:schemeClr val="tx1"/>
                </a:solidFill>
                <a:latin typeface="Meiryo UI" panose="020B0604030504040204" pitchFamily="50" charset="-128"/>
                <a:ea typeface="Meiryo UI" panose="020B0604030504040204" pitchFamily="50" charset="-128"/>
              </a:rPr>
              <a:t>アラート情報・</a:t>
            </a:r>
            <a:r>
              <a:rPr lang="en-US" altLang="ja-JP" sz="1800" dirty="0">
                <a:solidFill>
                  <a:schemeClr val="tx1"/>
                </a:solidFill>
                <a:latin typeface="Meiryo UI" panose="020B0604030504040204" pitchFamily="50" charset="-128"/>
                <a:ea typeface="Meiryo UI" panose="020B0604030504040204" pitchFamily="50" charset="-128"/>
              </a:rPr>
              <a:t>Risk</a:t>
            </a:r>
            <a:r>
              <a:rPr lang="ja-JP" altLang="en-US" sz="1800" dirty="0">
                <a:solidFill>
                  <a:schemeClr val="tx1"/>
                </a:solidFill>
                <a:latin typeface="Meiryo UI" panose="020B0604030504040204" pitchFamily="50" charset="-128"/>
                <a:ea typeface="Meiryo UI" panose="020B0604030504040204" pitchFamily="50" charset="-128"/>
              </a:rPr>
              <a:t>情報をユーザー組織情報を組みあわせて表示</a:t>
            </a:r>
          </a:p>
        </p:txBody>
      </p:sp>
      <p:sp>
        <p:nvSpPr>
          <p:cNvPr id="17" name="テキスト ボックス 16">
            <a:extLst>
              <a:ext uri="{FF2B5EF4-FFF2-40B4-BE49-F238E27FC236}">
                <a16:creationId xmlns:a16="http://schemas.microsoft.com/office/drawing/2014/main" id="{AA81DB34-C0A6-4461-A9D5-8F8DDED58B32}"/>
              </a:ext>
            </a:extLst>
          </p:cNvPr>
          <p:cNvSpPr txBox="1"/>
          <p:nvPr/>
        </p:nvSpPr>
        <p:spPr>
          <a:xfrm>
            <a:off x="9701349" y="0"/>
            <a:ext cx="2490651" cy="307777"/>
          </a:xfrm>
          <a:prstGeom prst="rect">
            <a:avLst/>
          </a:prstGeom>
          <a:solidFill>
            <a:srgbClr val="B30D8F"/>
          </a:solidFill>
        </p:spPr>
        <p:txBody>
          <a:bodyPr wrap="square" rtlCol="0" anchor="ctr">
            <a:spAutoFit/>
          </a:bodyPr>
          <a:lstStyle/>
          <a:p>
            <a:pPr algn="ctr"/>
            <a:r>
              <a:rPr kumimoji="1" lang="en-US" altLang="ja-JP" sz="1400" dirty="0">
                <a:solidFill>
                  <a:schemeClr val="bg1"/>
                </a:solidFill>
                <a:latin typeface="メイリオ" panose="020B0604030504040204" pitchFamily="50" charset="-128"/>
                <a:ea typeface="メイリオ" panose="020B0604030504040204" pitchFamily="50" charset="-128"/>
              </a:rPr>
              <a:t>Office365</a:t>
            </a:r>
            <a:r>
              <a:rPr kumimoji="1" lang="ja-JP" altLang="en-US" sz="1400" dirty="0">
                <a:solidFill>
                  <a:schemeClr val="bg1"/>
                </a:solidFill>
                <a:latin typeface="メイリオ" panose="020B0604030504040204" pitchFamily="50" charset="-128"/>
                <a:ea typeface="メイリオ" panose="020B0604030504040204" pitchFamily="50" charset="-128"/>
              </a:rPr>
              <a:t>テンプレートのみ</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0076785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D2A4A0D-2CB4-4517-B401-D6DDE3D60351}"/>
              </a:ext>
            </a:extLst>
          </p:cNvPr>
          <p:cNvPicPr>
            <a:picLocks noChangeAspect="1"/>
          </p:cNvPicPr>
          <p:nvPr/>
        </p:nvPicPr>
        <p:blipFill rotWithShape="1">
          <a:blip r:embed="rId3"/>
          <a:srcRect t="699"/>
          <a:stretch/>
        </p:blipFill>
        <p:spPr>
          <a:xfrm>
            <a:off x="513808" y="3100251"/>
            <a:ext cx="5604502" cy="3128351"/>
          </a:xfrm>
          <a:prstGeom prst="rect">
            <a:avLst/>
          </a:prstGeom>
        </p:spPr>
      </p:pic>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M365</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Security</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Alerts</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情報のビジュアル表示</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42" name="テキスト プレースホルダー 3">
            <a:extLst>
              <a:ext uri="{FF2B5EF4-FFF2-40B4-BE49-F238E27FC236}">
                <a16:creationId xmlns:a16="http://schemas.microsoft.com/office/drawing/2014/main" id="{C6C0B513-64F3-4B96-9A19-823452C5E625}"/>
              </a:ext>
            </a:extLst>
          </p:cNvPr>
          <p:cNvSpPr>
            <a:spLocks noGrp="1"/>
          </p:cNvSpPr>
          <p:nvPr>
            <p:ph type="body" sz="quarter" idx="10"/>
          </p:nvPr>
        </p:nvSpPr>
        <p:spPr>
          <a:xfrm>
            <a:off x="459477" y="2672095"/>
            <a:ext cx="3441963" cy="356090"/>
          </a:xfrm>
        </p:spPr>
        <p:txBody>
          <a:bodyPr>
            <a:noAutofit/>
          </a:bodyPr>
          <a:lstStyle/>
          <a:p>
            <a:r>
              <a:rPr lang="en-US" altLang="ja-JP" sz="1800" dirty="0">
                <a:solidFill>
                  <a:schemeClr val="tx1"/>
                </a:solidFill>
                <a:latin typeface="Meiryo UI" panose="020B0604030504040204" pitchFamily="50" charset="-128"/>
                <a:ea typeface="Meiryo UI" panose="020B0604030504040204" pitchFamily="50" charset="-128"/>
              </a:rPr>
              <a:t>Cyber</a:t>
            </a:r>
            <a:r>
              <a:rPr lang="ja-JP" altLang="en-US" sz="1800" dirty="0">
                <a:solidFill>
                  <a:schemeClr val="tx1"/>
                </a:solidFill>
                <a:latin typeface="Meiryo UI" panose="020B0604030504040204" pitchFamily="50" charset="-128"/>
                <a:ea typeface="Meiryo UI" panose="020B0604030504040204" pitchFamily="50" charset="-128"/>
              </a:rPr>
              <a:t> </a:t>
            </a:r>
            <a:r>
              <a:rPr lang="en-US" altLang="ja-JP" sz="1800" dirty="0">
                <a:solidFill>
                  <a:schemeClr val="tx1"/>
                </a:solidFill>
                <a:latin typeface="Meiryo UI" panose="020B0604030504040204" pitchFamily="50" charset="-128"/>
                <a:ea typeface="Meiryo UI" panose="020B0604030504040204" pitchFamily="50" charset="-128"/>
              </a:rPr>
              <a:t>Kill</a:t>
            </a:r>
            <a:r>
              <a:rPr lang="ja-JP" altLang="en-US" sz="1800" dirty="0">
                <a:solidFill>
                  <a:schemeClr val="tx1"/>
                </a:solidFill>
                <a:latin typeface="Meiryo UI" panose="020B0604030504040204" pitchFamily="50" charset="-128"/>
                <a:ea typeface="Meiryo UI" panose="020B0604030504040204" pitchFamily="50" charset="-128"/>
              </a:rPr>
              <a:t> </a:t>
            </a:r>
            <a:r>
              <a:rPr lang="en-US" altLang="ja-JP" sz="1800" dirty="0">
                <a:solidFill>
                  <a:schemeClr val="tx1"/>
                </a:solidFill>
                <a:latin typeface="Meiryo UI" panose="020B0604030504040204" pitchFamily="50" charset="-128"/>
                <a:ea typeface="Meiryo UI" panose="020B0604030504040204" pitchFamily="50" charset="-128"/>
              </a:rPr>
              <a:t>Chain</a:t>
            </a:r>
            <a:r>
              <a:rPr lang="ja-JP" altLang="en-US" sz="1800" dirty="0">
                <a:solidFill>
                  <a:schemeClr val="tx1"/>
                </a:solidFill>
                <a:latin typeface="Meiryo UI" panose="020B0604030504040204" pitchFamily="50" charset="-128"/>
                <a:ea typeface="Meiryo UI" panose="020B0604030504040204" pitchFamily="50" charset="-128"/>
              </a:rPr>
              <a:t>とアラート情報</a:t>
            </a:r>
          </a:p>
        </p:txBody>
      </p:sp>
      <p:sp>
        <p:nvSpPr>
          <p:cNvPr id="17" name="テキスト ボックス 16">
            <a:extLst>
              <a:ext uri="{FF2B5EF4-FFF2-40B4-BE49-F238E27FC236}">
                <a16:creationId xmlns:a16="http://schemas.microsoft.com/office/drawing/2014/main" id="{AA81DB34-C0A6-4461-A9D5-8F8DDED58B32}"/>
              </a:ext>
            </a:extLst>
          </p:cNvPr>
          <p:cNvSpPr txBox="1"/>
          <p:nvPr/>
        </p:nvSpPr>
        <p:spPr>
          <a:xfrm>
            <a:off x="9701349" y="0"/>
            <a:ext cx="2490651" cy="307777"/>
          </a:xfrm>
          <a:prstGeom prst="rect">
            <a:avLst/>
          </a:prstGeom>
          <a:solidFill>
            <a:srgbClr val="B30D8F"/>
          </a:solidFill>
        </p:spPr>
        <p:txBody>
          <a:bodyPr wrap="square" rtlCol="0" anchor="ctr">
            <a:spAutoFit/>
          </a:bodyPr>
          <a:lstStyle/>
          <a:p>
            <a:pPr algn="ctr"/>
            <a:r>
              <a:rPr kumimoji="1" lang="en-US" altLang="ja-JP" sz="1400" dirty="0">
                <a:solidFill>
                  <a:schemeClr val="bg1"/>
                </a:solidFill>
                <a:latin typeface="メイリオ" panose="020B0604030504040204" pitchFamily="50" charset="-128"/>
                <a:ea typeface="メイリオ" panose="020B0604030504040204" pitchFamily="50" charset="-128"/>
              </a:rPr>
              <a:t>Office365</a:t>
            </a:r>
            <a:r>
              <a:rPr kumimoji="1" lang="ja-JP" altLang="en-US" sz="1400" dirty="0">
                <a:solidFill>
                  <a:schemeClr val="bg1"/>
                </a:solidFill>
                <a:latin typeface="メイリオ" panose="020B0604030504040204" pitchFamily="50" charset="-128"/>
                <a:ea typeface="メイリオ" panose="020B0604030504040204" pitchFamily="50" charset="-128"/>
              </a:rPr>
              <a:t>テンプレートのみ</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F5B4FCB4-38D8-467C-97BF-B9787A8A5AB1}"/>
              </a:ext>
            </a:extLst>
          </p:cNvPr>
          <p:cNvPicPr>
            <a:picLocks noChangeAspect="1"/>
          </p:cNvPicPr>
          <p:nvPr/>
        </p:nvPicPr>
        <p:blipFill>
          <a:blip r:embed="rId4"/>
          <a:stretch>
            <a:fillRect/>
          </a:stretch>
        </p:blipFill>
        <p:spPr>
          <a:xfrm>
            <a:off x="6292480" y="3091541"/>
            <a:ext cx="5589145" cy="3108962"/>
          </a:xfrm>
          <a:prstGeom prst="rect">
            <a:avLst/>
          </a:prstGeom>
        </p:spPr>
      </p:pic>
      <p:sp>
        <p:nvSpPr>
          <p:cNvPr id="13" name="テキスト プレースホルダー 3">
            <a:extLst>
              <a:ext uri="{FF2B5EF4-FFF2-40B4-BE49-F238E27FC236}">
                <a16:creationId xmlns:a16="http://schemas.microsoft.com/office/drawing/2014/main" id="{B4EC234D-DB51-43BF-BA62-A24160F57287}"/>
              </a:ext>
            </a:extLst>
          </p:cNvPr>
          <p:cNvSpPr txBox="1">
            <a:spLocks/>
          </p:cNvSpPr>
          <p:nvPr/>
        </p:nvSpPr>
        <p:spPr>
          <a:xfrm>
            <a:off x="6272448" y="2659032"/>
            <a:ext cx="3812078" cy="356090"/>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dirty="0">
                <a:solidFill>
                  <a:schemeClr val="tx1"/>
                </a:solidFill>
                <a:latin typeface="Meiryo UI" panose="020B0604030504040204" pitchFamily="50" charset="-128"/>
                <a:ea typeface="Meiryo UI" panose="020B0604030504040204" pitchFamily="50" charset="-128"/>
              </a:rPr>
              <a:t>M365</a:t>
            </a:r>
            <a:r>
              <a:rPr lang="ja-JP" altLang="en-US" sz="1800" dirty="0">
                <a:solidFill>
                  <a:schemeClr val="tx1"/>
                </a:solidFill>
                <a:latin typeface="Meiryo UI" panose="020B0604030504040204" pitchFamily="50" charset="-128"/>
                <a:ea typeface="Meiryo UI" panose="020B0604030504040204" pitchFamily="50" charset="-128"/>
              </a:rPr>
              <a:t> </a:t>
            </a:r>
            <a:r>
              <a:rPr lang="en-US" altLang="ja-JP" sz="1800" dirty="0">
                <a:solidFill>
                  <a:schemeClr val="tx1"/>
                </a:solidFill>
                <a:latin typeface="Meiryo UI" panose="020B0604030504040204" pitchFamily="50" charset="-128"/>
                <a:ea typeface="Meiryo UI" panose="020B0604030504040204" pitchFamily="50" charset="-128"/>
              </a:rPr>
              <a:t>Security Map</a:t>
            </a:r>
            <a:r>
              <a:rPr lang="ja-JP" altLang="en-US" sz="1800" dirty="0">
                <a:solidFill>
                  <a:schemeClr val="tx1"/>
                </a:solidFill>
                <a:latin typeface="Meiryo UI" panose="020B0604030504040204" pitchFamily="50" charset="-128"/>
                <a:ea typeface="Meiryo UI" panose="020B0604030504040204" pitchFamily="50" charset="-128"/>
              </a:rPr>
              <a:t>とアラート情報</a:t>
            </a:r>
          </a:p>
        </p:txBody>
      </p:sp>
      <p:sp>
        <p:nvSpPr>
          <p:cNvPr id="14" name="テキスト プレースホルダー 3">
            <a:extLst>
              <a:ext uri="{FF2B5EF4-FFF2-40B4-BE49-F238E27FC236}">
                <a16:creationId xmlns:a16="http://schemas.microsoft.com/office/drawing/2014/main" id="{A20B6C1C-64BB-45C6-A957-7C695F080766}"/>
              </a:ext>
            </a:extLst>
          </p:cNvPr>
          <p:cNvSpPr txBox="1">
            <a:spLocks/>
          </p:cNvSpPr>
          <p:nvPr/>
        </p:nvSpPr>
        <p:spPr>
          <a:xfrm>
            <a:off x="415934" y="1217764"/>
            <a:ext cx="5923906" cy="1769276"/>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85750" indent="-285750">
              <a:buFont typeface="Wingdings" panose="05000000000000000000" pitchFamily="2" charset="2"/>
              <a:buChar char="l"/>
            </a:pPr>
            <a:r>
              <a:rPr lang="en-US" altLang="ja-JP" sz="1800" dirty="0">
                <a:solidFill>
                  <a:schemeClr val="tx1"/>
                </a:solidFill>
                <a:latin typeface="Meiryo UI" panose="020B0604030504040204" pitchFamily="50" charset="-128"/>
                <a:ea typeface="Meiryo UI" panose="020B0604030504040204" pitchFamily="50" charset="-128"/>
              </a:rPr>
              <a:t>Microsoft</a:t>
            </a:r>
            <a:r>
              <a:rPr lang="ja-JP" altLang="en-US" sz="1800" dirty="0">
                <a:solidFill>
                  <a:schemeClr val="tx1"/>
                </a:solidFill>
                <a:latin typeface="Meiryo UI" panose="020B0604030504040204" pitchFamily="50" charset="-128"/>
                <a:ea typeface="Meiryo UI" panose="020B0604030504040204" pitchFamily="50" charset="-128"/>
              </a:rPr>
              <a:t> </a:t>
            </a:r>
            <a:r>
              <a:rPr lang="en-US" altLang="ja-JP" sz="1800" dirty="0">
                <a:solidFill>
                  <a:schemeClr val="tx1"/>
                </a:solidFill>
                <a:latin typeface="Meiryo UI" panose="020B0604030504040204" pitchFamily="50" charset="-128"/>
                <a:ea typeface="Meiryo UI" panose="020B0604030504040204" pitchFamily="50" charset="-128"/>
              </a:rPr>
              <a:t>365</a:t>
            </a:r>
            <a:r>
              <a:rPr lang="ja-JP" altLang="en-US" sz="1800" dirty="0">
                <a:solidFill>
                  <a:schemeClr val="tx1"/>
                </a:solidFill>
                <a:latin typeface="Meiryo UI" panose="020B0604030504040204" pitchFamily="50" charset="-128"/>
                <a:ea typeface="Meiryo UI" panose="020B0604030504040204" pitchFamily="50" charset="-128"/>
              </a:rPr>
              <a:t>各プロダクトからのアラート情報を集約表示</a:t>
            </a:r>
            <a:endParaRPr lang="en-US" altLang="ja-JP" sz="1800"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chemeClr val="tx1"/>
                </a:solidFill>
                <a:latin typeface="Meiryo UI" panose="020B0604030504040204" pitchFamily="50" charset="-128"/>
                <a:ea typeface="Meiryo UI" panose="020B0604030504040204" pitchFamily="50" charset="-128"/>
              </a:rPr>
              <a:t>各</a:t>
            </a:r>
            <a:r>
              <a:rPr lang="en-US" altLang="ja-JP" sz="1800" dirty="0">
                <a:solidFill>
                  <a:schemeClr val="tx1"/>
                </a:solidFill>
                <a:latin typeface="Meiryo UI" panose="020B0604030504040204" pitchFamily="50" charset="-128"/>
                <a:ea typeface="Meiryo UI" panose="020B0604030504040204" pitchFamily="50" charset="-128"/>
              </a:rPr>
              <a:t>Severity</a:t>
            </a:r>
            <a:r>
              <a:rPr lang="ja-JP" altLang="en-US" sz="1800" dirty="0">
                <a:solidFill>
                  <a:schemeClr val="tx1"/>
                </a:solidFill>
                <a:latin typeface="Meiryo UI" panose="020B0604030504040204" pitchFamily="50" charset="-128"/>
                <a:ea typeface="Meiryo UI" panose="020B0604030504040204" pitchFamily="50" charset="-128"/>
              </a:rPr>
              <a:t>毎のアラート表示</a:t>
            </a:r>
            <a:endParaRPr lang="en-US" altLang="ja-JP" sz="1800"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chemeClr val="tx1"/>
                </a:solidFill>
                <a:latin typeface="Meiryo UI" panose="020B0604030504040204" pitchFamily="50" charset="-128"/>
                <a:ea typeface="Meiryo UI" panose="020B0604030504040204" pitchFamily="50" charset="-128"/>
              </a:rPr>
              <a:t>マウスをあてれば対象ユーザーを表示</a:t>
            </a:r>
            <a:endParaRPr lang="en-US" altLang="ja-JP" sz="18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3079905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M365</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Security</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Alerts</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情報</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17" name="テキスト ボックス 16">
            <a:extLst>
              <a:ext uri="{FF2B5EF4-FFF2-40B4-BE49-F238E27FC236}">
                <a16:creationId xmlns:a16="http://schemas.microsoft.com/office/drawing/2014/main" id="{AA81DB34-C0A6-4461-A9D5-8F8DDED58B32}"/>
              </a:ext>
            </a:extLst>
          </p:cNvPr>
          <p:cNvSpPr txBox="1"/>
          <p:nvPr/>
        </p:nvSpPr>
        <p:spPr>
          <a:xfrm>
            <a:off x="9701349" y="0"/>
            <a:ext cx="2490651" cy="307777"/>
          </a:xfrm>
          <a:prstGeom prst="rect">
            <a:avLst/>
          </a:prstGeom>
          <a:solidFill>
            <a:srgbClr val="B30D8F"/>
          </a:solidFill>
        </p:spPr>
        <p:txBody>
          <a:bodyPr wrap="square" rtlCol="0" anchor="ctr">
            <a:spAutoFit/>
          </a:bodyPr>
          <a:lstStyle/>
          <a:p>
            <a:pPr algn="ctr"/>
            <a:r>
              <a:rPr kumimoji="1" lang="en-US" altLang="ja-JP" sz="1400" dirty="0">
                <a:solidFill>
                  <a:schemeClr val="bg1"/>
                </a:solidFill>
                <a:latin typeface="メイリオ" panose="020B0604030504040204" pitchFamily="50" charset="-128"/>
                <a:ea typeface="メイリオ" panose="020B0604030504040204" pitchFamily="50" charset="-128"/>
              </a:rPr>
              <a:t>Office365</a:t>
            </a:r>
            <a:r>
              <a:rPr kumimoji="1" lang="ja-JP" altLang="en-US" sz="1400" dirty="0">
                <a:solidFill>
                  <a:schemeClr val="bg1"/>
                </a:solidFill>
                <a:latin typeface="メイリオ" panose="020B0604030504040204" pitchFamily="50" charset="-128"/>
                <a:ea typeface="メイリオ" panose="020B0604030504040204" pitchFamily="50" charset="-128"/>
              </a:rPr>
              <a:t>テンプレートのみ</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106BFD56-8937-4579-A08C-10A69CD0AE61}"/>
              </a:ext>
            </a:extLst>
          </p:cNvPr>
          <p:cNvPicPr>
            <a:picLocks noChangeAspect="1"/>
          </p:cNvPicPr>
          <p:nvPr/>
        </p:nvPicPr>
        <p:blipFill>
          <a:blip r:embed="rId3"/>
          <a:stretch>
            <a:fillRect/>
          </a:stretch>
        </p:blipFill>
        <p:spPr>
          <a:xfrm>
            <a:off x="644435" y="3100250"/>
            <a:ext cx="5467810" cy="3057881"/>
          </a:xfrm>
          <a:prstGeom prst="rect">
            <a:avLst/>
          </a:prstGeom>
        </p:spPr>
      </p:pic>
      <p:pic>
        <p:nvPicPr>
          <p:cNvPr id="6" name="図 5">
            <a:extLst>
              <a:ext uri="{FF2B5EF4-FFF2-40B4-BE49-F238E27FC236}">
                <a16:creationId xmlns:a16="http://schemas.microsoft.com/office/drawing/2014/main" id="{38EC28E7-F377-4004-9B29-7226E930CB5F}"/>
              </a:ext>
            </a:extLst>
          </p:cNvPr>
          <p:cNvPicPr>
            <a:picLocks noChangeAspect="1"/>
          </p:cNvPicPr>
          <p:nvPr/>
        </p:nvPicPr>
        <p:blipFill>
          <a:blip r:embed="rId4"/>
          <a:stretch>
            <a:fillRect/>
          </a:stretch>
        </p:blipFill>
        <p:spPr>
          <a:xfrm>
            <a:off x="6278878" y="3082387"/>
            <a:ext cx="5520869" cy="3083281"/>
          </a:xfrm>
          <a:prstGeom prst="rect">
            <a:avLst/>
          </a:prstGeom>
        </p:spPr>
      </p:pic>
      <p:sp>
        <p:nvSpPr>
          <p:cNvPr id="13" name="テキスト プレースホルダー 3">
            <a:extLst>
              <a:ext uri="{FF2B5EF4-FFF2-40B4-BE49-F238E27FC236}">
                <a16:creationId xmlns:a16="http://schemas.microsoft.com/office/drawing/2014/main" id="{6A6E984C-B1B8-4BCD-8F65-A82D96A7743B}"/>
              </a:ext>
            </a:extLst>
          </p:cNvPr>
          <p:cNvSpPr txBox="1">
            <a:spLocks/>
          </p:cNvSpPr>
          <p:nvPr/>
        </p:nvSpPr>
        <p:spPr>
          <a:xfrm>
            <a:off x="415934" y="1217764"/>
            <a:ext cx="5923906" cy="1769276"/>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85750" indent="-285750">
              <a:buFont typeface="Wingdings" panose="05000000000000000000" pitchFamily="2" charset="2"/>
              <a:buChar char="l"/>
            </a:pPr>
            <a:r>
              <a:rPr lang="en-US" altLang="ja-JP" sz="1800" dirty="0">
                <a:solidFill>
                  <a:schemeClr val="tx1"/>
                </a:solidFill>
                <a:latin typeface="Meiryo UI" panose="020B0604030504040204" pitchFamily="50" charset="-128"/>
                <a:ea typeface="Meiryo UI" panose="020B0604030504040204" pitchFamily="50" charset="-128"/>
              </a:rPr>
              <a:t>Severity</a:t>
            </a:r>
            <a:r>
              <a:rPr lang="ja-JP" altLang="en-US" sz="1800" dirty="0">
                <a:solidFill>
                  <a:schemeClr val="tx1"/>
                </a:solidFill>
                <a:latin typeface="Meiryo UI" panose="020B0604030504040204" pitchFamily="50" charset="-128"/>
                <a:ea typeface="Meiryo UI" panose="020B0604030504040204" pitchFamily="50" charset="-128"/>
              </a:rPr>
              <a:t>（優先度）毎のアラート数</a:t>
            </a:r>
            <a:endParaRPr lang="en-US" altLang="ja-JP" sz="1800"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chemeClr val="tx1"/>
                </a:solidFill>
                <a:latin typeface="Meiryo UI" panose="020B0604030504040204" pitchFamily="50" charset="-128"/>
                <a:ea typeface="Meiryo UI" panose="020B0604030504040204" pitchFamily="50" charset="-128"/>
              </a:rPr>
              <a:t>アラート発生日時別アラート数</a:t>
            </a:r>
            <a:endParaRPr lang="en-US" altLang="ja-JP" sz="1800"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chemeClr val="tx1"/>
                </a:solidFill>
                <a:latin typeface="Meiryo UI" panose="020B0604030504040204" pitchFamily="50" charset="-128"/>
                <a:ea typeface="Meiryo UI" panose="020B0604030504040204" pitchFamily="50" charset="-128"/>
              </a:rPr>
              <a:t>ユーザーオフィス場所（人事データを参照）によるアラート数</a:t>
            </a:r>
            <a:endParaRPr lang="en-US" altLang="ja-JP" sz="1800"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chemeClr val="tx1"/>
                </a:solidFill>
                <a:latin typeface="Meiryo UI" panose="020B0604030504040204" pitchFamily="50" charset="-128"/>
                <a:ea typeface="Meiryo UI" panose="020B0604030504040204" pitchFamily="50" charset="-128"/>
              </a:rPr>
              <a:t>組織別（人事データを参照）によるアラート数</a:t>
            </a:r>
            <a:endParaRPr lang="en-US" altLang="ja-JP" sz="1800"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chemeClr val="tx1"/>
                </a:solidFill>
                <a:latin typeface="Meiryo UI" panose="020B0604030504040204" pitchFamily="50" charset="-128"/>
                <a:ea typeface="Meiryo UI" panose="020B0604030504040204" pitchFamily="50" charset="-128"/>
              </a:rPr>
              <a:t>アラートカテゴリ別アラート数</a:t>
            </a:r>
          </a:p>
        </p:txBody>
      </p:sp>
      <p:sp>
        <p:nvSpPr>
          <p:cNvPr id="18" name="テキスト プレースホルダー 3">
            <a:extLst>
              <a:ext uri="{FF2B5EF4-FFF2-40B4-BE49-F238E27FC236}">
                <a16:creationId xmlns:a16="http://schemas.microsoft.com/office/drawing/2014/main" id="{6683ADF4-F39E-4E5C-BA9F-8A302A8DEEC3}"/>
              </a:ext>
            </a:extLst>
          </p:cNvPr>
          <p:cNvSpPr txBox="1">
            <a:spLocks/>
          </p:cNvSpPr>
          <p:nvPr/>
        </p:nvSpPr>
        <p:spPr>
          <a:xfrm>
            <a:off x="6359534" y="1169867"/>
            <a:ext cx="5923906" cy="1769276"/>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85750" indent="-285750">
              <a:buFont typeface="Wingdings" panose="05000000000000000000" pitchFamily="2" charset="2"/>
              <a:buChar char="l"/>
            </a:pPr>
            <a:r>
              <a:rPr lang="ja-JP" altLang="en-US" sz="1800" dirty="0">
                <a:solidFill>
                  <a:schemeClr val="tx1"/>
                </a:solidFill>
                <a:latin typeface="Meiryo UI" panose="020B0604030504040204" pitchFamily="50" charset="-128"/>
                <a:ea typeface="Meiryo UI" panose="020B0604030504040204" pitchFamily="50" charset="-128"/>
              </a:rPr>
              <a:t>アラートユーザーの過去</a:t>
            </a:r>
            <a:r>
              <a:rPr lang="en-US" altLang="ja-JP" sz="1800" dirty="0">
                <a:solidFill>
                  <a:schemeClr val="tx1"/>
                </a:solidFill>
                <a:latin typeface="Meiryo UI" panose="020B0604030504040204" pitchFamily="50" charset="-128"/>
                <a:ea typeface="Meiryo UI" panose="020B0604030504040204" pitchFamily="50" charset="-128"/>
              </a:rPr>
              <a:t>30</a:t>
            </a:r>
            <a:r>
              <a:rPr lang="ja-JP" altLang="en-US" sz="1800" dirty="0">
                <a:solidFill>
                  <a:schemeClr val="tx1"/>
                </a:solidFill>
                <a:latin typeface="Meiryo UI" panose="020B0604030504040204" pitchFamily="50" charset="-128"/>
                <a:ea typeface="Meiryo UI" panose="020B0604030504040204" pitchFamily="50" charset="-128"/>
              </a:rPr>
              <a:t>日分</a:t>
            </a:r>
            <a:r>
              <a:rPr lang="en-US" altLang="ja-JP" sz="1800" dirty="0">
                <a:solidFill>
                  <a:schemeClr val="tx1"/>
                </a:solidFill>
                <a:latin typeface="Meiryo UI" panose="020B0604030504040204" pitchFamily="50" charset="-128"/>
                <a:ea typeface="Meiryo UI" panose="020B0604030504040204" pitchFamily="50" charset="-128"/>
              </a:rPr>
              <a:t>Office365</a:t>
            </a:r>
            <a:r>
              <a:rPr lang="ja-JP" altLang="en-US" sz="1800" dirty="0">
                <a:solidFill>
                  <a:schemeClr val="tx1"/>
                </a:solidFill>
                <a:latin typeface="Meiryo UI" panose="020B0604030504040204" pitchFamily="50" charset="-128"/>
                <a:ea typeface="Meiryo UI" panose="020B0604030504040204" pitchFamily="50" charset="-128"/>
              </a:rPr>
              <a:t>各プロダクトの</a:t>
            </a:r>
            <a:br>
              <a:rPr lang="en-US" altLang="ja-JP" sz="1800" dirty="0">
                <a:solidFill>
                  <a:schemeClr val="tx1"/>
                </a:solidFill>
                <a:latin typeface="Meiryo UI" panose="020B0604030504040204" pitchFamily="50" charset="-128"/>
                <a:ea typeface="Meiryo UI" panose="020B0604030504040204" pitchFamily="50" charset="-128"/>
              </a:rPr>
            </a:br>
            <a:r>
              <a:rPr lang="ja-JP" altLang="en-US" sz="1800" dirty="0">
                <a:solidFill>
                  <a:schemeClr val="tx1"/>
                </a:solidFill>
                <a:latin typeface="Meiryo UI" panose="020B0604030504040204" pitchFamily="50" charset="-128"/>
                <a:ea typeface="Meiryo UI" panose="020B0604030504040204" pitchFamily="50" charset="-128"/>
              </a:rPr>
              <a:t>アクティビティ数</a:t>
            </a:r>
            <a:endParaRPr lang="en-US" altLang="ja-JP" sz="1800"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chemeClr val="tx1"/>
                </a:solidFill>
                <a:latin typeface="Meiryo UI" panose="020B0604030504040204" pitchFamily="50" charset="-128"/>
                <a:ea typeface="Meiryo UI" panose="020B0604030504040204" pitchFamily="50" charset="-128"/>
              </a:rPr>
              <a:t>各アラートの詳細テーブルおよびフィルタ機能</a:t>
            </a:r>
          </a:p>
        </p:txBody>
      </p:sp>
    </p:spTree>
    <p:extLst>
      <p:ext uri="{BB962C8B-B14F-4D97-AF65-F5344CB8AC3E}">
        <p14:creationId xmlns:p14="http://schemas.microsoft.com/office/powerpoint/2010/main" val="274710145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Azure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AD</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Identity</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Protection Risk</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情報</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17" name="テキスト ボックス 16">
            <a:extLst>
              <a:ext uri="{FF2B5EF4-FFF2-40B4-BE49-F238E27FC236}">
                <a16:creationId xmlns:a16="http://schemas.microsoft.com/office/drawing/2014/main" id="{AA81DB34-C0A6-4461-A9D5-8F8DDED58B32}"/>
              </a:ext>
            </a:extLst>
          </p:cNvPr>
          <p:cNvSpPr txBox="1"/>
          <p:nvPr/>
        </p:nvSpPr>
        <p:spPr>
          <a:xfrm>
            <a:off x="9701349" y="0"/>
            <a:ext cx="2490651" cy="307777"/>
          </a:xfrm>
          <a:prstGeom prst="rect">
            <a:avLst/>
          </a:prstGeom>
          <a:solidFill>
            <a:srgbClr val="B30D8F"/>
          </a:solidFill>
        </p:spPr>
        <p:txBody>
          <a:bodyPr wrap="square" rtlCol="0" anchor="ctr">
            <a:spAutoFit/>
          </a:bodyPr>
          <a:lstStyle/>
          <a:p>
            <a:pPr algn="ctr"/>
            <a:r>
              <a:rPr kumimoji="1" lang="en-US" altLang="ja-JP" sz="1400" dirty="0">
                <a:solidFill>
                  <a:schemeClr val="bg1"/>
                </a:solidFill>
                <a:latin typeface="メイリオ" panose="020B0604030504040204" pitchFamily="50" charset="-128"/>
                <a:ea typeface="メイリオ" panose="020B0604030504040204" pitchFamily="50" charset="-128"/>
              </a:rPr>
              <a:t>Office365</a:t>
            </a:r>
            <a:r>
              <a:rPr kumimoji="1" lang="ja-JP" altLang="en-US" sz="1400" dirty="0">
                <a:solidFill>
                  <a:schemeClr val="bg1"/>
                </a:solidFill>
                <a:latin typeface="メイリオ" panose="020B0604030504040204" pitchFamily="50" charset="-128"/>
                <a:ea typeface="メイリオ" panose="020B0604030504040204" pitchFamily="50" charset="-128"/>
              </a:rPr>
              <a:t>テンプレートのみ</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78FA2410-AF92-4830-B05D-88B74BCA3C29}"/>
              </a:ext>
            </a:extLst>
          </p:cNvPr>
          <p:cNvPicPr>
            <a:picLocks noChangeAspect="1"/>
          </p:cNvPicPr>
          <p:nvPr/>
        </p:nvPicPr>
        <p:blipFill>
          <a:blip r:embed="rId3"/>
          <a:stretch>
            <a:fillRect/>
          </a:stretch>
        </p:blipFill>
        <p:spPr>
          <a:xfrm>
            <a:off x="670560" y="1412606"/>
            <a:ext cx="7663543" cy="4313069"/>
          </a:xfrm>
          <a:prstGeom prst="rect">
            <a:avLst/>
          </a:prstGeom>
        </p:spPr>
      </p:pic>
      <p:cxnSp>
        <p:nvCxnSpPr>
          <p:cNvPr id="10" name="直線矢印コネクタ 9">
            <a:extLst>
              <a:ext uri="{FF2B5EF4-FFF2-40B4-BE49-F238E27FC236}">
                <a16:creationId xmlns:a16="http://schemas.microsoft.com/office/drawing/2014/main" id="{6881DF87-CD39-4DC6-BFA4-0CDB7E16138C}"/>
              </a:ext>
            </a:extLst>
          </p:cNvPr>
          <p:cNvCxnSpPr>
            <a:cxnSpLocks/>
          </p:cNvCxnSpPr>
          <p:nvPr/>
        </p:nvCxnSpPr>
        <p:spPr>
          <a:xfrm flipH="1">
            <a:off x="2629467" y="5157792"/>
            <a:ext cx="23772" cy="914572"/>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11" name="テキスト ボックス 10">
            <a:extLst>
              <a:ext uri="{FF2B5EF4-FFF2-40B4-BE49-F238E27FC236}">
                <a16:creationId xmlns:a16="http://schemas.microsoft.com/office/drawing/2014/main" id="{6129DD43-1457-40FF-8476-B2B0EEDA269E}"/>
              </a:ext>
            </a:extLst>
          </p:cNvPr>
          <p:cNvSpPr txBox="1"/>
          <p:nvPr/>
        </p:nvSpPr>
        <p:spPr>
          <a:xfrm>
            <a:off x="8943862" y="2569030"/>
            <a:ext cx="3047842" cy="584775"/>
          </a:xfrm>
          <a:prstGeom prst="rect">
            <a:avLst/>
          </a:prstGeom>
          <a:noFill/>
        </p:spPr>
        <p:txBody>
          <a:bodyPr wrap="square" rtlCol="0">
            <a:spAutoFit/>
          </a:bodyPr>
          <a:lstStyle/>
          <a:p>
            <a:pPr lvl="0">
              <a:defRPr/>
            </a:pPr>
            <a:r>
              <a:rPr lang="en-US" altLang="ja-JP" sz="1600" dirty="0">
                <a:solidFill>
                  <a:srgbClr val="B30D8F"/>
                </a:solidFill>
                <a:latin typeface="メイリオ" panose="020B0604030504040204" pitchFamily="50" charset="-128"/>
                <a:ea typeface="メイリオ" panose="020B0604030504040204" pitchFamily="50" charset="-128"/>
              </a:rPr>
              <a:t>ID</a:t>
            </a:r>
            <a:r>
              <a:rPr lang="ja-JP" altLang="en-US" sz="1600" dirty="0">
                <a:solidFill>
                  <a:srgbClr val="B30D8F"/>
                </a:solidFill>
                <a:latin typeface="メイリオ" panose="020B0604030504040204" pitchFamily="50" charset="-128"/>
                <a:ea typeface="メイリオ" panose="020B0604030504040204" pitchFamily="50" charset="-128"/>
              </a:rPr>
              <a:t> </a:t>
            </a:r>
            <a:r>
              <a:rPr lang="en-US" altLang="ja-JP" sz="1600" dirty="0">
                <a:solidFill>
                  <a:srgbClr val="B30D8F"/>
                </a:solidFill>
                <a:latin typeface="メイリオ" panose="020B0604030504040204" pitchFamily="50" charset="-128"/>
                <a:ea typeface="メイリオ" panose="020B0604030504040204" pitchFamily="50" charset="-128"/>
              </a:rPr>
              <a:t>Risky</a:t>
            </a:r>
            <a:r>
              <a:rPr lang="ja-JP" altLang="en-US" sz="1600" dirty="0">
                <a:solidFill>
                  <a:srgbClr val="B30D8F"/>
                </a:solidFill>
                <a:latin typeface="メイリオ" panose="020B0604030504040204" pitchFamily="50" charset="-128"/>
                <a:ea typeface="メイリオ" panose="020B0604030504040204" pitchFamily="50" charset="-128"/>
              </a:rPr>
              <a:t> </a:t>
            </a:r>
            <a:r>
              <a:rPr lang="en-US" altLang="ja-JP" sz="1600" dirty="0">
                <a:solidFill>
                  <a:srgbClr val="B30D8F"/>
                </a:solidFill>
                <a:latin typeface="メイリオ" panose="020B0604030504040204" pitchFamily="50" charset="-128"/>
                <a:ea typeface="メイリオ" panose="020B0604030504040204" pitchFamily="50" charset="-128"/>
              </a:rPr>
              <a:t>User</a:t>
            </a:r>
            <a:r>
              <a:rPr lang="ja-JP" altLang="en-US" sz="1600" dirty="0">
                <a:solidFill>
                  <a:srgbClr val="B30D8F"/>
                </a:solidFill>
                <a:latin typeface="メイリオ" panose="020B0604030504040204" pitchFamily="50" charset="-128"/>
                <a:ea typeface="メイリオ" panose="020B0604030504040204" pitchFamily="50" charset="-128"/>
              </a:rPr>
              <a:t>情報の一覧と、対象ユーザーの組織情報</a:t>
            </a:r>
          </a:p>
        </p:txBody>
      </p:sp>
      <p:sp>
        <p:nvSpPr>
          <p:cNvPr id="12" name="テキスト ボックス 11">
            <a:extLst>
              <a:ext uri="{FF2B5EF4-FFF2-40B4-BE49-F238E27FC236}">
                <a16:creationId xmlns:a16="http://schemas.microsoft.com/office/drawing/2014/main" id="{21527F43-9696-407F-8692-207266B5838E}"/>
              </a:ext>
            </a:extLst>
          </p:cNvPr>
          <p:cNvSpPr txBox="1"/>
          <p:nvPr/>
        </p:nvSpPr>
        <p:spPr>
          <a:xfrm>
            <a:off x="2847181" y="5901895"/>
            <a:ext cx="602685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ID</a:t>
            </a:r>
            <a:r>
              <a:rPr kumimoji="1" lang="ja-JP" altLang="en-US"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 </a:t>
            </a:r>
            <a:r>
              <a:rPr kumimoji="1" lang="en-US" altLang="ja-JP"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Risk</a:t>
            </a:r>
            <a:r>
              <a:rPr kumimoji="1" lang="ja-JP" altLang="en-US"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 </a:t>
            </a:r>
            <a:r>
              <a:rPr kumimoji="1" lang="en-US" altLang="ja-JP"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Events</a:t>
            </a:r>
            <a:r>
              <a:rPr kumimoji="1" lang="ja-JP" altLang="en-US" sz="1600" b="0" i="0" u="none" strike="noStrike" kern="1200" cap="none" spc="0" normalizeH="0" baseline="0" noProof="0" dirty="0">
                <a:ln>
                  <a:noFill/>
                </a:ln>
                <a:solidFill>
                  <a:srgbClr val="B30D8F"/>
                </a:solidFill>
                <a:effectLst/>
                <a:uLnTx/>
                <a:uFillTx/>
                <a:latin typeface="メイリオ" panose="020B0604030504040204" pitchFamily="50" charset="-128"/>
                <a:ea typeface="メイリオ" panose="020B0604030504040204" pitchFamily="50" charset="-128"/>
                <a:cs typeface="+mn-cs"/>
              </a:rPr>
              <a:t>情報の一覧と、対象ユーザー（存在する場合）の組織情報</a:t>
            </a:r>
          </a:p>
        </p:txBody>
      </p:sp>
      <p:cxnSp>
        <p:nvCxnSpPr>
          <p:cNvPr id="14" name="直線矢印コネクタ 13">
            <a:extLst>
              <a:ext uri="{FF2B5EF4-FFF2-40B4-BE49-F238E27FC236}">
                <a16:creationId xmlns:a16="http://schemas.microsoft.com/office/drawing/2014/main" id="{B0656A68-E6B7-40C1-A302-ED384C7C1BC8}"/>
              </a:ext>
            </a:extLst>
          </p:cNvPr>
          <p:cNvCxnSpPr>
            <a:cxnSpLocks/>
          </p:cNvCxnSpPr>
          <p:nvPr/>
        </p:nvCxnSpPr>
        <p:spPr>
          <a:xfrm flipH="1">
            <a:off x="4868091" y="3048000"/>
            <a:ext cx="3918858" cy="365760"/>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15" name="テキスト プレースホルダー 3">
            <a:extLst>
              <a:ext uri="{FF2B5EF4-FFF2-40B4-BE49-F238E27FC236}">
                <a16:creationId xmlns:a16="http://schemas.microsoft.com/office/drawing/2014/main" id="{78F826A5-5A20-4105-81CD-4363B3B587E9}"/>
              </a:ext>
            </a:extLst>
          </p:cNvPr>
          <p:cNvSpPr>
            <a:spLocks noGrp="1"/>
          </p:cNvSpPr>
          <p:nvPr>
            <p:ph type="body" sz="quarter" idx="10"/>
          </p:nvPr>
        </p:nvSpPr>
        <p:spPr>
          <a:xfrm>
            <a:off x="511728" y="1078427"/>
            <a:ext cx="9446003" cy="356090"/>
          </a:xfrm>
        </p:spPr>
        <p:txBody>
          <a:bodyPr>
            <a:noAutofit/>
          </a:bodyPr>
          <a:lstStyle/>
          <a:p>
            <a:r>
              <a:rPr lang="en-US" altLang="ja-JP" sz="1800" dirty="0">
                <a:solidFill>
                  <a:schemeClr val="tx1"/>
                </a:solidFill>
                <a:latin typeface="Meiryo UI" panose="020B0604030504040204" pitchFamily="50" charset="-128"/>
                <a:ea typeface="Meiryo UI" panose="020B0604030504040204" pitchFamily="50" charset="-128"/>
              </a:rPr>
              <a:t>Risk</a:t>
            </a:r>
            <a:r>
              <a:rPr lang="ja-JP" altLang="en-US" sz="1800" dirty="0">
                <a:solidFill>
                  <a:schemeClr val="tx1"/>
                </a:solidFill>
                <a:latin typeface="Meiryo UI" panose="020B0604030504040204" pitchFamily="50" charset="-128"/>
                <a:ea typeface="Meiryo UI" panose="020B0604030504040204" pitchFamily="50" charset="-128"/>
              </a:rPr>
              <a:t>情報をユーザー組織情報を組みあわせて表示</a:t>
            </a:r>
          </a:p>
        </p:txBody>
      </p:sp>
      <p:sp>
        <p:nvSpPr>
          <p:cNvPr id="19" name="テキスト ボックス 18">
            <a:extLst>
              <a:ext uri="{FF2B5EF4-FFF2-40B4-BE49-F238E27FC236}">
                <a16:creationId xmlns:a16="http://schemas.microsoft.com/office/drawing/2014/main" id="{E959058F-3959-42B4-ABC9-62C812F694FF}"/>
              </a:ext>
            </a:extLst>
          </p:cNvPr>
          <p:cNvSpPr txBox="1"/>
          <p:nvPr/>
        </p:nvSpPr>
        <p:spPr>
          <a:xfrm>
            <a:off x="9701349" y="378822"/>
            <a:ext cx="2490651" cy="307777"/>
          </a:xfrm>
          <a:prstGeom prst="rect">
            <a:avLst/>
          </a:prstGeom>
          <a:solidFill>
            <a:srgbClr val="B30D8F"/>
          </a:solidFill>
        </p:spPr>
        <p:txBody>
          <a:bodyPr wrap="square" rtlCol="0" anchor="ctr">
            <a:spAutoFit/>
          </a:bodyPr>
          <a:lstStyle/>
          <a:p>
            <a:pPr algn="ctr"/>
            <a:r>
              <a:rPr lang="en-US" altLang="ja-JP" sz="1400" dirty="0">
                <a:solidFill>
                  <a:schemeClr val="bg1"/>
                </a:solidFill>
                <a:latin typeface="メイリオ" panose="020B0604030504040204" pitchFamily="50" charset="-128"/>
                <a:ea typeface="メイリオ" panose="020B0604030504040204" pitchFamily="50" charset="-128"/>
              </a:rPr>
              <a:t>AD Premium P2</a:t>
            </a:r>
            <a:r>
              <a:rPr lang="ja-JP" altLang="en-US" sz="1400" dirty="0">
                <a:solidFill>
                  <a:schemeClr val="bg1"/>
                </a:solidFill>
                <a:latin typeface="メイリオ" panose="020B0604030504040204" pitchFamily="50" charset="-128"/>
                <a:ea typeface="メイリオ" panose="020B0604030504040204" pitchFamily="50" charset="-128"/>
              </a:rPr>
              <a:t>が必要</a:t>
            </a:r>
            <a:endParaRPr lang="en-US" altLang="ja-JP" sz="140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8153709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A01E264-9850-4FFF-A730-56305DD09AB8}"/>
              </a:ext>
            </a:extLst>
          </p:cNvPr>
          <p:cNvPicPr>
            <a:picLocks noChangeAspect="1"/>
          </p:cNvPicPr>
          <p:nvPr/>
        </p:nvPicPr>
        <p:blipFill>
          <a:blip r:embed="rId3"/>
          <a:stretch>
            <a:fillRect/>
          </a:stretch>
        </p:blipFill>
        <p:spPr>
          <a:xfrm>
            <a:off x="1479493" y="1471750"/>
            <a:ext cx="8509238" cy="4741114"/>
          </a:xfrm>
          <a:prstGeom prst="rect">
            <a:avLst/>
          </a:prstGeom>
        </p:spPr>
      </p:pic>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Microsoft</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365</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Security Score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情報</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17" name="テキスト ボックス 16">
            <a:extLst>
              <a:ext uri="{FF2B5EF4-FFF2-40B4-BE49-F238E27FC236}">
                <a16:creationId xmlns:a16="http://schemas.microsoft.com/office/drawing/2014/main" id="{AA81DB34-C0A6-4461-A9D5-8F8DDED58B32}"/>
              </a:ext>
            </a:extLst>
          </p:cNvPr>
          <p:cNvSpPr txBox="1"/>
          <p:nvPr/>
        </p:nvSpPr>
        <p:spPr>
          <a:xfrm>
            <a:off x="9701349" y="0"/>
            <a:ext cx="2490651" cy="307777"/>
          </a:xfrm>
          <a:prstGeom prst="rect">
            <a:avLst/>
          </a:prstGeom>
          <a:solidFill>
            <a:srgbClr val="B30D8F"/>
          </a:solidFill>
        </p:spPr>
        <p:txBody>
          <a:bodyPr wrap="square" rtlCol="0" anchor="ctr">
            <a:spAutoFit/>
          </a:bodyPr>
          <a:lstStyle/>
          <a:p>
            <a:pPr algn="ctr"/>
            <a:r>
              <a:rPr kumimoji="1" lang="en-US" altLang="ja-JP" sz="1400" dirty="0">
                <a:solidFill>
                  <a:schemeClr val="bg1"/>
                </a:solidFill>
                <a:latin typeface="メイリオ" panose="020B0604030504040204" pitchFamily="50" charset="-128"/>
                <a:ea typeface="メイリオ" panose="020B0604030504040204" pitchFamily="50" charset="-128"/>
              </a:rPr>
              <a:t>Office365</a:t>
            </a:r>
            <a:r>
              <a:rPr kumimoji="1" lang="ja-JP" altLang="en-US" sz="1400" dirty="0">
                <a:solidFill>
                  <a:schemeClr val="bg1"/>
                </a:solidFill>
                <a:latin typeface="メイリオ" panose="020B0604030504040204" pitchFamily="50" charset="-128"/>
                <a:ea typeface="メイリオ" panose="020B0604030504040204" pitchFamily="50" charset="-128"/>
              </a:rPr>
              <a:t>テンプレートのみ</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15" name="テキスト プレースホルダー 3">
            <a:extLst>
              <a:ext uri="{FF2B5EF4-FFF2-40B4-BE49-F238E27FC236}">
                <a16:creationId xmlns:a16="http://schemas.microsoft.com/office/drawing/2014/main" id="{78F826A5-5A20-4105-81CD-4363B3B587E9}"/>
              </a:ext>
            </a:extLst>
          </p:cNvPr>
          <p:cNvSpPr>
            <a:spLocks noGrp="1"/>
          </p:cNvSpPr>
          <p:nvPr>
            <p:ph type="body" sz="quarter" idx="10"/>
          </p:nvPr>
        </p:nvSpPr>
        <p:spPr>
          <a:xfrm>
            <a:off x="511728" y="1078427"/>
            <a:ext cx="9446003" cy="356090"/>
          </a:xfrm>
        </p:spPr>
        <p:txBody>
          <a:bodyPr>
            <a:noAutofit/>
          </a:bodyPr>
          <a:lstStyle/>
          <a:p>
            <a:r>
              <a:rPr lang="ja-JP" altLang="en-US" sz="1800" dirty="0">
                <a:solidFill>
                  <a:schemeClr val="tx1"/>
                </a:solidFill>
                <a:latin typeface="Meiryo UI" panose="020B0604030504040204" pitchFamily="50" charset="-128"/>
                <a:ea typeface="Meiryo UI" panose="020B0604030504040204" pitchFamily="50" charset="-128"/>
              </a:rPr>
              <a:t>スコア情報をまとめてグラフ表示</a:t>
            </a:r>
          </a:p>
        </p:txBody>
      </p:sp>
    </p:spTree>
    <p:extLst>
      <p:ext uri="{BB962C8B-B14F-4D97-AF65-F5344CB8AC3E}">
        <p14:creationId xmlns:p14="http://schemas.microsoft.com/office/powerpoint/2010/main" val="235685136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F731FA8-4F53-417C-8874-352A85B81C70}"/>
              </a:ext>
            </a:extLst>
          </p:cNvPr>
          <p:cNvSpPr>
            <a:spLocks noGrp="1"/>
          </p:cNvSpPr>
          <p:nvPr>
            <p:ph type="ctrTitle"/>
          </p:nvPr>
        </p:nvSpPr>
        <p:spPr/>
        <p:txBody>
          <a:bodyPr>
            <a:normAutofit/>
          </a:bodyPr>
          <a:lstStyle/>
          <a:p>
            <a:r>
              <a:rPr kumimoji="1" lang="en-US" altLang="ja-JP" sz="4800" dirty="0">
                <a:latin typeface="メイリオ" panose="020B0604030504040204" pitchFamily="50" charset="-128"/>
                <a:ea typeface="メイリオ" panose="020B0604030504040204" pitchFamily="50" charset="-128"/>
              </a:rPr>
              <a:t>Power</a:t>
            </a:r>
            <a:r>
              <a:rPr kumimoji="1" lang="ja-JP" altLang="en-US" sz="4800" dirty="0">
                <a:latin typeface="メイリオ" panose="020B0604030504040204" pitchFamily="50" charset="-128"/>
                <a:ea typeface="メイリオ" panose="020B0604030504040204" pitchFamily="50" charset="-128"/>
              </a:rPr>
              <a:t> </a:t>
            </a:r>
            <a:r>
              <a:rPr kumimoji="1" lang="en-US" altLang="ja-JP" sz="4800" dirty="0">
                <a:latin typeface="メイリオ" panose="020B0604030504040204" pitchFamily="50" charset="-128"/>
                <a:ea typeface="メイリオ" panose="020B0604030504040204" pitchFamily="50" charset="-128"/>
              </a:rPr>
              <a:t>BI</a:t>
            </a:r>
            <a:r>
              <a:rPr kumimoji="1" lang="ja-JP" altLang="en-US" sz="4800" dirty="0">
                <a:latin typeface="メイリオ" panose="020B0604030504040204" pitchFamily="50" charset="-128"/>
                <a:ea typeface="メイリオ" panose="020B0604030504040204" pitchFamily="50" charset="-128"/>
              </a:rPr>
              <a:t>サンプルグラフ</a:t>
            </a:r>
            <a:br>
              <a:rPr kumimoji="1" lang="en-US" altLang="ja-JP" sz="4800" dirty="0">
                <a:latin typeface="メイリオ" panose="020B0604030504040204" pitchFamily="50" charset="-128"/>
                <a:ea typeface="メイリオ" panose="020B0604030504040204" pitchFamily="50" charset="-128"/>
              </a:rPr>
            </a:br>
            <a:r>
              <a:rPr kumimoji="1" lang="ja-JP" altLang="en-US" sz="4800" dirty="0">
                <a:latin typeface="メイリオ" panose="020B0604030504040204" pitchFamily="50" charset="-128"/>
                <a:ea typeface="メイリオ" panose="020B0604030504040204" pitchFamily="50" charset="-128"/>
              </a:rPr>
              <a:t>設定イメージ・準備</a:t>
            </a:r>
          </a:p>
        </p:txBody>
      </p:sp>
      <p:sp>
        <p:nvSpPr>
          <p:cNvPr id="5" name="テキスト プレースホルダー 4">
            <a:extLst>
              <a:ext uri="{FF2B5EF4-FFF2-40B4-BE49-F238E27FC236}">
                <a16:creationId xmlns:a16="http://schemas.microsoft.com/office/drawing/2014/main" id="{81937AD4-6A69-4B55-99EB-153B025D7AB9}"/>
              </a:ext>
            </a:extLst>
          </p:cNvPr>
          <p:cNvSpPr>
            <a:spLocks noGrp="1"/>
          </p:cNvSpPr>
          <p:nvPr>
            <p:ph type="subTitle" idx="1"/>
          </p:nvPr>
        </p:nvSpPr>
        <p:spPr/>
        <p:txBody>
          <a:bodyPr/>
          <a:lstStyle/>
          <a:p>
            <a:r>
              <a:rPr lang="en-US" altLang="ja-JP"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Office365</a:t>
            </a:r>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en-US" altLang="ja-JP"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Teams</a:t>
            </a:r>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利用状況の可視化</a:t>
            </a:r>
            <a:endParaRPr kumimoji="1" lang="ja-JP" altLang="en-US" dirty="0"/>
          </a:p>
        </p:txBody>
      </p:sp>
    </p:spTree>
    <p:extLst>
      <p:ext uri="{BB962C8B-B14F-4D97-AF65-F5344CB8AC3E}">
        <p14:creationId xmlns:p14="http://schemas.microsoft.com/office/powerpoint/2010/main" val="2237120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図 55">
            <a:extLst>
              <a:ext uri="{FF2B5EF4-FFF2-40B4-BE49-F238E27FC236}">
                <a16:creationId xmlns:a16="http://schemas.microsoft.com/office/drawing/2014/main" id="{1EF3247D-84BF-4B3A-A707-839F5C070F08}"/>
              </a:ext>
            </a:extLst>
          </p:cNvPr>
          <p:cNvPicPr>
            <a:picLocks noChangeAspect="1"/>
          </p:cNvPicPr>
          <p:nvPr/>
        </p:nvPicPr>
        <p:blipFill>
          <a:blip r:embed="rId3" cstate="email">
            <a:lum bright="70000" contrast="-70000"/>
            <a:extLst>
              <a:ext uri="{28A0092B-C50C-407E-A947-70E740481C1C}">
                <a14:useLocalDpi xmlns:a14="http://schemas.microsoft.com/office/drawing/2010/main" val="0"/>
              </a:ext>
            </a:extLst>
          </a:blip>
          <a:stretch>
            <a:fillRect/>
          </a:stretch>
        </p:blipFill>
        <p:spPr>
          <a:xfrm>
            <a:off x="1698171" y="2823615"/>
            <a:ext cx="1720610" cy="959013"/>
          </a:xfrm>
          <a:prstGeom prst="rect">
            <a:avLst/>
          </a:prstGeom>
        </p:spPr>
      </p:pic>
      <p:sp>
        <p:nvSpPr>
          <p:cNvPr id="61" name="四角形: 角を丸くする 60">
            <a:extLst>
              <a:ext uri="{FF2B5EF4-FFF2-40B4-BE49-F238E27FC236}">
                <a16:creationId xmlns:a16="http://schemas.microsoft.com/office/drawing/2014/main" id="{CA94F491-BFEC-4DA2-86BA-9BEC5E0A3561}"/>
              </a:ext>
            </a:extLst>
          </p:cNvPr>
          <p:cNvSpPr/>
          <p:nvPr/>
        </p:nvSpPr>
        <p:spPr>
          <a:xfrm>
            <a:off x="1812021" y="4430053"/>
            <a:ext cx="5136798" cy="2281140"/>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p:txBody>
      </p:sp>
      <p:pic>
        <p:nvPicPr>
          <p:cNvPr id="15" name="図 14">
            <a:extLst>
              <a:ext uri="{FF2B5EF4-FFF2-40B4-BE49-F238E27FC236}">
                <a16:creationId xmlns:a16="http://schemas.microsoft.com/office/drawing/2014/main" id="{89638329-5149-4D20-B508-B565E30CDBB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940590" y="1218939"/>
            <a:ext cx="3660182" cy="1046362"/>
          </a:xfrm>
          <a:prstGeom prst="rect">
            <a:avLst/>
          </a:prstGeom>
        </p:spPr>
      </p:pic>
      <p:pic>
        <p:nvPicPr>
          <p:cNvPr id="38" name="図 37">
            <a:extLst>
              <a:ext uri="{FF2B5EF4-FFF2-40B4-BE49-F238E27FC236}">
                <a16:creationId xmlns:a16="http://schemas.microsoft.com/office/drawing/2014/main" id="{6E7C3589-B884-44BC-958F-B030913E494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574671" y="878451"/>
            <a:ext cx="3871296" cy="4669941"/>
          </a:xfrm>
          <a:prstGeom prst="rect">
            <a:avLst/>
          </a:prstGeom>
        </p:spPr>
      </p:pic>
      <p:pic>
        <p:nvPicPr>
          <p:cNvPr id="5" name="図 4">
            <a:extLst>
              <a:ext uri="{FF2B5EF4-FFF2-40B4-BE49-F238E27FC236}">
                <a16:creationId xmlns:a16="http://schemas.microsoft.com/office/drawing/2014/main" id="{7BA7D6D4-178A-44F1-89E2-6FDF89D36DE7}"/>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8253240" y="1443194"/>
            <a:ext cx="2831472" cy="1702966"/>
          </a:xfrm>
          <a:prstGeom prst="rect">
            <a:avLst/>
          </a:prstGeom>
          <a:ln>
            <a:solidFill>
              <a:schemeClr val="bg1">
                <a:lumMod val="65000"/>
              </a:schemeClr>
            </a:solidFill>
          </a:ln>
        </p:spPr>
      </p:pic>
      <p:pic>
        <p:nvPicPr>
          <p:cNvPr id="50" name="図 49">
            <a:extLst>
              <a:ext uri="{FF2B5EF4-FFF2-40B4-BE49-F238E27FC236}">
                <a16:creationId xmlns:a16="http://schemas.microsoft.com/office/drawing/2014/main" id="{3AF36BFF-B3B3-4D8D-AA63-FC6BDAE29209}"/>
              </a:ext>
            </a:extLst>
          </p:cNvPr>
          <p:cNvPicPr>
            <a:picLocks noChangeAspect="1"/>
          </p:cNvPicPr>
          <p:nvPr/>
        </p:nvPicPr>
        <p:blipFill>
          <a:blip r:embed="rId7" cstate="email">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572149" y="4999638"/>
            <a:ext cx="355608" cy="355608"/>
          </a:xfrm>
          <a:prstGeom prst="rect">
            <a:avLst/>
          </a:prstGeom>
        </p:spPr>
      </p:pic>
      <p:grpSp>
        <p:nvGrpSpPr>
          <p:cNvPr id="52" name="グループ化 51">
            <a:extLst>
              <a:ext uri="{FF2B5EF4-FFF2-40B4-BE49-F238E27FC236}">
                <a16:creationId xmlns:a16="http://schemas.microsoft.com/office/drawing/2014/main" id="{2A7DBF05-6A77-46A5-9D26-CB0520BB82B7}"/>
              </a:ext>
            </a:extLst>
          </p:cNvPr>
          <p:cNvGrpSpPr/>
          <p:nvPr/>
        </p:nvGrpSpPr>
        <p:grpSpPr>
          <a:xfrm>
            <a:off x="3809150" y="2788661"/>
            <a:ext cx="2392868" cy="959013"/>
            <a:chOff x="3689292" y="2948936"/>
            <a:chExt cx="2560507" cy="1060796"/>
          </a:xfrm>
        </p:grpSpPr>
        <p:pic>
          <p:nvPicPr>
            <p:cNvPr id="49" name="図 48">
              <a:extLst>
                <a:ext uri="{FF2B5EF4-FFF2-40B4-BE49-F238E27FC236}">
                  <a16:creationId xmlns:a16="http://schemas.microsoft.com/office/drawing/2014/main" id="{C2C866D5-2258-4A7E-BA77-7723ECFA8D75}"/>
                </a:ext>
              </a:extLst>
            </p:cNvPr>
            <p:cNvPicPr>
              <a:picLocks noChangeAspect="1"/>
            </p:cNvPicPr>
            <p:nvPr/>
          </p:nvPicPr>
          <p:blipFill>
            <a:blip r:embed="rId3" cstate="email">
              <a:lum bright="70000" contrast="-70000"/>
              <a:extLst>
                <a:ext uri="{28A0092B-C50C-407E-A947-70E740481C1C}">
                  <a14:useLocalDpi xmlns:a14="http://schemas.microsoft.com/office/drawing/2010/main" val="0"/>
                </a:ext>
              </a:extLst>
            </a:blip>
            <a:stretch>
              <a:fillRect/>
            </a:stretch>
          </p:blipFill>
          <p:spPr>
            <a:xfrm>
              <a:off x="4068077" y="2948936"/>
              <a:ext cx="1841152" cy="1060796"/>
            </a:xfrm>
            <a:prstGeom prst="rect">
              <a:avLst/>
            </a:prstGeom>
          </p:spPr>
        </p:pic>
        <p:pic>
          <p:nvPicPr>
            <p:cNvPr id="46" name="図 45">
              <a:extLst>
                <a:ext uri="{FF2B5EF4-FFF2-40B4-BE49-F238E27FC236}">
                  <a16:creationId xmlns:a16="http://schemas.microsoft.com/office/drawing/2014/main" id="{17A002CD-6582-427A-A0EC-8FEAA1EBEC0C}"/>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3689292" y="3473970"/>
              <a:ext cx="521393" cy="525070"/>
            </a:xfrm>
            <a:prstGeom prst="ellipse">
              <a:avLst/>
            </a:prstGeom>
            <a:ln>
              <a:solidFill>
                <a:schemeClr val="bg1"/>
              </a:solidFill>
            </a:ln>
          </p:spPr>
        </p:pic>
        <p:sp>
          <p:nvSpPr>
            <p:cNvPr id="51" name="テキスト ボックス 50">
              <a:extLst>
                <a:ext uri="{FF2B5EF4-FFF2-40B4-BE49-F238E27FC236}">
                  <a16:creationId xmlns:a16="http://schemas.microsoft.com/office/drawing/2014/main" id="{FE1F94B8-274B-4CA1-B19F-0D8E0CE757DD}"/>
                </a:ext>
              </a:extLst>
            </p:cNvPr>
            <p:cNvSpPr txBox="1"/>
            <p:nvPr/>
          </p:nvSpPr>
          <p:spPr>
            <a:xfrm>
              <a:off x="4236441" y="3489820"/>
              <a:ext cx="2013358" cy="3063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rPr>
                <a:t>SharePoint Online</a:t>
              </a:r>
              <a:endPar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grpSp>
      <p:sp>
        <p:nvSpPr>
          <p:cNvPr id="53" name="矢印: 上 52">
            <a:extLst>
              <a:ext uri="{FF2B5EF4-FFF2-40B4-BE49-F238E27FC236}">
                <a16:creationId xmlns:a16="http://schemas.microsoft.com/office/drawing/2014/main" id="{15B8942C-55ED-4A84-921E-CEB675B3459F}"/>
              </a:ext>
            </a:extLst>
          </p:cNvPr>
          <p:cNvSpPr/>
          <p:nvPr/>
        </p:nvSpPr>
        <p:spPr>
          <a:xfrm>
            <a:off x="4355951" y="3826092"/>
            <a:ext cx="322598" cy="371942"/>
          </a:xfrm>
          <a:prstGeom prst="up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p:txBody>
      </p:sp>
      <p:pic>
        <p:nvPicPr>
          <p:cNvPr id="54" name="図 53">
            <a:extLst>
              <a:ext uri="{FF2B5EF4-FFF2-40B4-BE49-F238E27FC236}">
                <a16:creationId xmlns:a16="http://schemas.microsoft.com/office/drawing/2014/main" id="{142B434A-0E2B-4365-9B29-3DC35E08536E}"/>
              </a:ext>
            </a:extLst>
          </p:cNvPr>
          <p:cNvPicPr>
            <a:picLocks noChangeAspect="1"/>
          </p:cNvPicPr>
          <p:nvPr/>
        </p:nvPicPr>
        <p:blipFill>
          <a:blip r:embed="rId7" cstate="email">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271544" y="4992647"/>
            <a:ext cx="355608" cy="355608"/>
          </a:xfrm>
          <a:prstGeom prst="rect">
            <a:avLst/>
          </a:prstGeom>
        </p:spPr>
      </p:pic>
      <p:sp>
        <p:nvSpPr>
          <p:cNvPr id="57" name="コンテンツ プレースホルダー 2">
            <a:extLst>
              <a:ext uri="{FF2B5EF4-FFF2-40B4-BE49-F238E27FC236}">
                <a16:creationId xmlns:a16="http://schemas.microsoft.com/office/drawing/2014/main" id="{DB58EEE8-36AC-42E9-9853-539A6D568E72}"/>
              </a:ext>
            </a:extLst>
          </p:cNvPr>
          <p:cNvSpPr>
            <a:spLocks noGrp="1"/>
          </p:cNvSpPr>
          <p:nvPr>
            <p:ph idx="1"/>
          </p:nvPr>
        </p:nvSpPr>
        <p:spPr>
          <a:xfrm>
            <a:off x="3118835" y="4643288"/>
            <a:ext cx="3596415" cy="1491327"/>
          </a:xfrm>
        </p:spPr>
        <p:txBody>
          <a:bodyPr>
            <a:normAutofit fontScale="85000" lnSpcReduction="20000"/>
          </a:bodyPr>
          <a:lstStyle/>
          <a:p>
            <a:pPr>
              <a:buFont typeface="Wingdings" panose="05000000000000000000" pitchFamily="2" charset="2"/>
              <a:buChar char="l"/>
            </a:pPr>
            <a:r>
              <a:rPr kumimoji="1" lang="en-US" altLang="ja-JP" sz="1100" dirty="0">
                <a:latin typeface="Meiryo UI" panose="020B0604030504040204" pitchFamily="50" charset="-128"/>
                <a:ea typeface="Meiryo UI" panose="020B0604030504040204" pitchFamily="50" charset="-128"/>
                <a:cs typeface="Segoe UI" panose="020B0502040204020203" pitchFamily="34" charset="0"/>
              </a:rPr>
              <a:t>Microsoft Graph Report API data</a:t>
            </a:r>
          </a:p>
          <a:p>
            <a:pPr lvl="1"/>
            <a:r>
              <a:rPr lang="en-US" altLang="ja-JP" sz="1000" dirty="0">
                <a:latin typeface="Meiryo UI" panose="020B0604030504040204" pitchFamily="50" charset="-128"/>
                <a:ea typeface="Meiryo UI" panose="020B0604030504040204" pitchFamily="50" charset="-128"/>
                <a:cs typeface="Segoe UI" panose="020B0502040204020203" pitchFamily="34" charset="0"/>
              </a:rPr>
              <a:t>Exchange Online</a:t>
            </a:r>
          </a:p>
          <a:p>
            <a:pPr lvl="1"/>
            <a:r>
              <a:rPr kumimoji="1" lang="en-US" altLang="ja-JP" sz="1000" dirty="0">
                <a:latin typeface="Meiryo UI" panose="020B0604030504040204" pitchFamily="50" charset="-128"/>
                <a:ea typeface="Meiryo UI" panose="020B0604030504040204" pitchFamily="50" charset="-128"/>
                <a:cs typeface="Segoe UI" panose="020B0502040204020203" pitchFamily="34" charset="0"/>
              </a:rPr>
              <a:t>Skype for Business</a:t>
            </a:r>
          </a:p>
          <a:p>
            <a:pPr lvl="1"/>
            <a:r>
              <a:rPr lang="en-US" altLang="ja-JP" sz="1000" dirty="0">
                <a:latin typeface="Meiryo UI" panose="020B0604030504040204" pitchFamily="50" charset="-128"/>
                <a:ea typeface="Meiryo UI" panose="020B0604030504040204" pitchFamily="50" charset="-128"/>
                <a:cs typeface="Segoe UI" panose="020B0502040204020203" pitchFamily="34" charset="0"/>
              </a:rPr>
              <a:t>SharePoint Online</a:t>
            </a:r>
            <a:endParaRPr kumimoji="1" lang="en-US" altLang="ja-JP" sz="1000" dirty="0">
              <a:latin typeface="Meiryo UI" panose="020B0604030504040204" pitchFamily="50" charset="-128"/>
              <a:ea typeface="Meiryo UI" panose="020B0604030504040204" pitchFamily="50" charset="-128"/>
              <a:cs typeface="Segoe UI" panose="020B0502040204020203" pitchFamily="34" charset="0"/>
            </a:endParaRPr>
          </a:p>
          <a:p>
            <a:pPr lvl="1"/>
            <a:r>
              <a:rPr lang="en-US" altLang="ja-JP" sz="1000" dirty="0">
                <a:latin typeface="Meiryo UI" panose="020B0604030504040204" pitchFamily="50" charset="-128"/>
                <a:ea typeface="Meiryo UI" panose="020B0604030504040204" pitchFamily="50" charset="-128"/>
                <a:cs typeface="Segoe UI" panose="020B0502040204020203" pitchFamily="34" charset="0"/>
              </a:rPr>
              <a:t>OneDrive for Business</a:t>
            </a:r>
          </a:p>
          <a:p>
            <a:pPr lvl="1"/>
            <a:r>
              <a:rPr kumimoji="1" lang="en-US" altLang="ja-JP" sz="1000" dirty="0">
                <a:latin typeface="Meiryo UI" panose="020B0604030504040204" pitchFamily="50" charset="-128"/>
                <a:ea typeface="Meiryo UI" panose="020B0604030504040204" pitchFamily="50" charset="-128"/>
                <a:cs typeface="Segoe UI" panose="020B0502040204020203" pitchFamily="34" charset="0"/>
              </a:rPr>
              <a:t>Microsoft Teams</a:t>
            </a:r>
          </a:p>
          <a:p>
            <a:pPr lvl="1"/>
            <a:r>
              <a:rPr lang="en-US" altLang="ja-JP" sz="1000" dirty="0">
                <a:latin typeface="Meiryo UI" panose="020B0604030504040204" pitchFamily="50" charset="-128"/>
                <a:ea typeface="Meiryo UI" panose="020B0604030504040204" pitchFamily="50" charset="-128"/>
                <a:cs typeface="Segoe UI" panose="020B0502040204020203" pitchFamily="34" charset="0"/>
              </a:rPr>
              <a:t>Yammer</a:t>
            </a:r>
          </a:p>
          <a:p>
            <a:pPr lvl="1"/>
            <a:r>
              <a:rPr kumimoji="1" lang="en-US" altLang="ja-JP" sz="1000" dirty="0">
                <a:latin typeface="Meiryo UI" panose="020B0604030504040204" pitchFamily="50" charset="-128"/>
                <a:ea typeface="Meiryo UI" panose="020B0604030504040204" pitchFamily="50" charset="-128"/>
                <a:cs typeface="Segoe UI" panose="020B0502040204020203" pitchFamily="34" charset="0"/>
              </a:rPr>
              <a:t>O365 </a:t>
            </a:r>
            <a:r>
              <a:rPr kumimoji="1" lang="en-US" altLang="ja-JP" sz="1000" dirty="0" err="1">
                <a:latin typeface="Meiryo UI" panose="020B0604030504040204" pitchFamily="50" charset="-128"/>
                <a:ea typeface="Meiryo UI" panose="020B0604030504040204" pitchFamily="50" charset="-128"/>
                <a:cs typeface="Segoe UI" panose="020B0502040204020203" pitchFamily="34" charset="0"/>
              </a:rPr>
              <a:t>ProPlus</a:t>
            </a:r>
            <a:r>
              <a:rPr kumimoji="1" lang="en-US" altLang="ja-JP" sz="1000" dirty="0">
                <a:latin typeface="Meiryo UI" panose="020B0604030504040204" pitchFamily="50" charset="-128"/>
                <a:ea typeface="Meiryo UI" panose="020B0604030504040204" pitchFamily="50" charset="-128"/>
                <a:cs typeface="Segoe UI" panose="020B0502040204020203" pitchFamily="34" charset="0"/>
              </a:rPr>
              <a:t> Activation</a:t>
            </a:r>
          </a:p>
          <a:p>
            <a:pPr lvl="1"/>
            <a:r>
              <a:rPr lang="en-US" altLang="ja-JP" sz="1000" dirty="0">
                <a:latin typeface="Meiryo UI" panose="020B0604030504040204" pitchFamily="50" charset="-128"/>
                <a:ea typeface="Meiryo UI" panose="020B0604030504040204" pitchFamily="50" charset="-128"/>
                <a:cs typeface="Segoe UI" panose="020B0502040204020203" pitchFamily="34" charset="0"/>
              </a:rPr>
              <a:t>O365 Groups</a:t>
            </a:r>
            <a:endParaRPr kumimoji="1" lang="en-US" altLang="ja-JP" sz="1000" dirty="0">
              <a:latin typeface="Meiryo UI" panose="020B0604030504040204" pitchFamily="50" charset="-128"/>
              <a:ea typeface="Meiryo UI" panose="020B0604030504040204" pitchFamily="50" charset="-128"/>
              <a:cs typeface="Segoe UI" panose="020B0502040204020203" pitchFamily="34" charset="0"/>
            </a:endParaRPr>
          </a:p>
          <a:p>
            <a:pPr>
              <a:buFont typeface="Wingdings" panose="05000000000000000000" pitchFamily="2" charset="2"/>
              <a:buChar char="l"/>
            </a:pPr>
            <a:endParaRPr kumimoji="1" lang="en-US" altLang="ja-JP" sz="1100" dirty="0">
              <a:latin typeface="Meiryo UI" panose="020B0604030504040204" pitchFamily="50" charset="-128"/>
              <a:ea typeface="Meiryo UI" panose="020B0604030504040204" pitchFamily="50" charset="-128"/>
              <a:cs typeface="Segoe UI" panose="020B0502040204020203" pitchFamily="34" charset="0"/>
            </a:endParaRPr>
          </a:p>
        </p:txBody>
      </p:sp>
      <p:pic>
        <p:nvPicPr>
          <p:cNvPr id="58" name="図 57">
            <a:extLst>
              <a:ext uri="{FF2B5EF4-FFF2-40B4-BE49-F238E27FC236}">
                <a16:creationId xmlns:a16="http://schemas.microsoft.com/office/drawing/2014/main" id="{969EA381-DE25-43DF-871A-B7ECA6108EF4}"/>
              </a:ext>
            </a:extLst>
          </p:cNvPr>
          <p:cNvPicPr>
            <a:picLocks noChangeAspect="1"/>
          </p:cNvPicPr>
          <p:nvPr/>
        </p:nvPicPr>
        <p:blipFill>
          <a:blip r:embed="rId7" cstate="email">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987717" y="4994045"/>
            <a:ext cx="355608" cy="355608"/>
          </a:xfrm>
          <a:prstGeom prst="rect">
            <a:avLst/>
          </a:prstGeom>
        </p:spPr>
      </p:pic>
      <p:sp>
        <p:nvSpPr>
          <p:cNvPr id="60" name="コンテンツ プレースホルダー 2">
            <a:extLst>
              <a:ext uri="{FF2B5EF4-FFF2-40B4-BE49-F238E27FC236}">
                <a16:creationId xmlns:a16="http://schemas.microsoft.com/office/drawing/2014/main" id="{F00E8670-79B6-4024-8A29-5D3772E65783}"/>
              </a:ext>
            </a:extLst>
          </p:cNvPr>
          <p:cNvSpPr txBox="1">
            <a:spLocks/>
          </p:cNvSpPr>
          <p:nvPr/>
        </p:nvSpPr>
        <p:spPr>
          <a:xfrm>
            <a:off x="3150692" y="6149130"/>
            <a:ext cx="3887672" cy="54528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rPr>
              <a:t>Microsoft Teams All member data, output by PowerShell</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rPr>
              <a:t>Active user lists(Directory File) or your prepared data(</a:t>
            </a:r>
            <a:r>
              <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rPr>
              <a:t>個別用意）</a:t>
            </a:r>
            <a:endParaRPr kumimoji="1" lang="en-US" altLang="ja-JP"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pic>
        <p:nvPicPr>
          <p:cNvPr id="72" name="図 71">
            <a:extLst>
              <a:ext uri="{FF2B5EF4-FFF2-40B4-BE49-F238E27FC236}">
                <a16:creationId xmlns:a16="http://schemas.microsoft.com/office/drawing/2014/main" id="{9B7384C9-CE91-4C09-9F2C-1EBF26358A33}"/>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4977353" y="1644680"/>
            <a:ext cx="408379" cy="408379"/>
          </a:xfrm>
          <a:prstGeom prst="rect">
            <a:avLst/>
          </a:prstGeom>
        </p:spPr>
      </p:pic>
      <p:grpSp>
        <p:nvGrpSpPr>
          <p:cNvPr id="12" name="グループ化 11">
            <a:extLst>
              <a:ext uri="{FF2B5EF4-FFF2-40B4-BE49-F238E27FC236}">
                <a16:creationId xmlns:a16="http://schemas.microsoft.com/office/drawing/2014/main" id="{377F8963-A13B-49A5-A3D3-9AF215E6DE2C}"/>
              </a:ext>
            </a:extLst>
          </p:cNvPr>
          <p:cNvGrpSpPr/>
          <p:nvPr/>
        </p:nvGrpSpPr>
        <p:grpSpPr>
          <a:xfrm>
            <a:off x="1771745" y="1215911"/>
            <a:ext cx="2162693" cy="1051373"/>
            <a:chOff x="1327128" y="1406322"/>
            <a:chExt cx="2162693" cy="1051373"/>
          </a:xfrm>
        </p:grpSpPr>
        <p:pic>
          <p:nvPicPr>
            <p:cNvPr id="39" name="図 38">
              <a:extLst>
                <a:ext uri="{FF2B5EF4-FFF2-40B4-BE49-F238E27FC236}">
                  <a16:creationId xmlns:a16="http://schemas.microsoft.com/office/drawing/2014/main" id="{AE54A3B5-39B8-4B8C-99A7-CA4C59498B8D}"/>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1327128" y="1406322"/>
              <a:ext cx="2162693" cy="1051373"/>
            </a:xfrm>
            <a:prstGeom prst="rect">
              <a:avLst/>
            </a:prstGeom>
          </p:spPr>
        </p:pic>
        <p:pic>
          <p:nvPicPr>
            <p:cNvPr id="73" name="図 72">
              <a:extLst>
                <a:ext uri="{FF2B5EF4-FFF2-40B4-BE49-F238E27FC236}">
                  <a16:creationId xmlns:a16="http://schemas.microsoft.com/office/drawing/2014/main" id="{331D88DF-4C2B-4AFD-8356-1EB56946A027}"/>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539265" y="1870045"/>
              <a:ext cx="408379" cy="408379"/>
            </a:xfrm>
            <a:prstGeom prst="rect">
              <a:avLst/>
            </a:prstGeom>
          </p:spPr>
        </p:pic>
      </p:grpSp>
      <p:grpSp>
        <p:nvGrpSpPr>
          <p:cNvPr id="11" name="グループ化 10">
            <a:extLst>
              <a:ext uri="{FF2B5EF4-FFF2-40B4-BE49-F238E27FC236}">
                <a16:creationId xmlns:a16="http://schemas.microsoft.com/office/drawing/2014/main" id="{CF61F07B-F2B1-4C94-9D7B-51D248F763F3}"/>
              </a:ext>
            </a:extLst>
          </p:cNvPr>
          <p:cNvGrpSpPr/>
          <p:nvPr/>
        </p:nvGrpSpPr>
        <p:grpSpPr>
          <a:xfrm>
            <a:off x="1840925" y="2041059"/>
            <a:ext cx="1892177" cy="623945"/>
            <a:chOff x="1455030" y="2332138"/>
            <a:chExt cx="1892177" cy="623945"/>
          </a:xfrm>
        </p:grpSpPr>
        <p:sp>
          <p:nvSpPr>
            <p:cNvPr id="86" name="楕円 85">
              <a:extLst>
                <a:ext uri="{FF2B5EF4-FFF2-40B4-BE49-F238E27FC236}">
                  <a16:creationId xmlns:a16="http://schemas.microsoft.com/office/drawing/2014/main" id="{D2D83E17-ADA4-47EA-A167-5B0F2CA825B0}"/>
                </a:ext>
              </a:extLst>
            </p:cNvPr>
            <p:cNvSpPr/>
            <p:nvPr/>
          </p:nvSpPr>
          <p:spPr bwMode="auto">
            <a:xfrm>
              <a:off x="1455030" y="2332138"/>
              <a:ext cx="1892177" cy="623945"/>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1" lang="en-US" altLang="ja-JP" sz="1400" b="0" i="0" u="none" strike="noStrike" kern="1200" cap="none" spc="-7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83ACC153-718F-4DF6-8AD3-24777682389A}"/>
                </a:ext>
              </a:extLst>
            </p:cNvPr>
            <p:cNvSpPr txBox="1"/>
            <p:nvPr/>
          </p:nvSpPr>
          <p:spPr>
            <a:xfrm>
              <a:off x="1510018" y="2483141"/>
              <a:ext cx="182041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rPr>
                <a:t>Power BI Template</a:t>
              </a:r>
              <a:endParaRPr kumimoji="1" lang="ja-JP" altLang="en-US"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grpSp>
      <p:sp>
        <p:nvSpPr>
          <p:cNvPr id="3" name="テキスト ボックス 2">
            <a:extLst>
              <a:ext uri="{FF2B5EF4-FFF2-40B4-BE49-F238E27FC236}">
                <a16:creationId xmlns:a16="http://schemas.microsoft.com/office/drawing/2014/main" id="{79976AB9-BF5C-4098-9303-73DB13D08366}"/>
              </a:ext>
            </a:extLst>
          </p:cNvPr>
          <p:cNvSpPr txBox="1"/>
          <p:nvPr/>
        </p:nvSpPr>
        <p:spPr>
          <a:xfrm>
            <a:off x="4656840" y="2151674"/>
            <a:ext cx="25169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Auto data refresh setting</a:t>
            </a:r>
            <a:endParaRPr kumimoji="1" lang="ja-JP" altLang="en-US" sz="14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pic>
        <p:nvPicPr>
          <p:cNvPr id="6" name="図 5">
            <a:extLst>
              <a:ext uri="{FF2B5EF4-FFF2-40B4-BE49-F238E27FC236}">
                <a16:creationId xmlns:a16="http://schemas.microsoft.com/office/drawing/2014/main" id="{EEFC5E5E-A86A-4290-B8CF-09D1AD686C22}"/>
              </a:ext>
            </a:extLst>
          </p:cNvPr>
          <p:cNvPicPr>
            <a:picLocks noChangeAspect="1"/>
          </p:cNvPicPr>
          <p:nvPr/>
        </p:nvPicPr>
        <p:blipFill>
          <a:blip r:embed="rId12" cstate="email">
            <a:duotone>
              <a:prstClr val="black"/>
              <a:schemeClr val="accent1">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458750" y="2183673"/>
            <a:ext cx="230696" cy="230696"/>
          </a:xfrm>
          <a:prstGeom prst="rect">
            <a:avLst/>
          </a:prstGeom>
        </p:spPr>
      </p:pic>
      <p:sp>
        <p:nvSpPr>
          <p:cNvPr id="9" name="矢印: 上下 8">
            <a:extLst>
              <a:ext uri="{FF2B5EF4-FFF2-40B4-BE49-F238E27FC236}">
                <a16:creationId xmlns:a16="http://schemas.microsoft.com/office/drawing/2014/main" id="{369E4A34-70BF-4E2F-BE57-415440813A47}"/>
              </a:ext>
            </a:extLst>
          </p:cNvPr>
          <p:cNvSpPr/>
          <p:nvPr/>
        </p:nvSpPr>
        <p:spPr>
          <a:xfrm>
            <a:off x="4991449" y="2502456"/>
            <a:ext cx="151002" cy="52011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40" name="テキスト ボックス 39">
            <a:extLst>
              <a:ext uri="{FF2B5EF4-FFF2-40B4-BE49-F238E27FC236}">
                <a16:creationId xmlns:a16="http://schemas.microsoft.com/office/drawing/2014/main" id="{653774D0-5434-4235-99D7-C8891C9049DD}"/>
              </a:ext>
            </a:extLst>
          </p:cNvPr>
          <p:cNvSpPr txBox="1"/>
          <p:nvPr/>
        </p:nvSpPr>
        <p:spPr>
          <a:xfrm>
            <a:off x="4691797" y="3763758"/>
            <a:ext cx="328613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7/30</a:t>
            </a:r>
            <a:r>
              <a:rPr kumimoji="1" lang="ja-JP" altLang="en-US"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日毎にアップロード＆</a:t>
            </a:r>
            <a:r>
              <a:rPr kumimoji="1" lang="en-US" altLang="ja-JP"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Power</a:t>
            </a:r>
            <a:r>
              <a:rPr kumimoji="1" lang="ja-JP" altLang="en-US"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 </a:t>
            </a:r>
            <a:r>
              <a:rPr kumimoji="1" lang="en-US" altLang="ja-JP"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BI</a:t>
            </a:r>
            <a:r>
              <a:rPr kumimoji="1" lang="ja-JP" altLang="en-US"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データ更新</a:t>
            </a:r>
            <a:br>
              <a:rPr kumimoji="1" lang="en-US" altLang="ja-JP"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br>
            <a:r>
              <a:rPr kumimoji="1" lang="en-US" altLang="ja-JP"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User</a:t>
            </a:r>
            <a:r>
              <a:rPr kumimoji="1" lang="ja-JP" altLang="en-US"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 </a:t>
            </a:r>
            <a:r>
              <a:rPr kumimoji="1" lang="en-US" altLang="ja-JP"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Directory</a:t>
            </a:r>
            <a:r>
              <a:rPr kumimoji="1" lang="ja-JP" altLang="en-US"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は毎月更新</a:t>
            </a:r>
          </a:p>
        </p:txBody>
      </p:sp>
      <p:pic>
        <p:nvPicPr>
          <p:cNvPr id="35" name="図 34">
            <a:extLst>
              <a:ext uri="{FF2B5EF4-FFF2-40B4-BE49-F238E27FC236}">
                <a16:creationId xmlns:a16="http://schemas.microsoft.com/office/drawing/2014/main" id="{349D4305-1B45-4D22-9834-F2D199016281}"/>
              </a:ext>
            </a:extLst>
          </p:cNvPr>
          <p:cNvPicPr>
            <a:picLocks noChangeAspect="1"/>
          </p:cNvPicPr>
          <p:nvPr/>
        </p:nvPicPr>
        <p:blipFill>
          <a:blip r:embed="rId7" cstate="email">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219382" y="6146498"/>
            <a:ext cx="355608" cy="355608"/>
          </a:xfrm>
          <a:prstGeom prst="rect">
            <a:avLst/>
          </a:prstGeom>
        </p:spPr>
      </p:pic>
      <p:pic>
        <p:nvPicPr>
          <p:cNvPr id="37" name="図 36">
            <a:extLst>
              <a:ext uri="{FF2B5EF4-FFF2-40B4-BE49-F238E27FC236}">
                <a16:creationId xmlns:a16="http://schemas.microsoft.com/office/drawing/2014/main" id="{5B2D9F0A-44E4-4825-A423-90A86BBD419B}"/>
              </a:ext>
            </a:extLst>
          </p:cNvPr>
          <p:cNvPicPr>
            <a:picLocks noChangeAspect="1"/>
          </p:cNvPicPr>
          <p:nvPr/>
        </p:nvPicPr>
        <p:blipFill>
          <a:blip r:embed="rId7" cstate="email">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287892" y="5334164"/>
            <a:ext cx="355608" cy="355608"/>
          </a:xfrm>
          <a:prstGeom prst="rect">
            <a:avLst/>
          </a:prstGeom>
        </p:spPr>
      </p:pic>
      <p:pic>
        <p:nvPicPr>
          <p:cNvPr id="41" name="図 40">
            <a:extLst>
              <a:ext uri="{FF2B5EF4-FFF2-40B4-BE49-F238E27FC236}">
                <a16:creationId xmlns:a16="http://schemas.microsoft.com/office/drawing/2014/main" id="{851095AE-7E14-4DDD-BED3-CF228D87C8F0}"/>
              </a:ext>
            </a:extLst>
          </p:cNvPr>
          <p:cNvPicPr>
            <a:picLocks noChangeAspect="1"/>
          </p:cNvPicPr>
          <p:nvPr/>
        </p:nvPicPr>
        <p:blipFill>
          <a:blip r:embed="rId7" cstate="email">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995676" y="5335562"/>
            <a:ext cx="355608" cy="355608"/>
          </a:xfrm>
          <a:prstGeom prst="rect">
            <a:avLst/>
          </a:prstGeom>
        </p:spPr>
      </p:pic>
      <p:sp>
        <p:nvSpPr>
          <p:cNvPr id="4" name="スライド番号プレースホルダー 3">
            <a:extLst>
              <a:ext uri="{FF2B5EF4-FFF2-40B4-BE49-F238E27FC236}">
                <a16:creationId xmlns:a16="http://schemas.microsoft.com/office/drawing/2014/main" id="{A4706A0E-7C30-4561-AF8F-3ACB32A9C985}"/>
              </a:ext>
            </a:extLst>
          </p:cNvPr>
          <p:cNvSpPr>
            <a:spLocks noGrp="1"/>
          </p:cNvSpPr>
          <p:nvPr>
            <p:ph type="sldNum" sz="quarter" idx="12"/>
          </p:nvPr>
        </p:nvSpPr>
        <p:spPr>
          <a:xfrm>
            <a:off x="9214607" y="641507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1" lang="ja-JP" altLang="en-US" sz="12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endParaRPr>
          </a:p>
        </p:txBody>
      </p:sp>
      <p:pic>
        <p:nvPicPr>
          <p:cNvPr id="45" name="図 44">
            <a:extLst>
              <a:ext uri="{FF2B5EF4-FFF2-40B4-BE49-F238E27FC236}">
                <a16:creationId xmlns:a16="http://schemas.microsoft.com/office/drawing/2014/main" id="{74A05118-453A-4A47-AD4B-4360543FCA9D}"/>
              </a:ext>
            </a:extLst>
          </p:cNvPr>
          <p:cNvPicPr>
            <a:picLocks noChangeAspect="1"/>
          </p:cNvPicPr>
          <p:nvPr/>
        </p:nvPicPr>
        <p:blipFill>
          <a:blip r:embed="rId7" cstate="email">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591294" y="5343951"/>
            <a:ext cx="355608" cy="355608"/>
          </a:xfrm>
          <a:prstGeom prst="rect">
            <a:avLst/>
          </a:prstGeom>
        </p:spPr>
      </p:pic>
      <p:pic>
        <p:nvPicPr>
          <p:cNvPr id="47" name="図 46">
            <a:extLst>
              <a:ext uri="{FF2B5EF4-FFF2-40B4-BE49-F238E27FC236}">
                <a16:creationId xmlns:a16="http://schemas.microsoft.com/office/drawing/2014/main" id="{99CE6802-C362-4164-8AA7-74E275370AC8}"/>
              </a:ext>
            </a:extLst>
          </p:cNvPr>
          <p:cNvPicPr>
            <a:picLocks noChangeAspect="1"/>
          </p:cNvPicPr>
          <p:nvPr/>
        </p:nvPicPr>
        <p:blipFill>
          <a:blip r:embed="rId7" cstate="email">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522783" y="6147896"/>
            <a:ext cx="355608" cy="355608"/>
          </a:xfrm>
          <a:prstGeom prst="rect">
            <a:avLst/>
          </a:prstGeom>
        </p:spPr>
      </p:pic>
      <p:pic>
        <p:nvPicPr>
          <p:cNvPr id="48" name="図 47">
            <a:extLst>
              <a:ext uri="{FF2B5EF4-FFF2-40B4-BE49-F238E27FC236}">
                <a16:creationId xmlns:a16="http://schemas.microsoft.com/office/drawing/2014/main" id="{DC3FA01C-4504-4DE2-91EE-DE6F25FDCF81}"/>
              </a:ext>
            </a:extLst>
          </p:cNvPr>
          <p:cNvPicPr>
            <a:picLocks noChangeAspect="1"/>
          </p:cNvPicPr>
          <p:nvPr/>
        </p:nvPicPr>
        <p:blipFill>
          <a:blip r:embed="rId7" cstate="email">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869529" y="5001400"/>
            <a:ext cx="355608" cy="355608"/>
          </a:xfrm>
          <a:prstGeom prst="rect">
            <a:avLst/>
          </a:prstGeom>
        </p:spPr>
      </p:pic>
      <p:pic>
        <p:nvPicPr>
          <p:cNvPr id="55" name="図 54">
            <a:extLst>
              <a:ext uri="{FF2B5EF4-FFF2-40B4-BE49-F238E27FC236}">
                <a16:creationId xmlns:a16="http://schemas.microsoft.com/office/drawing/2014/main" id="{06F7AF59-C1CF-46BA-B3C9-4B0F6CEEF6C9}"/>
              </a:ext>
            </a:extLst>
          </p:cNvPr>
          <p:cNvPicPr>
            <a:picLocks noChangeAspect="1"/>
          </p:cNvPicPr>
          <p:nvPr/>
        </p:nvPicPr>
        <p:blipFill>
          <a:blip r:embed="rId7" cstate="email">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870927" y="5355136"/>
            <a:ext cx="355608" cy="355608"/>
          </a:xfrm>
          <a:prstGeom prst="rect">
            <a:avLst/>
          </a:prstGeom>
        </p:spPr>
      </p:pic>
      <p:sp>
        <p:nvSpPr>
          <p:cNvPr id="44" name="タイトル 1">
            <a:extLst>
              <a:ext uri="{FF2B5EF4-FFF2-40B4-BE49-F238E27FC236}">
                <a16:creationId xmlns:a16="http://schemas.microsoft.com/office/drawing/2014/main" id="{5E377512-6A28-4965-A6F5-7C807E9254D0}"/>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ja-JP" altLang="en-US"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動作の仕組み</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pic>
        <p:nvPicPr>
          <p:cNvPr id="10" name="図 9">
            <a:extLst>
              <a:ext uri="{FF2B5EF4-FFF2-40B4-BE49-F238E27FC236}">
                <a16:creationId xmlns:a16="http://schemas.microsoft.com/office/drawing/2014/main" id="{98C371E0-5644-40C4-8569-5B35FAE40103}"/>
              </a:ext>
            </a:extLst>
          </p:cNvPr>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562061" y="3115776"/>
            <a:ext cx="1224794" cy="786460"/>
          </a:xfrm>
          <a:prstGeom prst="ellipse">
            <a:avLst/>
          </a:prstGeom>
        </p:spPr>
      </p:pic>
      <p:sp>
        <p:nvSpPr>
          <p:cNvPr id="59" name="矢印: 上 58">
            <a:extLst>
              <a:ext uri="{FF2B5EF4-FFF2-40B4-BE49-F238E27FC236}">
                <a16:creationId xmlns:a16="http://schemas.microsoft.com/office/drawing/2014/main" id="{EAAD38CC-040A-4B7C-BBEC-230904BB3455}"/>
              </a:ext>
            </a:extLst>
          </p:cNvPr>
          <p:cNvSpPr/>
          <p:nvPr/>
        </p:nvSpPr>
        <p:spPr>
          <a:xfrm rot="10800000">
            <a:off x="2394325" y="3869435"/>
            <a:ext cx="322598" cy="1063292"/>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63" name="テキスト ボックス 62">
            <a:extLst>
              <a:ext uri="{FF2B5EF4-FFF2-40B4-BE49-F238E27FC236}">
                <a16:creationId xmlns:a16="http://schemas.microsoft.com/office/drawing/2014/main" id="{4B1BCFA6-F760-4916-B251-8D9CA084278D}"/>
              </a:ext>
            </a:extLst>
          </p:cNvPr>
          <p:cNvSpPr txBox="1"/>
          <p:nvPr/>
        </p:nvSpPr>
        <p:spPr>
          <a:xfrm>
            <a:off x="1620620" y="3211934"/>
            <a:ext cx="188154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rPr>
              <a:t>Microsoft</a:t>
            </a: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rPr>
              <a:t> </a:t>
            </a:r>
            <a:r>
              <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rPr>
              <a:t>Graph</a:t>
            </a:r>
            <a:br>
              <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rPr>
            </a:br>
            <a:r>
              <a:rPr lang="en-US" altLang="ja-JP" sz="1200" dirty="0">
                <a:solidFill>
                  <a:prstClr val="black"/>
                </a:solidFill>
                <a:latin typeface="Meiryo UI" panose="020B0604030504040204" pitchFamily="50" charset="-128"/>
                <a:ea typeface="Meiryo UI" panose="020B0604030504040204" pitchFamily="50" charset="-128"/>
                <a:cs typeface="Segoe UI" panose="020B0502040204020203" pitchFamily="34" charset="0"/>
              </a:rPr>
              <a:t>Security Graph</a:t>
            </a:r>
            <a:endPar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sp>
        <p:nvSpPr>
          <p:cNvPr id="62" name="テキスト ボックス 61">
            <a:extLst>
              <a:ext uri="{FF2B5EF4-FFF2-40B4-BE49-F238E27FC236}">
                <a16:creationId xmlns:a16="http://schemas.microsoft.com/office/drawing/2014/main" id="{18E361AD-D17C-4B72-A9D6-0DE7684D9F7C}"/>
              </a:ext>
            </a:extLst>
          </p:cNvPr>
          <p:cNvSpPr txBox="1"/>
          <p:nvPr/>
        </p:nvSpPr>
        <p:spPr>
          <a:xfrm>
            <a:off x="2227734" y="4310509"/>
            <a:ext cx="4500236" cy="261610"/>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CSV files exported from O365 admin portal</a:t>
            </a: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 </a:t>
            </a:r>
            <a:r>
              <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&amp;/or PowerShell</a:t>
            </a:r>
            <a:endPar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91CAF291-3FA0-4106-96E0-24375DCB0263}"/>
              </a:ext>
            </a:extLst>
          </p:cNvPr>
          <p:cNvSpPr txBox="1"/>
          <p:nvPr/>
        </p:nvSpPr>
        <p:spPr>
          <a:xfrm>
            <a:off x="2021747" y="3867325"/>
            <a:ext cx="511728" cy="369332"/>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①</a:t>
            </a:r>
          </a:p>
        </p:txBody>
      </p:sp>
      <p:sp>
        <p:nvSpPr>
          <p:cNvPr id="65" name="テキスト ボックス 64">
            <a:extLst>
              <a:ext uri="{FF2B5EF4-FFF2-40B4-BE49-F238E27FC236}">
                <a16:creationId xmlns:a16="http://schemas.microsoft.com/office/drawing/2014/main" id="{46D2348C-E8FB-417B-AF21-B6B3820FDFF2}"/>
              </a:ext>
            </a:extLst>
          </p:cNvPr>
          <p:cNvSpPr txBox="1"/>
          <p:nvPr/>
        </p:nvSpPr>
        <p:spPr>
          <a:xfrm>
            <a:off x="3910668" y="3826778"/>
            <a:ext cx="511728" cy="369332"/>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②</a:t>
            </a:r>
          </a:p>
        </p:txBody>
      </p:sp>
      <p:sp>
        <p:nvSpPr>
          <p:cNvPr id="66" name="テキスト ボックス 65">
            <a:extLst>
              <a:ext uri="{FF2B5EF4-FFF2-40B4-BE49-F238E27FC236}">
                <a16:creationId xmlns:a16="http://schemas.microsoft.com/office/drawing/2014/main" id="{B9C853B6-97D5-464D-9F75-DCF261680E8D}"/>
              </a:ext>
            </a:extLst>
          </p:cNvPr>
          <p:cNvSpPr txBox="1"/>
          <p:nvPr/>
        </p:nvSpPr>
        <p:spPr>
          <a:xfrm>
            <a:off x="5145248" y="2452381"/>
            <a:ext cx="511728" cy="369332"/>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③</a:t>
            </a:r>
          </a:p>
        </p:txBody>
      </p:sp>
      <p:sp>
        <p:nvSpPr>
          <p:cNvPr id="67" name="テキスト ボックス 66">
            <a:extLst>
              <a:ext uri="{FF2B5EF4-FFF2-40B4-BE49-F238E27FC236}">
                <a16:creationId xmlns:a16="http://schemas.microsoft.com/office/drawing/2014/main" id="{ECA90FBE-1B09-4766-8A0B-7BB869AB6210}"/>
              </a:ext>
            </a:extLst>
          </p:cNvPr>
          <p:cNvSpPr txBox="1"/>
          <p:nvPr/>
        </p:nvSpPr>
        <p:spPr>
          <a:xfrm>
            <a:off x="7403284" y="2839673"/>
            <a:ext cx="511728" cy="369332"/>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④</a:t>
            </a:r>
          </a:p>
        </p:txBody>
      </p:sp>
      <p:pic>
        <p:nvPicPr>
          <p:cNvPr id="68" name="Picture 4" descr="C:\Users\masumi\AppData\Local\Microsoft\Windows\Temporary Internet Files\Content.IE5\2NUCEUE4\j0433944[1].png">
            <a:extLst>
              <a:ext uri="{FF2B5EF4-FFF2-40B4-BE49-F238E27FC236}">
                <a16:creationId xmlns:a16="http://schemas.microsoft.com/office/drawing/2014/main" id="{4A8085A0-E1A4-4BBB-8D0B-E74CB6B8A22C}"/>
              </a:ext>
            </a:extLst>
          </p:cNvPr>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flipH="1">
            <a:off x="704675" y="5117038"/>
            <a:ext cx="973124" cy="973124"/>
          </a:xfrm>
          <a:prstGeom prst="rect">
            <a:avLst/>
          </a:prstGeom>
          <a:noFill/>
        </p:spPr>
      </p:pic>
      <p:sp>
        <p:nvSpPr>
          <p:cNvPr id="70" name="テキスト ボックス 69">
            <a:extLst>
              <a:ext uri="{FF2B5EF4-FFF2-40B4-BE49-F238E27FC236}">
                <a16:creationId xmlns:a16="http://schemas.microsoft.com/office/drawing/2014/main" id="{F2405E1D-0C31-4C82-90DF-1AFA85195CB5}"/>
              </a:ext>
            </a:extLst>
          </p:cNvPr>
          <p:cNvSpPr txBox="1"/>
          <p:nvPr/>
        </p:nvSpPr>
        <p:spPr>
          <a:xfrm>
            <a:off x="7918876" y="5516191"/>
            <a:ext cx="3372706" cy="276999"/>
          </a:xfrm>
          <a:prstGeom prst="rect">
            <a:avLst/>
          </a:prstGeom>
          <a:solidFill>
            <a:srgbClr val="EC62E5"/>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dirty="0">
                <a:solidFill>
                  <a:srgbClr val="FFFFFF"/>
                </a:solidFill>
                <a:latin typeface="Meiryo UI" panose="020B0604030504040204" pitchFamily="50" charset="-128"/>
                <a:ea typeface="Meiryo UI" panose="020B0604030504040204" pitchFamily="50" charset="-128"/>
              </a:rPr>
              <a:t>ID</a:t>
            </a:r>
            <a:r>
              <a:rPr lang="ja-JP" altLang="en-US" sz="1200" dirty="0">
                <a:solidFill>
                  <a:srgbClr val="FFFFFF"/>
                </a:solidFill>
                <a:latin typeface="Meiryo UI" panose="020B0604030504040204" pitchFamily="50" charset="-128"/>
                <a:ea typeface="Meiryo UI" panose="020B0604030504040204" pitchFamily="50" charset="-128"/>
              </a:rPr>
              <a:t>毎に閲覧範囲を制限可能</a:t>
            </a:r>
            <a:endParaRPr kumimoji="1"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64" name="正方形/長方形 17413">
            <a:extLst>
              <a:ext uri="{FF2B5EF4-FFF2-40B4-BE49-F238E27FC236}">
                <a16:creationId xmlns:a16="http://schemas.microsoft.com/office/drawing/2014/main" id="{A5A09492-F4B7-4567-870A-70055ADFF2D5}"/>
              </a:ext>
            </a:extLst>
          </p:cNvPr>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10867939" y="5233040"/>
            <a:ext cx="868363" cy="782638"/>
          </a:xfrm>
          <a:prstGeom prst="rect">
            <a:avLst/>
          </a:prstGeom>
          <a:noFill/>
          <a:ln w="9525">
            <a:noFill/>
            <a:miter lim="800000"/>
            <a:headEnd/>
            <a:tailEnd/>
          </a:ln>
        </p:spPr>
      </p:pic>
      <p:sp>
        <p:nvSpPr>
          <p:cNvPr id="69" name="テキスト ボックス 68">
            <a:extLst>
              <a:ext uri="{FF2B5EF4-FFF2-40B4-BE49-F238E27FC236}">
                <a16:creationId xmlns:a16="http://schemas.microsoft.com/office/drawing/2014/main" id="{61E63B8F-2521-4265-A29B-C1C4D85783BA}"/>
              </a:ext>
            </a:extLst>
          </p:cNvPr>
          <p:cNvSpPr txBox="1"/>
          <p:nvPr/>
        </p:nvSpPr>
        <p:spPr>
          <a:xfrm>
            <a:off x="842649" y="4125883"/>
            <a:ext cx="197605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一括でデータ取得</a:t>
            </a:r>
          </a:p>
        </p:txBody>
      </p:sp>
    </p:spTree>
    <p:extLst>
      <p:ext uri="{BB962C8B-B14F-4D97-AF65-F5344CB8AC3E}">
        <p14:creationId xmlns:p14="http://schemas.microsoft.com/office/powerpoint/2010/main" val="2977394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Office365</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関連データの活用と</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PDCA</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サイクル</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4</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pic>
        <p:nvPicPr>
          <p:cNvPr id="30" name="Picture 4" descr="A screenshot of a cell phone&#10;&#10;Description generated with very high confidence">
            <a:extLst>
              <a:ext uri="{FF2B5EF4-FFF2-40B4-BE49-F238E27FC236}">
                <a16:creationId xmlns:a16="http://schemas.microsoft.com/office/drawing/2014/main" id="{E38254CE-F195-4A6D-B534-84E8AEDF2B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385176" y="2116455"/>
            <a:ext cx="3806824" cy="3611245"/>
          </a:xfrm>
          <a:prstGeom prst="rect">
            <a:avLst/>
          </a:prstGeom>
        </p:spPr>
      </p:pic>
      <p:pic>
        <p:nvPicPr>
          <p:cNvPr id="31" name="Picture 5" descr="A close up of a screen&#10;&#10;Description generated with high confidence">
            <a:extLst>
              <a:ext uri="{FF2B5EF4-FFF2-40B4-BE49-F238E27FC236}">
                <a16:creationId xmlns:a16="http://schemas.microsoft.com/office/drawing/2014/main" id="{DDAED5DC-276F-4CAB-B001-EF5665E4E2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310925" y="1040504"/>
            <a:ext cx="4881075" cy="5569740"/>
          </a:xfrm>
          <a:prstGeom prst="rect">
            <a:avLst/>
          </a:prstGeom>
          <a:effectLst>
            <a:outerShdw blurRad="88900" dist="38100" dir="5400000" algn="t" rotWithShape="0">
              <a:prstClr val="black">
                <a:alpha val="25000"/>
              </a:prstClr>
            </a:outerShdw>
          </a:effectLst>
        </p:spPr>
      </p:pic>
      <p:cxnSp>
        <p:nvCxnSpPr>
          <p:cNvPr id="4" name="直線コネクタ 3">
            <a:extLst>
              <a:ext uri="{FF2B5EF4-FFF2-40B4-BE49-F238E27FC236}">
                <a16:creationId xmlns:a16="http://schemas.microsoft.com/office/drawing/2014/main" id="{5B8E53F6-09D3-4E3F-A85B-0B661D82A761}"/>
              </a:ext>
            </a:extLst>
          </p:cNvPr>
          <p:cNvCxnSpPr>
            <a:cxnSpLocks/>
          </p:cNvCxnSpPr>
          <p:nvPr/>
        </p:nvCxnSpPr>
        <p:spPr>
          <a:xfrm>
            <a:off x="1006678" y="3649211"/>
            <a:ext cx="0" cy="27935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27B10F84-FA2E-4739-B6C9-C73060E0B1FE}"/>
              </a:ext>
            </a:extLst>
          </p:cNvPr>
          <p:cNvCxnSpPr>
            <a:cxnSpLocks/>
          </p:cNvCxnSpPr>
          <p:nvPr/>
        </p:nvCxnSpPr>
        <p:spPr>
          <a:xfrm flipH="1">
            <a:off x="1015068" y="6418976"/>
            <a:ext cx="637563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F52A93D4-058F-4F0F-8A7E-2187FAF30B5D}"/>
              </a:ext>
            </a:extLst>
          </p:cNvPr>
          <p:cNvSpPr/>
          <p:nvPr/>
        </p:nvSpPr>
        <p:spPr>
          <a:xfrm>
            <a:off x="1979801" y="6165909"/>
            <a:ext cx="377505" cy="2432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a:extLst>
              <a:ext uri="{FF2B5EF4-FFF2-40B4-BE49-F238E27FC236}">
                <a16:creationId xmlns:a16="http://schemas.microsoft.com/office/drawing/2014/main" id="{83C72E1E-14E2-4AC9-ADC8-17F3CA0852A0}"/>
              </a:ext>
            </a:extLst>
          </p:cNvPr>
          <p:cNvSpPr/>
          <p:nvPr/>
        </p:nvSpPr>
        <p:spPr>
          <a:xfrm>
            <a:off x="2677485" y="5318621"/>
            <a:ext cx="367719" cy="1108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正方形/長方形 27">
            <a:extLst>
              <a:ext uri="{FF2B5EF4-FFF2-40B4-BE49-F238E27FC236}">
                <a16:creationId xmlns:a16="http://schemas.microsoft.com/office/drawing/2014/main" id="{DC01D634-91EA-4156-8BE3-F1C7B7597362}"/>
              </a:ext>
            </a:extLst>
          </p:cNvPr>
          <p:cNvSpPr/>
          <p:nvPr/>
        </p:nvSpPr>
        <p:spPr>
          <a:xfrm>
            <a:off x="3358391" y="4739779"/>
            <a:ext cx="366321" cy="16889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2F286AD0-2944-4DF9-BD52-8DA1F87843BF}"/>
              </a:ext>
            </a:extLst>
          </p:cNvPr>
          <p:cNvSpPr/>
          <p:nvPr/>
        </p:nvSpPr>
        <p:spPr>
          <a:xfrm>
            <a:off x="4047687" y="5025005"/>
            <a:ext cx="339755" cy="13883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a:extLst>
              <a:ext uri="{FF2B5EF4-FFF2-40B4-BE49-F238E27FC236}">
                <a16:creationId xmlns:a16="http://schemas.microsoft.com/office/drawing/2014/main" id="{4FAB9C37-812D-4BC0-8725-848E45590F7F}"/>
              </a:ext>
            </a:extLst>
          </p:cNvPr>
          <p:cNvSpPr/>
          <p:nvPr/>
        </p:nvSpPr>
        <p:spPr>
          <a:xfrm>
            <a:off x="4728594" y="5142452"/>
            <a:ext cx="321579" cy="12891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a:extLst>
              <a:ext uri="{FF2B5EF4-FFF2-40B4-BE49-F238E27FC236}">
                <a16:creationId xmlns:a16="http://schemas.microsoft.com/office/drawing/2014/main" id="{F94B9625-B3E7-4F94-A333-3A2AE66B8A4B}"/>
              </a:ext>
            </a:extLst>
          </p:cNvPr>
          <p:cNvSpPr/>
          <p:nvPr/>
        </p:nvSpPr>
        <p:spPr>
          <a:xfrm>
            <a:off x="5367555" y="5176009"/>
            <a:ext cx="321579" cy="12485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a:extLst>
              <a:ext uri="{FF2B5EF4-FFF2-40B4-BE49-F238E27FC236}">
                <a16:creationId xmlns:a16="http://schemas.microsoft.com/office/drawing/2014/main" id="{A3B37759-106F-4E02-9D05-C74F2125C193}"/>
              </a:ext>
            </a:extLst>
          </p:cNvPr>
          <p:cNvSpPr/>
          <p:nvPr/>
        </p:nvSpPr>
        <p:spPr>
          <a:xfrm>
            <a:off x="6056850" y="3976382"/>
            <a:ext cx="327172" cy="2449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正方形/長方形 34">
            <a:extLst>
              <a:ext uri="{FF2B5EF4-FFF2-40B4-BE49-F238E27FC236}">
                <a16:creationId xmlns:a16="http://schemas.microsoft.com/office/drawing/2014/main" id="{14693E21-1379-499B-9150-F94A9AC15A29}"/>
              </a:ext>
            </a:extLst>
          </p:cNvPr>
          <p:cNvSpPr/>
          <p:nvPr/>
        </p:nvSpPr>
        <p:spPr>
          <a:xfrm>
            <a:off x="6712590" y="3716324"/>
            <a:ext cx="325773" cy="2711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a:extLst>
              <a:ext uri="{FF2B5EF4-FFF2-40B4-BE49-F238E27FC236}">
                <a16:creationId xmlns:a16="http://schemas.microsoft.com/office/drawing/2014/main" id="{E4A0B3E6-D318-430C-B2A5-E5299389D9F5}"/>
              </a:ext>
            </a:extLst>
          </p:cNvPr>
          <p:cNvSpPr/>
          <p:nvPr/>
        </p:nvSpPr>
        <p:spPr>
          <a:xfrm>
            <a:off x="1276525" y="6224632"/>
            <a:ext cx="367718" cy="2027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2" name="直線矢印コネクタ 11">
            <a:extLst>
              <a:ext uri="{FF2B5EF4-FFF2-40B4-BE49-F238E27FC236}">
                <a16:creationId xmlns:a16="http://schemas.microsoft.com/office/drawing/2014/main" id="{59AEF775-0C3D-4A04-BE94-19CD64A2BB0F}"/>
              </a:ext>
            </a:extLst>
          </p:cNvPr>
          <p:cNvCxnSpPr/>
          <p:nvPr/>
        </p:nvCxnSpPr>
        <p:spPr>
          <a:xfrm flipV="1">
            <a:off x="2231471" y="4882393"/>
            <a:ext cx="427839"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7BB56DB3-B926-4EE0-BA5F-930D4D03E2A0}"/>
              </a:ext>
            </a:extLst>
          </p:cNvPr>
          <p:cNvCxnSpPr>
            <a:cxnSpLocks/>
          </p:cNvCxnSpPr>
          <p:nvPr/>
        </p:nvCxnSpPr>
        <p:spPr>
          <a:xfrm>
            <a:off x="3566719" y="4497898"/>
            <a:ext cx="1911292" cy="3844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7A4388E3-2449-4F83-86CB-5E8FE4748150}"/>
              </a:ext>
            </a:extLst>
          </p:cNvPr>
          <p:cNvCxnSpPr>
            <a:cxnSpLocks/>
          </p:cNvCxnSpPr>
          <p:nvPr/>
        </p:nvCxnSpPr>
        <p:spPr>
          <a:xfrm flipV="1">
            <a:off x="5732477" y="3808602"/>
            <a:ext cx="223707" cy="7745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プレースホルダー 3">
            <a:extLst>
              <a:ext uri="{FF2B5EF4-FFF2-40B4-BE49-F238E27FC236}">
                <a16:creationId xmlns:a16="http://schemas.microsoft.com/office/drawing/2014/main" id="{E239AD8A-33CF-42B7-9531-5919393E5C0E}"/>
              </a:ext>
            </a:extLst>
          </p:cNvPr>
          <p:cNvSpPr>
            <a:spLocks noGrp="1"/>
          </p:cNvSpPr>
          <p:nvPr>
            <p:ph type="body" sz="quarter" idx="10"/>
          </p:nvPr>
        </p:nvSpPr>
        <p:spPr>
          <a:xfrm>
            <a:off x="617977" y="1204261"/>
            <a:ext cx="6856614" cy="409297"/>
          </a:xfrm>
        </p:spPr>
        <p:txBody>
          <a:bodyPr>
            <a:noAutofit/>
          </a:bodyPr>
          <a:lstStyle/>
          <a:p>
            <a:pPr marL="342900" indent="-342900">
              <a:buFont typeface="Wingdings" panose="05000000000000000000" pitchFamily="2" charset="2"/>
              <a:buChar char="l"/>
            </a:pPr>
            <a:r>
              <a:rPr lang="ja-JP" altLang="en-US" dirty="0">
                <a:solidFill>
                  <a:srgbClr val="7030A0"/>
                </a:solidFill>
                <a:latin typeface="Meiryo UI" panose="020B0604030504040204" pitchFamily="50" charset="-128"/>
                <a:ea typeface="Meiryo UI" panose="020B0604030504040204" pitchFamily="50" charset="-128"/>
              </a:rPr>
              <a:t>業務効率化・</a:t>
            </a:r>
            <a:r>
              <a:rPr lang="en-US" altLang="ja-JP" dirty="0">
                <a:solidFill>
                  <a:srgbClr val="7030A0"/>
                </a:solidFill>
                <a:latin typeface="Meiryo UI" panose="020B0604030504040204" pitchFamily="50" charset="-128"/>
                <a:ea typeface="Meiryo UI" panose="020B0604030504040204" pitchFamily="50" charset="-128"/>
              </a:rPr>
              <a:t>Digital</a:t>
            </a:r>
            <a:r>
              <a:rPr lang="ja-JP" altLang="en-US" dirty="0">
                <a:solidFill>
                  <a:srgbClr val="7030A0"/>
                </a:solidFill>
                <a:latin typeface="Meiryo UI" panose="020B0604030504040204" pitchFamily="50" charset="-128"/>
                <a:ea typeface="Meiryo UI" panose="020B0604030504040204" pitchFamily="50" charset="-128"/>
              </a:rPr>
              <a:t> </a:t>
            </a:r>
            <a:r>
              <a:rPr lang="en-US" altLang="ja-JP" dirty="0">
                <a:solidFill>
                  <a:srgbClr val="7030A0"/>
                </a:solidFill>
                <a:latin typeface="Meiryo UI" panose="020B0604030504040204" pitchFamily="50" charset="-128"/>
                <a:ea typeface="Meiryo UI" panose="020B0604030504040204" pitchFamily="50" charset="-128"/>
              </a:rPr>
              <a:t>Transformation</a:t>
            </a:r>
            <a:r>
              <a:rPr lang="ja-JP" altLang="en-US" dirty="0">
                <a:solidFill>
                  <a:srgbClr val="7030A0"/>
                </a:solidFill>
                <a:latin typeface="Meiryo UI" panose="020B0604030504040204" pitchFamily="50" charset="-128"/>
                <a:ea typeface="Meiryo UI" panose="020B0604030504040204" pitchFamily="50" charset="-128"/>
              </a:rPr>
              <a:t>の</a:t>
            </a:r>
            <a:r>
              <a:rPr lang="en-US" altLang="ja-JP" dirty="0">
                <a:solidFill>
                  <a:srgbClr val="7030A0"/>
                </a:solidFill>
                <a:latin typeface="Meiryo UI" panose="020B0604030504040204" pitchFamily="50" charset="-128"/>
                <a:ea typeface="Meiryo UI" panose="020B0604030504040204" pitchFamily="50" charset="-128"/>
              </a:rPr>
              <a:t>PDCA</a:t>
            </a:r>
            <a:r>
              <a:rPr lang="ja-JP" altLang="en-US" dirty="0">
                <a:solidFill>
                  <a:srgbClr val="7030A0"/>
                </a:solidFill>
                <a:latin typeface="Meiryo UI" panose="020B0604030504040204" pitchFamily="50" charset="-128"/>
                <a:ea typeface="Meiryo UI" panose="020B0604030504040204" pitchFamily="50" charset="-128"/>
              </a:rPr>
              <a:t>サイクルを回す</a:t>
            </a:r>
            <a:endParaRPr lang="en-US" altLang="ja-JP" dirty="0">
              <a:solidFill>
                <a:srgbClr val="7030A0"/>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l"/>
            </a:pPr>
            <a:r>
              <a:rPr lang="ja-JP" altLang="en-US" dirty="0">
                <a:solidFill>
                  <a:srgbClr val="7030A0"/>
                </a:solidFill>
                <a:latin typeface="Meiryo UI" panose="020B0604030504040204" pitchFamily="50" charset="-128"/>
                <a:ea typeface="Meiryo UI" panose="020B0604030504040204" pitchFamily="50" charset="-128"/>
              </a:rPr>
              <a:t>利用状況の推移を把握して課題を認識する。</a:t>
            </a:r>
            <a:endParaRPr lang="en-US" altLang="ja-JP" dirty="0">
              <a:solidFill>
                <a:srgbClr val="7030A0"/>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l"/>
            </a:pPr>
            <a:r>
              <a:rPr lang="ja-JP" altLang="en-US" dirty="0">
                <a:solidFill>
                  <a:srgbClr val="7030A0"/>
                </a:solidFill>
                <a:latin typeface="Meiryo UI" panose="020B0604030504040204" pitchFamily="50" charset="-128"/>
                <a:ea typeface="Meiryo UI" panose="020B0604030504040204" pitchFamily="50" charset="-128"/>
              </a:rPr>
              <a:t>課題を認識して次のアクションを打つ。</a:t>
            </a:r>
            <a:endParaRPr lang="en-US" altLang="ja-JP" dirty="0">
              <a:solidFill>
                <a:srgbClr val="7030A0"/>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l"/>
            </a:pPr>
            <a:r>
              <a:rPr lang="en-US" altLang="ja-JP" dirty="0">
                <a:solidFill>
                  <a:srgbClr val="7030A0"/>
                </a:solidFill>
                <a:latin typeface="Meiryo UI" panose="020B0604030504040204" pitchFamily="50" charset="-128"/>
                <a:ea typeface="Meiryo UI" panose="020B0604030504040204" pitchFamily="50" charset="-128"/>
              </a:rPr>
              <a:t>KPI</a:t>
            </a:r>
            <a:r>
              <a:rPr lang="ja-JP" altLang="en-US" dirty="0">
                <a:solidFill>
                  <a:srgbClr val="7030A0"/>
                </a:solidFill>
                <a:latin typeface="Meiryo UI" panose="020B0604030504040204" pitchFamily="50" charset="-128"/>
                <a:ea typeface="Meiryo UI" panose="020B0604030504040204" pitchFamily="50" charset="-128"/>
              </a:rPr>
              <a:t>策定</a:t>
            </a:r>
            <a:endParaRPr lang="en-US" altLang="ja-JP" dirty="0">
              <a:solidFill>
                <a:srgbClr val="7030A0"/>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l"/>
            </a:pPr>
            <a:r>
              <a:rPr lang="ja-JP" altLang="en-US" dirty="0">
                <a:solidFill>
                  <a:srgbClr val="7030A0"/>
                </a:solidFill>
                <a:latin typeface="Meiryo UI" panose="020B0604030504040204" pitchFamily="50" charset="-128"/>
                <a:ea typeface="Meiryo UI" panose="020B0604030504040204" pitchFamily="50" charset="-128"/>
              </a:rPr>
              <a:t>部門別・職種毎に分析のニーズ</a:t>
            </a:r>
            <a:endParaRPr lang="en-US" altLang="ja-JP" dirty="0">
              <a:solidFill>
                <a:srgbClr val="7030A0"/>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l"/>
            </a:pPr>
            <a:r>
              <a:rPr lang="ja-JP" altLang="en-US" dirty="0">
                <a:solidFill>
                  <a:srgbClr val="7030A0"/>
                </a:solidFill>
                <a:latin typeface="Meiryo UI" panose="020B0604030504040204" pitchFamily="50" charset="-128"/>
                <a:ea typeface="Meiryo UI" panose="020B0604030504040204" pitchFamily="50" charset="-128"/>
              </a:rPr>
              <a:t>ユーザーアンケート・交通費削減等効果測定からのアクション策定</a:t>
            </a:r>
            <a:endParaRPr lang="en-US" altLang="ja-JP" dirty="0">
              <a:solidFill>
                <a:srgbClr val="7030A0"/>
              </a:solidFill>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AE7FF578-D3C7-4733-ABF5-7140682B30AB}"/>
              </a:ext>
            </a:extLst>
          </p:cNvPr>
          <p:cNvSpPr txBox="1"/>
          <p:nvPr/>
        </p:nvSpPr>
        <p:spPr>
          <a:xfrm>
            <a:off x="1308683" y="3850547"/>
            <a:ext cx="2004969" cy="461665"/>
          </a:xfrm>
          <a:prstGeom prst="rect">
            <a:avLst/>
          </a:prstGeom>
          <a:noFill/>
        </p:spPr>
        <p:txBody>
          <a:bodyPr wrap="square" rtlCol="0">
            <a:spAutoFit/>
          </a:bodyPr>
          <a:lstStyle/>
          <a:p>
            <a:r>
              <a:rPr lang="ja-JP" altLang="en-US" sz="2400" b="1" dirty="0">
                <a:solidFill>
                  <a:schemeClr val="accent2"/>
                </a:solidFill>
              </a:rPr>
              <a:t>定点観測！</a:t>
            </a:r>
            <a:endParaRPr kumimoji="1" lang="ja-JP" altLang="en-US" sz="2400" b="1" dirty="0">
              <a:solidFill>
                <a:schemeClr val="accent2"/>
              </a:solidFill>
            </a:endParaRPr>
          </a:p>
        </p:txBody>
      </p:sp>
    </p:spTree>
    <p:extLst>
      <p:ext uri="{BB962C8B-B14F-4D97-AF65-F5344CB8AC3E}">
        <p14:creationId xmlns:p14="http://schemas.microsoft.com/office/powerpoint/2010/main" val="319192966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D26D51C-A6B7-4478-9A2B-5FD1346B90AD}"/>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2594729" y="2030137"/>
            <a:ext cx="7448673" cy="36408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lightRig rig="twoPt" dir="t">
              <a:rot lat="0" lon="0" rev="7200000"/>
            </a:lightRig>
          </a:scene3d>
          <a:sp3d contourW="12700">
            <a:bevelT w="25400" h="19050"/>
            <a:contourClr>
              <a:srgbClr val="969696"/>
            </a:contourClr>
          </a:sp3d>
        </p:spPr>
      </p:pic>
      <p:sp>
        <p:nvSpPr>
          <p:cNvPr id="4" name="スライド番号プレースホルダー 3">
            <a:extLst>
              <a:ext uri="{FF2B5EF4-FFF2-40B4-BE49-F238E27FC236}">
                <a16:creationId xmlns:a16="http://schemas.microsoft.com/office/drawing/2014/main" id="{A4706A0E-7C30-4561-AF8F-3ACB32A9C985}"/>
              </a:ext>
            </a:extLst>
          </p:cNvPr>
          <p:cNvSpPr>
            <a:spLocks noGrp="1"/>
          </p:cNvSpPr>
          <p:nvPr>
            <p:ph type="sldNum" sz="quarter" idx="12"/>
          </p:nvPr>
        </p:nvSpPr>
        <p:spPr>
          <a:xfrm>
            <a:off x="11434193" y="6415073"/>
            <a:ext cx="52361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endParaRPr>
          </a:p>
        </p:txBody>
      </p:sp>
      <p:sp>
        <p:nvSpPr>
          <p:cNvPr id="44" name="タイトル 1">
            <a:extLst>
              <a:ext uri="{FF2B5EF4-FFF2-40B4-BE49-F238E27FC236}">
                <a16:creationId xmlns:a16="http://schemas.microsoft.com/office/drawing/2014/main" id="{5E377512-6A28-4965-A6F5-7C807E9254D0}"/>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利用に必要なもの</a:t>
            </a:r>
          </a:p>
        </p:txBody>
      </p:sp>
      <p:sp>
        <p:nvSpPr>
          <p:cNvPr id="65" name="テキスト ボックス 64">
            <a:extLst>
              <a:ext uri="{FF2B5EF4-FFF2-40B4-BE49-F238E27FC236}">
                <a16:creationId xmlns:a16="http://schemas.microsoft.com/office/drawing/2014/main" id="{DC43EDCD-A0ED-4033-A655-B6DB6A3406EA}"/>
              </a:ext>
            </a:extLst>
          </p:cNvPr>
          <p:cNvSpPr txBox="1"/>
          <p:nvPr/>
        </p:nvSpPr>
        <p:spPr>
          <a:xfrm>
            <a:off x="136573" y="3856037"/>
            <a:ext cx="2958964" cy="830997"/>
          </a:xfrm>
          <a:prstGeom prst="rect">
            <a:avLst/>
          </a:prstGeom>
          <a:solidFill>
            <a:schemeClr val="accent4">
              <a:lumMod val="20000"/>
              <a:lumOff val="80000"/>
            </a:schemeClr>
          </a:solid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en-US" altLang="ja-JP"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Microsoft</a:t>
            </a:r>
            <a:r>
              <a:rPr kumimoji="1" lang="ja-JP" altLang="en-US"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 </a:t>
            </a:r>
            <a:r>
              <a:rPr kumimoji="1" lang="en-US" altLang="ja-JP"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Graph API</a:t>
            </a:r>
            <a:r>
              <a:rPr kumimoji="1" lang="ja-JP" altLang="en-US"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アクセス</a:t>
            </a:r>
            <a:br>
              <a:rPr kumimoji="1" lang="en-US" altLang="ja-JP"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br>
            <a:r>
              <a:rPr kumimoji="1" lang="en-US" altLang="ja-JP"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O365</a:t>
            </a:r>
            <a:r>
              <a:rPr kumimoji="1" lang="ja-JP" altLang="en-US"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管理者アカウント</a:t>
            </a:r>
            <a:br>
              <a:rPr kumimoji="1" lang="en-US" altLang="ja-JP"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br>
            <a:r>
              <a:rPr kumimoji="1" lang="ja-JP" altLang="en-US"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a:t>
            </a:r>
            <a:r>
              <a:rPr kumimoji="1" lang="en-US" altLang="ja-JP" sz="1600" b="0" i="0" u="none" strike="noStrike" kern="1200" cap="none" spc="0" normalizeH="0" baseline="0" noProof="0">
                <a:ln>
                  <a:noFill/>
                </a:ln>
                <a:effectLst/>
                <a:uLnTx/>
                <a:uFillTx/>
                <a:latin typeface="Meiryo UI" panose="020B0604030504040204" pitchFamily="50" charset="-128"/>
                <a:ea typeface="Meiryo UI" panose="020B0604030504040204" pitchFamily="50" charset="-128"/>
                <a:cs typeface="Segoe UI" panose="020B0502040204020203" pitchFamily="34" charset="0"/>
              </a:rPr>
              <a:t>MFA</a:t>
            </a:r>
            <a:r>
              <a:rPr kumimoji="1" lang="ja-JP" altLang="en-US" sz="1600" b="0" i="0" u="none" strike="noStrike" kern="1200" cap="none" spc="0" normalizeH="0" baseline="0" noProof="0">
                <a:ln>
                  <a:noFill/>
                </a:ln>
                <a:effectLst/>
                <a:uLnTx/>
                <a:uFillTx/>
                <a:latin typeface="Meiryo UI" panose="020B0604030504040204" pitchFamily="50" charset="-128"/>
                <a:ea typeface="Meiryo UI" panose="020B0604030504040204" pitchFamily="50" charset="-128"/>
                <a:cs typeface="Segoe UI" panose="020B0502040204020203" pitchFamily="34" charset="0"/>
              </a:rPr>
              <a:t>設定</a:t>
            </a:r>
            <a:r>
              <a:rPr kumimoji="1" lang="ja-JP" altLang="en-US"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なし）</a:t>
            </a:r>
          </a:p>
        </p:txBody>
      </p:sp>
      <p:sp>
        <p:nvSpPr>
          <p:cNvPr id="66" name="テキスト ボックス 65">
            <a:extLst>
              <a:ext uri="{FF2B5EF4-FFF2-40B4-BE49-F238E27FC236}">
                <a16:creationId xmlns:a16="http://schemas.microsoft.com/office/drawing/2014/main" id="{95C933C0-CA8F-4F76-94FC-3D9B082B1DE5}"/>
              </a:ext>
            </a:extLst>
          </p:cNvPr>
          <p:cNvSpPr txBox="1"/>
          <p:nvPr/>
        </p:nvSpPr>
        <p:spPr>
          <a:xfrm>
            <a:off x="163138" y="5426176"/>
            <a:ext cx="3553185" cy="1323439"/>
          </a:xfrm>
          <a:prstGeom prst="rect">
            <a:avLst/>
          </a:prstGeom>
          <a:solidFill>
            <a:schemeClr val="accent4">
              <a:lumMod val="20000"/>
              <a:lumOff val="80000"/>
            </a:schemeClr>
          </a:solidFill>
        </p:spPr>
        <p:txBody>
          <a:bodyPr wrap="square" rtlCol="0">
            <a:spAutoFit/>
          </a:bodyPr>
          <a:lstStyle>
            <a:defPPr>
              <a:defRPr lang="ja-JP"/>
            </a:defPPr>
            <a:lvl1pPr marL="171450" marR="0" lvl="0" indent="-171450" fontAlgn="auto">
              <a:lnSpc>
                <a:spcPct val="100000"/>
              </a:lnSpc>
              <a:spcBef>
                <a:spcPts val="0"/>
              </a:spcBef>
              <a:spcAft>
                <a:spcPts val="0"/>
              </a:spcAft>
              <a:buClrTx/>
              <a:buSzTx/>
              <a:buFont typeface="Wingdings" panose="05000000000000000000" pitchFamily="2" charset="2"/>
              <a:buChar char="ü"/>
              <a:tabLst/>
              <a:defRPr sz="1600" b="0" i="0" u="none" strike="noStrike" cap="none" spc="0" normalizeH="0" baseline="0">
                <a:ln>
                  <a:noFill/>
                </a:ln>
                <a:effectLst/>
                <a:uLnTx/>
                <a:uFillTx/>
                <a:latin typeface="Meiryo UI" panose="020B0604030504040204" pitchFamily="50" charset="-128"/>
                <a:ea typeface="Meiryo UI" panose="020B0604030504040204" pitchFamily="50" charset="-128"/>
                <a:cs typeface="Segoe UI" panose="020B0502040204020203" pitchFamily="34" charset="0"/>
              </a:defRPr>
            </a:lvl1pPr>
          </a:lstStyle>
          <a:p>
            <a:r>
              <a:rPr lang="en-US" altLang="ja-JP" dirty="0"/>
              <a:t>Windows</a:t>
            </a:r>
            <a:r>
              <a:rPr lang="ja-JP" altLang="en-US" dirty="0"/>
              <a:t> </a:t>
            </a:r>
            <a:r>
              <a:rPr lang="en-US" altLang="ja-JP" dirty="0"/>
              <a:t>PowerShell(v5.1</a:t>
            </a:r>
            <a:r>
              <a:rPr lang="ja-JP" altLang="en-US" dirty="0"/>
              <a:t>以上）＆タスクスケジューラ＋実行</a:t>
            </a:r>
            <a:r>
              <a:rPr lang="en-US" altLang="ja-JP" dirty="0"/>
              <a:t>PC</a:t>
            </a:r>
          </a:p>
          <a:p>
            <a:r>
              <a:rPr lang="en-US" altLang="ja-JP" dirty="0"/>
              <a:t>Usage</a:t>
            </a:r>
            <a:r>
              <a:rPr lang="ja-JP" altLang="en-US" dirty="0"/>
              <a:t>データ一時格納</a:t>
            </a:r>
            <a:r>
              <a:rPr lang="en-US" altLang="ja-JP" dirty="0"/>
              <a:t>Folder</a:t>
            </a:r>
          </a:p>
          <a:p>
            <a:r>
              <a:rPr lang="ja-JP" altLang="en-US" dirty="0"/>
              <a:t>実行</a:t>
            </a:r>
            <a:r>
              <a:rPr lang="en-US" altLang="ja-JP" dirty="0"/>
              <a:t>PC</a:t>
            </a:r>
            <a:r>
              <a:rPr lang="ja-JP" altLang="en-US" dirty="0"/>
              <a:t>用</a:t>
            </a:r>
            <a:r>
              <a:rPr lang="en-US" altLang="ja-JP" dirty="0"/>
              <a:t>Login</a:t>
            </a:r>
            <a:r>
              <a:rPr lang="ja-JP" altLang="en-US" dirty="0"/>
              <a:t>アカウント</a:t>
            </a:r>
            <a:endParaRPr lang="en-US" altLang="ja-JP" dirty="0"/>
          </a:p>
          <a:p>
            <a:r>
              <a:rPr lang="en-US" altLang="ja-JP" dirty="0"/>
              <a:t>Azure/O365</a:t>
            </a:r>
            <a:r>
              <a:rPr lang="ja-JP" altLang="en-US" dirty="0"/>
              <a:t>にアクセス可能な</a:t>
            </a:r>
            <a:r>
              <a:rPr lang="en-US" altLang="ja-JP" dirty="0"/>
              <a:t>NW</a:t>
            </a:r>
            <a:endParaRPr lang="ja-JP" altLang="en-US" dirty="0"/>
          </a:p>
        </p:txBody>
      </p:sp>
      <p:sp>
        <p:nvSpPr>
          <p:cNvPr id="67" name="テキスト ボックス 66">
            <a:extLst>
              <a:ext uri="{FF2B5EF4-FFF2-40B4-BE49-F238E27FC236}">
                <a16:creationId xmlns:a16="http://schemas.microsoft.com/office/drawing/2014/main" id="{BA04AF51-F222-4A8A-B99E-C4BC1E64C444}"/>
              </a:ext>
            </a:extLst>
          </p:cNvPr>
          <p:cNvSpPr txBox="1"/>
          <p:nvPr/>
        </p:nvSpPr>
        <p:spPr>
          <a:xfrm>
            <a:off x="7026729" y="4966179"/>
            <a:ext cx="4566856" cy="1815882"/>
          </a:xfrm>
          <a:prstGeom prst="rect">
            <a:avLst/>
          </a:prstGeom>
          <a:solidFill>
            <a:schemeClr val="accent4">
              <a:lumMod val="20000"/>
              <a:lumOff val="80000"/>
            </a:schemeClr>
          </a:solidFill>
        </p:spPr>
        <p:txBody>
          <a:bodyPr wrap="square" rtlCol="0">
            <a:spAutoFit/>
          </a:bodyPr>
          <a:lstStyle>
            <a:defPPr>
              <a:defRPr lang="ja-JP"/>
            </a:defPPr>
            <a:lvl1pPr marL="171450" marR="0" lvl="0" indent="-171450" fontAlgn="auto">
              <a:lnSpc>
                <a:spcPct val="100000"/>
              </a:lnSpc>
              <a:spcBef>
                <a:spcPts val="0"/>
              </a:spcBef>
              <a:spcAft>
                <a:spcPts val="0"/>
              </a:spcAft>
              <a:buClrTx/>
              <a:buSzTx/>
              <a:buFont typeface="Wingdings" panose="05000000000000000000" pitchFamily="2" charset="2"/>
              <a:buChar char="ü"/>
              <a:tabLst/>
              <a:defRPr sz="1600" b="0" i="0" u="none" strike="noStrike" cap="none" spc="0" normalizeH="0" baseline="0">
                <a:ln>
                  <a:noFill/>
                </a:ln>
                <a:effectLst/>
                <a:uLnTx/>
                <a:uFillTx/>
                <a:latin typeface="Meiryo UI" panose="020B0604030504040204" pitchFamily="50" charset="-128"/>
                <a:ea typeface="Meiryo UI" panose="020B0604030504040204" pitchFamily="50" charset="-128"/>
                <a:cs typeface="Segoe UI" panose="020B0502040204020203" pitchFamily="34" charset="0"/>
              </a:defRPr>
            </a:lvl1pPr>
          </a:lstStyle>
          <a:p>
            <a:r>
              <a:rPr lang="en-US" altLang="ja-JP" dirty="0"/>
              <a:t>O365</a:t>
            </a:r>
            <a:r>
              <a:rPr lang="ja-JP" altLang="en-US" dirty="0"/>
              <a:t>管理者アカウント（＝</a:t>
            </a:r>
            <a:r>
              <a:rPr lang="en-US" altLang="ja-JP" dirty="0"/>
              <a:t>SharePoint</a:t>
            </a:r>
            <a:r>
              <a:rPr lang="ja-JP" altLang="en-US" dirty="0"/>
              <a:t> </a:t>
            </a:r>
            <a:r>
              <a:rPr lang="en-US" altLang="ja-JP" dirty="0"/>
              <a:t>Online</a:t>
            </a:r>
            <a:r>
              <a:rPr lang="ja-JP" altLang="en-US" dirty="0"/>
              <a:t>管理者アカウント）</a:t>
            </a:r>
            <a:endParaRPr lang="en-US" altLang="ja-JP" dirty="0"/>
          </a:p>
          <a:p>
            <a:r>
              <a:rPr lang="en-US" altLang="ja-JP" dirty="0"/>
              <a:t>SharePoint</a:t>
            </a:r>
            <a:r>
              <a:rPr lang="ja-JP" altLang="en-US" dirty="0"/>
              <a:t> </a:t>
            </a:r>
            <a:r>
              <a:rPr lang="en-US" altLang="ja-JP" dirty="0"/>
              <a:t>Online</a:t>
            </a:r>
            <a:r>
              <a:rPr lang="ja-JP" altLang="en-US" dirty="0"/>
              <a:t>サイト＆ドキュメントライブラリ</a:t>
            </a:r>
            <a:br>
              <a:rPr lang="en-US" altLang="ja-JP" dirty="0"/>
            </a:br>
            <a:r>
              <a:rPr lang="en-US" altLang="ja-JP" dirty="0"/>
              <a:t>Usage</a:t>
            </a:r>
            <a:r>
              <a:rPr lang="ja-JP" altLang="en-US" dirty="0"/>
              <a:t>データを保存</a:t>
            </a:r>
            <a:endParaRPr lang="en-US" altLang="ja-JP" dirty="0"/>
          </a:p>
          <a:p>
            <a:r>
              <a:rPr lang="en-US" altLang="ja-JP" dirty="0"/>
              <a:t>Users</a:t>
            </a:r>
            <a:r>
              <a:rPr lang="ja-JP" altLang="en-US" dirty="0"/>
              <a:t> </a:t>
            </a:r>
            <a:r>
              <a:rPr lang="en-US" altLang="ja-JP" dirty="0"/>
              <a:t>Directory</a:t>
            </a:r>
            <a:r>
              <a:rPr lang="ja-JP" altLang="en-US" dirty="0"/>
              <a:t> </a:t>
            </a:r>
            <a:r>
              <a:rPr lang="en-US" altLang="ja-JP" dirty="0"/>
              <a:t>CSV</a:t>
            </a:r>
            <a:r>
              <a:rPr lang="ja-JP" altLang="en-US" dirty="0"/>
              <a:t>ファイル（組織情報あり）</a:t>
            </a:r>
            <a:endParaRPr lang="en-US" altLang="ja-JP" dirty="0"/>
          </a:p>
          <a:p>
            <a:r>
              <a:rPr lang="ja-JP" altLang="en-US" dirty="0"/>
              <a:t>（オプション）</a:t>
            </a:r>
            <a:r>
              <a:rPr lang="en-US" altLang="ja-JP" dirty="0"/>
              <a:t>Forms</a:t>
            </a:r>
            <a:r>
              <a:rPr lang="ja-JP" altLang="en-US" dirty="0"/>
              <a:t>アンケート利用の場合は</a:t>
            </a:r>
            <a:r>
              <a:rPr lang="en-US" altLang="ja-JP" dirty="0"/>
              <a:t>OneDrive</a:t>
            </a:r>
            <a:r>
              <a:rPr lang="ja-JP" altLang="en-US" dirty="0"/>
              <a:t>フォルダおよび</a:t>
            </a:r>
            <a:r>
              <a:rPr lang="en-US" altLang="ja-JP" dirty="0"/>
              <a:t>CSV</a:t>
            </a:r>
            <a:r>
              <a:rPr lang="ja-JP" altLang="en-US" dirty="0"/>
              <a:t>ファイル</a:t>
            </a:r>
          </a:p>
        </p:txBody>
      </p:sp>
      <p:sp>
        <p:nvSpPr>
          <p:cNvPr id="68" name="テキスト ボックス 67">
            <a:extLst>
              <a:ext uri="{FF2B5EF4-FFF2-40B4-BE49-F238E27FC236}">
                <a16:creationId xmlns:a16="http://schemas.microsoft.com/office/drawing/2014/main" id="{89E772EC-721A-400B-9118-651E3727A69A}"/>
              </a:ext>
            </a:extLst>
          </p:cNvPr>
          <p:cNvSpPr txBox="1"/>
          <p:nvPr/>
        </p:nvSpPr>
        <p:spPr>
          <a:xfrm>
            <a:off x="3664140" y="940861"/>
            <a:ext cx="7325438" cy="1077218"/>
          </a:xfrm>
          <a:prstGeom prst="rect">
            <a:avLst/>
          </a:prstGeom>
          <a:solidFill>
            <a:schemeClr val="accent4">
              <a:lumMod val="20000"/>
              <a:lumOff val="80000"/>
            </a:schemeClr>
          </a:solidFill>
        </p:spPr>
        <p:txBody>
          <a:bodyPr wrap="square" rtlCol="0">
            <a:spAutoFit/>
          </a:bodyPr>
          <a:lstStyle>
            <a:defPPr>
              <a:defRPr lang="ja-JP"/>
            </a:defPPr>
            <a:lvl1pPr marL="171450" marR="0" lvl="0" indent="-171450" fontAlgn="auto">
              <a:lnSpc>
                <a:spcPct val="100000"/>
              </a:lnSpc>
              <a:spcBef>
                <a:spcPts val="0"/>
              </a:spcBef>
              <a:spcAft>
                <a:spcPts val="0"/>
              </a:spcAft>
              <a:buClrTx/>
              <a:buSzTx/>
              <a:buFont typeface="Wingdings" panose="05000000000000000000" pitchFamily="2" charset="2"/>
              <a:buChar char="ü"/>
              <a:tabLst/>
              <a:defRPr sz="1600" b="0" i="0" u="none" strike="noStrike" cap="none" spc="0" normalizeH="0" baseline="0">
                <a:ln>
                  <a:noFill/>
                </a:ln>
                <a:effectLst/>
                <a:uLnTx/>
                <a:uFillTx/>
                <a:latin typeface="Meiryo UI" panose="020B0604030504040204" pitchFamily="50" charset="-128"/>
                <a:ea typeface="Meiryo UI" panose="020B0604030504040204" pitchFamily="50" charset="-128"/>
                <a:cs typeface="Segoe UI" panose="020B0502040204020203" pitchFamily="34" charset="0"/>
              </a:defRPr>
            </a:lvl1pPr>
          </a:lstStyle>
          <a:p>
            <a:r>
              <a:rPr lang="en-US" altLang="ja-JP" dirty="0"/>
              <a:t>Power</a:t>
            </a:r>
            <a:r>
              <a:rPr lang="ja-JP" altLang="en-US" dirty="0"/>
              <a:t> </a:t>
            </a:r>
            <a:r>
              <a:rPr lang="en-US" altLang="ja-JP" dirty="0"/>
              <a:t>BI</a:t>
            </a:r>
            <a:r>
              <a:rPr lang="ja-JP" altLang="en-US" dirty="0"/>
              <a:t> </a:t>
            </a:r>
            <a:r>
              <a:rPr lang="en-US" altLang="ja-JP" dirty="0"/>
              <a:t>Desktop</a:t>
            </a:r>
            <a:r>
              <a:rPr lang="ja-JP" altLang="en-US" dirty="0"/>
              <a:t>アプリケーション＋</a:t>
            </a:r>
            <a:r>
              <a:rPr lang="en-US" altLang="ja-JP" dirty="0"/>
              <a:t>PC</a:t>
            </a:r>
            <a:br>
              <a:rPr lang="en-US" altLang="ja-JP" dirty="0"/>
            </a:br>
            <a:r>
              <a:rPr lang="ja-JP" altLang="en-US" dirty="0"/>
              <a:t>スペック高が望ましい・初回テンプレートをアップデート・編集時のみ利用</a:t>
            </a:r>
            <a:endParaRPr lang="en-US" altLang="ja-JP" dirty="0"/>
          </a:p>
          <a:p>
            <a:r>
              <a:rPr lang="en-US" altLang="ja-JP" dirty="0"/>
              <a:t>Power</a:t>
            </a:r>
            <a:r>
              <a:rPr lang="ja-JP" altLang="en-US" dirty="0"/>
              <a:t> </a:t>
            </a:r>
            <a:r>
              <a:rPr lang="en-US" altLang="ja-JP" dirty="0"/>
              <a:t>BI</a:t>
            </a:r>
            <a:r>
              <a:rPr lang="ja-JP" altLang="en-US" dirty="0"/>
              <a:t> </a:t>
            </a:r>
            <a:r>
              <a:rPr lang="en-US" altLang="ja-JP" dirty="0"/>
              <a:t>Free</a:t>
            </a:r>
            <a:r>
              <a:rPr lang="ja-JP" altLang="en-US" dirty="0"/>
              <a:t>ライセンスユーザーアカウント</a:t>
            </a:r>
            <a:endParaRPr lang="en-US" altLang="ja-JP" dirty="0"/>
          </a:p>
          <a:p>
            <a:r>
              <a:rPr lang="en-US" altLang="ja-JP" dirty="0"/>
              <a:t>Power BI Web</a:t>
            </a:r>
            <a:r>
              <a:rPr lang="ja-JP" altLang="en-US" dirty="0"/>
              <a:t>に自動更新設定、（オプション）共有設定・行レベルセキュリティ設定</a:t>
            </a:r>
            <a:endParaRPr lang="en-US" altLang="ja-JP" dirty="0"/>
          </a:p>
        </p:txBody>
      </p:sp>
      <p:sp>
        <p:nvSpPr>
          <p:cNvPr id="69" name="テキスト ボックス 68">
            <a:extLst>
              <a:ext uri="{FF2B5EF4-FFF2-40B4-BE49-F238E27FC236}">
                <a16:creationId xmlns:a16="http://schemas.microsoft.com/office/drawing/2014/main" id="{09806DB7-65BF-4078-8BCD-2C4D977F50D4}"/>
              </a:ext>
            </a:extLst>
          </p:cNvPr>
          <p:cNvSpPr txBox="1"/>
          <p:nvPr/>
        </p:nvSpPr>
        <p:spPr>
          <a:xfrm>
            <a:off x="9365861" y="2943034"/>
            <a:ext cx="2521339" cy="1077218"/>
          </a:xfrm>
          <a:prstGeom prst="rect">
            <a:avLst/>
          </a:prstGeom>
          <a:solidFill>
            <a:schemeClr val="accent4">
              <a:lumMod val="20000"/>
              <a:lumOff val="80000"/>
            </a:schemeClr>
          </a:solid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（オプション）</a:t>
            </a:r>
            <a:br>
              <a:rPr kumimoji="1" lang="en-US" altLang="ja-JP"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br>
            <a:r>
              <a:rPr kumimoji="1" lang="en-US" altLang="ja-JP"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Power</a:t>
            </a:r>
            <a:r>
              <a:rPr kumimoji="1" lang="ja-JP" altLang="en-US"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 </a:t>
            </a:r>
            <a:r>
              <a:rPr kumimoji="1" lang="en-US" altLang="ja-JP"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BI</a:t>
            </a:r>
            <a:r>
              <a:rPr kumimoji="1" lang="ja-JP" altLang="en-US"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 </a:t>
            </a:r>
            <a:r>
              <a:rPr kumimoji="1" lang="en-US" altLang="ja-JP"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PRO</a:t>
            </a:r>
            <a:r>
              <a:rPr kumimoji="1" lang="ja-JP" altLang="en-US"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ライセンスユーザーアカウント</a:t>
            </a:r>
            <a:br>
              <a:rPr kumimoji="1" lang="en-US" altLang="ja-JP"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br>
            <a:r>
              <a:rPr kumimoji="1" lang="ja-JP" altLang="en-US"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（共有者および閲覧者）</a:t>
            </a:r>
          </a:p>
        </p:txBody>
      </p:sp>
      <p:cxnSp>
        <p:nvCxnSpPr>
          <p:cNvPr id="18" name="直線矢印コネクタ 17">
            <a:extLst>
              <a:ext uri="{FF2B5EF4-FFF2-40B4-BE49-F238E27FC236}">
                <a16:creationId xmlns:a16="http://schemas.microsoft.com/office/drawing/2014/main" id="{3A3D88AC-1DF5-4354-B086-9B15065CD26D}"/>
              </a:ext>
            </a:extLst>
          </p:cNvPr>
          <p:cNvCxnSpPr>
            <a:cxnSpLocks/>
          </p:cNvCxnSpPr>
          <p:nvPr/>
        </p:nvCxnSpPr>
        <p:spPr>
          <a:xfrm>
            <a:off x="4353886" y="2038524"/>
            <a:ext cx="0" cy="310393"/>
          </a:xfrm>
          <a:prstGeom prst="straightConnector1">
            <a:avLst/>
          </a:prstGeom>
          <a:ln w="28575">
            <a:solidFill>
              <a:srgbClr val="B30D8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BBE6D038-37B7-4095-BE0A-35071BDCE336}"/>
              </a:ext>
            </a:extLst>
          </p:cNvPr>
          <p:cNvCxnSpPr>
            <a:cxnSpLocks/>
            <a:endCxn id="66" idx="0"/>
          </p:cNvCxnSpPr>
          <p:nvPr/>
        </p:nvCxnSpPr>
        <p:spPr>
          <a:xfrm flipH="1">
            <a:off x="1939731" y="4983060"/>
            <a:ext cx="1105474" cy="443116"/>
          </a:xfrm>
          <a:prstGeom prst="straightConnector1">
            <a:avLst/>
          </a:prstGeom>
          <a:ln w="28575">
            <a:solidFill>
              <a:srgbClr val="B30D8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AF57A9A6-2758-4BE1-94D4-3F5B85486AFD}"/>
              </a:ext>
            </a:extLst>
          </p:cNvPr>
          <p:cNvCxnSpPr>
            <a:cxnSpLocks/>
            <a:endCxn id="65" idx="3"/>
          </p:cNvCxnSpPr>
          <p:nvPr/>
        </p:nvCxnSpPr>
        <p:spPr>
          <a:xfrm flipH="1">
            <a:off x="3095537" y="3959604"/>
            <a:ext cx="922790" cy="311932"/>
          </a:xfrm>
          <a:prstGeom prst="straightConnector1">
            <a:avLst/>
          </a:prstGeom>
          <a:ln w="28575">
            <a:solidFill>
              <a:srgbClr val="B30D8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6F59A02A-3607-477A-9D95-45C4D53D6E68}"/>
              </a:ext>
            </a:extLst>
          </p:cNvPr>
          <p:cNvCxnSpPr>
            <a:cxnSpLocks/>
          </p:cNvCxnSpPr>
          <p:nvPr/>
        </p:nvCxnSpPr>
        <p:spPr>
          <a:xfrm flipH="1" flipV="1">
            <a:off x="9085277" y="2835479"/>
            <a:ext cx="285226" cy="251669"/>
          </a:xfrm>
          <a:prstGeom prst="straightConnector1">
            <a:avLst/>
          </a:prstGeom>
          <a:ln w="28575">
            <a:solidFill>
              <a:srgbClr val="B30D8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3D957B7-899B-42F4-8CE3-BDE4CF8EFA81}"/>
              </a:ext>
            </a:extLst>
          </p:cNvPr>
          <p:cNvCxnSpPr>
            <a:cxnSpLocks/>
          </p:cNvCxnSpPr>
          <p:nvPr/>
        </p:nvCxnSpPr>
        <p:spPr>
          <a:xfrm flipH="1" flipV="1">
            <a:off x="6041471" y="3696819"/>
            <a:ext cx="1022059" cy="1730858"/>
          </a:xfrm>
          <a:prstGeom prst="straightConnector1">
            <a:avLst/>
          </a:prstGeom>
          <a:ln w="28575">
            <a:solidFill>
              <a:srgbClr val="B30D8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008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4706A0E-7C30-4561-AF8F-3ACB32A9C985}"/>
              </a:ext>
            </a:extLst>
          </p:cNvPr>
          <p:cNvSpPr>
            <a:spLocks noGrp="1"/>
          </p:cNvSpPr>
          <p:nvPr>
            <p:ph type="sldNum" sz="quarter" idx="12"/>
          </p:nvPr>
        </p:nvSpPr>
        <p:spPr>
          <a:xfrm>
            <a:off x="11434193" y="6415073"/>
            <a:ext cx="52361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endParaRPr>
          </a:p>
        </p:txBody>
      </p:sp>
      <p:sp>
        <p:nvSpPr>
          <p:cNvPr id="44" name="タイトル 1">
            <a:extLst>
              <a:ext uri="{FF2B5EF4-FFF2-40B4-BE49-F238E27FC236}">
                <a16:creationId xmlns:a16="http://schemas.microsoft.com/office/drawing/2014/main" id="{5E377512-6A28-4965-A6F5-7C807E9254D0}"/>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ja-JP" altLang="en-US"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作業手順イメージ   </a:t>
            </a:r>
            <a:r>
              <a:rPr lang="ja-JP" altLang="en-US" sz="16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事前準備に不備がない場合、想定作業時間</a:t>
            </a:r>
            <a:r>
              <a:rPr lang="en-US" altLang="ja-JP" sz="16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2</a:t>
            </a:r>
            <a:r>
              <a:rPr lang="ja-JP" altLang="en-US" sz="16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時間程度</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15" name="テキスト プレースホルダー 3">
            <a:extLst>
              <a:ext uri="{FF2B5EF4-FFF2-40B4-BE49-F238E27FC236}">
                <a16:creationId xmlns:a16="http://schemas.microsoft.com/office/drawing/2014/main" id="{450511DF-5E1B-46CE-9188-5B5703EC4287}"/>
              </a:ext>
            </a:extLst>
          </p:cNvPr>
          <p:cNvSpPr txBox="1">
            <a:spLocks/>
          </p:cNvSpPr>
          <p:nvPr/>
        </p:nvSpPr>
        <p:spPr>
          <a:xfrm>
            <a:off x="693476" y="1224793"/>
            <a:ext cx="10891720" cy="4890781"/>
          </a:xfrm>
          <a:prstGeom prst="rect">
            <a:avLst/>
          </a:prstGeom>
        </p:spPr>
        <p:txBody>
          <a:bodyPr vert="horz" lIns="91440" tIns="45720" rIns="91440" bIns="45720" rtlCol="0" anchor="t">
            <a:noAutofit/>
          </a:bodyPr>
          <a:lstStyle>
            <a:defPPr>
              <a:defRPr lang="ja-JP"/>
            </a:defPPr>
            <a:lvl1pPr marL="0" algn="l"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42900" indent="-342900">
              <a:buFont typeface="+mj-ea"/>
              <a:buAutoNum type="circleNumDbPlain"/>
            </a:pPr>
            <a:r>
              <a:rPr lang="en-US" altLang="ja-JP" sz="1600" dirty="0">
                <a:solidFill>
                  <a:srgbClr val="002060"/>
                </a:solidFill>
                <a:latin typeface="Meiryo UI" panose="020B0604030504040204" pitchFamily="50" charset="-128"/>
                <a:ea typeface="Meiryo UI" panose="020B0604030504040204" pitchFamily="50" charset="-128"/>
              </a:rPr>
              <a:t>Azure</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AD</a:t>
            </a:r>
            <a:r>
              <a:rPr lang="ja-JP" altLang="en-US" sz="1600" dirty="0">
                <a:solidFill>
                  <a:srgbClr val="002060"/>
                </a:solidFill>
                <a:latin typeface="Meiryo UI" panose="020B0604030504040204" pitchFamily="50" charset="-128"/>
                <a:ea typeface="Meiryo UI" panose="020B0604030504040204" pitchFamily="50" charset="-128"/>
              </a:rPr>
              <a:t>に</a:t>
            </a:r>
            <a:r>
              <a:rPr lang="en-US" altLang="ja-JP" sz="1600" dirty="0">
                <a:solidFill>
                  <a:srgbClr val="002060"/>
                </a:solidFill>
                <a:latin typeface="Meiryo UI" panose="020B0604030504040204" pitchFamily="50" charset="-128"/>
                <a:ea typeface="Meiryo UI" panose="020B0604030504040204" pitchFamily="50" charset="-128"/>
              </a:rPr>
              <a:t>Graph</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API</a:t>
            </a:r>
            <a:r>
              <a:rPr lang="ja-JP" altLang="en-US" sz="1600" dirty="0">
                <a:solidFill>
                  <a:srgbClr val="002060"/>
                </a:solidFill>
                <a:latin typeface="Meiryo UI" panose="020B0604030504040204" pitchFamily="50" charset="-128"/>
                <a:ea typeface="Meiryo UI" panose="020B0604030504040204" pitchFamily="50" charset="-128"/>
              </a:rPr>
              <a:t>アクセス用アプリケーションを登録します。</a:t>
            </a:r>
            <a:br>
              <a:rPr lang="en-US" altLang="ja-JP" sz="1600" dirty="0">
                <a:solidFill>
                  <a:srgbClr val="002060"/>
                </a:solidFill>
                <a:latin typeface="Meiryo UI" panose="020B0604030504040204" pitchFamily="50" charset="-128"/>
                <a:ea typeface="Meiryo UI" panose="020B0604030504040204" pitchFamily="50" charset="-128"/>
              </a:rPr>
            </a:br>
            <a:endParaRPr lang="en-US" altLang="ja-JP" sz="1600" dirty="0">
              <a:solidFill>
                <a:srgbClr val="002060"/>
              </a:solidFill>
              <a:latin typeface="Meiryo UI" panose="020B0604030504040204" pitchFamily="50" charset="-128"/>
              <a:ea typeface="Meiryo UI" panose="020B0604030504040204" pitchFamily="50" charset="-128"/>
            </a:endParaRPr>
          </a:p>
          <a:p>
            <a:pPr marL="342900" indent="-342900">
              <a:buFont typeface="+mj-ea"/>
              <a:buAutoNum type="circleNumDbPlain"/>
            </a:pPr>
            <a:r>
              <a:rPr lang="en-US" altLang="ja-JP" sz="1600" dirty="0">
                <a:solidFill>
                  <a:srgbClr val="002060"/>
                </a:solidFill>
                <a:latin typeface="Meiryo UI" panose="020B0604030504040204" pitchFamily="50" charset="-128"/>
                <a:ea typeface="Meiryo UI" panose="020B0604030504040204" pitchFamily="50" charset="-128"/>
              </a:rPr>
              <a:t>Graph</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API</a:t>
            </a:r>
            <a:r>
              <a:rPr lang="ja-JP" altLang="en-US" sz="1600" dirty="0">
                <a:solidFill>
                  <a:srgbClr val="002060"/>
                </a:solidFill>
                <a:latin typeface="Meiryo UI" panose="020B0604030504040204" pitchFamily="50" charset="-128"/>
                <a:ea typeface="Meiryo UI" panose="020B0604030504040204" pitchFamily="50" charset="-128"/>
              </a:rPr>
              <a:t>から利用データをダウンロードするための</a:t>
            </a:r>
            <a:r>
              <a:rPr lang="en-US" altLang="ja-JP" sz="1600" dirty="0">
                <a:solidFill>
                  <a:srgbClr val="002060"/>
                </a:solidFill>
                <a:latin typeface="Meiryo UI" panose="020B0604030504040204" pitchFamily="50" charset="-128"/>
                <a:ea typeface="Meiryo UI" panose="020B0604030504040204" pitchFamily="50" charset="-128"/>
              </a:rPr>
              <a:t>PowerShell</a:t>
            </a:r>
            <a:r>
              <a:rPr lang="ja-JP" altLang="en-US" sz="1600" dirty="0">
                <a:solidFill>
                  <a:srgbClr val="002060"/>
                </a:solidFill>
                <a:latin typeface="Meiryo UI" panose="020B0604030504040204" pitchFamily="50" charset="-128"/>
                <a:ea typeface="Meiryo UI" panose="020B0604030504040204" pitchFamily="50" charset="-128"/>
              </a:rPr>
              <a:t>実行準備を行います。</a:t>
            </a:r>
            <a:endParaRPr lang="en-US" altLang="ja-JP" sz="1600" dirty="0">
              <a:solidFill>
                <a:srgbClr val="002060"/>
              </a:solidFill>
              <a:latin typeface="Meiryo UI" panose="020B0604030504040204" pitchFamily="50" charset="-128"/>
              <a:ea typeface="Meiryo UI" panose="020B0604030504040204" pitchFamily="50" charset="-128"/>
            </a:endParaRPr>
          </a:p>
          <a:p>
            <a:pPr marL="914400" lvl="1" indent="-457200">
              <a:buFont typeface="+mj-lt"/>
              <a:buAutoNum type="arabicPeriod"/>
            </a:pPr>
            <a:r>
              <a:rPr lang="en-US" altLang="ja-JP" sz="1600" dirty="0">
                <a:solidFill>
                  <a:srgbClr val="002060"/>
                </a:solidFill>
                <a:latin typeface="Meiryo UI" panose="020B0604030504040204" pitchFamily="50" charset="-128"/>
                <a:ea typeface="Meiryo UI" panose="020B0604030504040204" pitchFamily="50" charset="-128"/>
              </a:rPr>
              <a:t>PowerShell</a:t>
            </a:r>
            <a:r>
              <a:rPr lang="ja-JP" altLang="en-US" sz="1600" dirty="0">
                <a:solidFill>
                  <a:srgbClr val="002060"/>
                </a:solidFill>
                <a:latin typeface="Meiryo UI" panose="020B0604030504040204" pitchFamily="50" charset="-128"/>
                <a:ea typeface="Meiryo UI" panose="020B0604030504040204" pitchFamily="50" charset="-128"/>
              </a:rPr>
              <a:t>実行用</a:t>
            </a:r>
            <a:r>
              <a:rPr lang="en-US" altLang="ja-JP" sz="1600" dirty="0">
                <a:solidFill>
                  <a:srgbClr val="002060"/>
                </a:solidFill>
                <a:latin typeface="Meiryo UI" panose="020B0604030504040204" pitchFamily="50" charset="-128"/>
                <a:ea typeface="Meiryo UI" panose="020B0604030504040204" pitchFamily="50" charset="-128"/>
              </a:rPr>
              <a:t>PC</a:t>
            </a:r>
            <a:r>
              <a:rPr lang="ja-JP" altLang="en-US" sz="1600" dirty="0">
                <a:solidFill>
                  <a:srgbClr val="002060"/>
                </a:solidFill>
                <a:latin typeface="Meiryo UI" panose="020B0604030504040204" pitchFamily="50" charset="-128"/>
                <a:ea typeface="Meiryo UI" panose="020B0604030504040204" pitchFamily="50" charset="-128"/>
              </a:rPr>
              <a:t>に</a:t>
            </a:r>
            <a:r>
              <a:rPr lang="en-US" altLang="ja-JP" sz="1600" dirty="0">
                <a:solidFill>
                  <a:srgbClr val="002060"/>
                </a:solidFill>
                <a:latin typeface="Meiryo UI" panose="020B0604030504040204" pitchFamily="50" charset="-128"/>
                <a:ea typeface="Meiryo UI" panose="020B0604030504040204" pitchFamily="50" charset="-128"/>
              </a:rPr>
              <a:t>PowerShell</a:t>
            </a:r>
            <a:r>
              <a:rPr lang="ja-JP" altLang="en-US" sz="1600" dirty="0">
                <a:solidFill>
                  <a:srgbClr val="002060"/>
                </a:solidFill>
                <a:latin typeface="Meiryo UI" panose="020B0604030504040204" pitchFamily="50" charset="-128"/>
                <a:ea typeface="Meiryo UI" panose="020B0604030504040204" pitchFamily="50" charset="-128"/>
              </a:rPr>
              <a:t>スクリプト一式を用意します。</a:t>
            </a:r>
            <a:endParaRPr lang="en-US" altLang="ja-JP" sz="1600" dirty="0">
              <a:solidFill>
                <a:srgbClr val="002060"/>
              </a:solidFill>
              <a:latin typeface="Meiryo UI" panose="020B0604030504040204" pitchFamily="50" charset="-128"/>
              <a:ea typeface="Meiryo UI" panose="020B0604030504040204" pitchFamily="50" charset="-128"/>
            </a:endParaRPr>
          </a:p>
          <a:p>
            <a:pPr marL="914400" lvl="1" indent="-457200">
              <a:buFont typeface="+mj-lt"/>
              <a:buAutoNum type="arabicPeriod"/>
            </a:pPr>
            <a:r>
              <a:rPr lang="en-US" altLang="ja-JP" sz="1600" dirty="0">
                <a:solidFill>
                  <a:srgbClr val="002060"/>
                </a:solidFill>
                <a:latin typeface="Meiryo UI" panose="020B0604030504040204" pitchFamily="50" charset="-128"/>
                <a:ea typeface="Meiryo UI" panose="020B0604030504040204" pitchFamily="50" charset="-128"/>
              </a:rPr>
              <a:t>PowerShell</a:t>
            </a:r>
            <a:r>
              <a:rPr lang="ja-JP" altLang="en-US" sz="1600" dirty="0">
                <a:solidFill>
                  <a:srgbClr val="002060"/>
                </a:solidFill>
                <a:latin typeface="Meiryo UI" panose="020B0604030504040204" pitchFamily="50" charset="-128"/>
                <a:ea typeface="Meiryo UI" panose="020B0604030504040204" pitchFamily="50" charset="-128"/>
              </a:rPr>
              <a:t>実行用</a:t>
            </a:r>
            <a:r>
              <a:rPr lang="en-US" altLang="ja-JP" sz="1600" dirty="0">
                <a:solidFill>
                  <a:srgbClr val="002060"/>
                </a:solidFill>
                <a:latin typeface="Meiryo UI" panose="020B0604030504040204" pitchFamily="50" charset="-128"/>
                <a:ea typeface="Meiryo UI" panose="020B0604030504040204" pitchFamily="50" charset="-128"/>
              </a:rPr>
              <a:t>PC</a:t>
            </a:r>
            <a:r>
              <a:rPr lang="ja-JP" altLang="en-US" sz="1600" dirty="0">
                <a:solidFill>
                  <a:srgbClr val="002060"/>
                </a:solidFill>
                <a:latin typeface="Meiryo UI" panose="020B0604030504040204" pitchFamily="50" charset="-128"/>
                <a:ea typeface="Meiryo UI" panose="020B0604030504040204" pitchFamily="50" charset="-128"/>
              </a:rPr>
              <a:t>に</a:t>
            </a:r>
            <a:r>
              <a:rPr lang="en-US" altLang="ja-JP" sz="1600" dirty="0">
                <a:solidFill>
                  <a:srgbClr val="002060"/>
                </a:solidFill>
                <a:latin typeface="Meiryo UI" panose="020B0604030504040204" pitchFamily="50" charset="-128"/>
                <a:ea typeface="Meiryo UI" panose="020B0604030504040204" pitchFamily="50" charset="-128"/>
              </a:rPr>
              <a:t>Usage</a:t>
            </a:r>
            <a:r>
              <a:rPr lang="ja-JP" altLang="en-US" sz="1600" dirty="0">
                <a:solidFill>
                  <a:srgbClr val="002060"/>
                </a:solidFill>
                <a:latin typeface="Meiryo UI" panose="020B0604030504040204" pitchFamily="50" charset="-128"/>
                <a:ea typeface="Meiryo UI" panose="020B0604030504040204" pitchFamily="50" charset="-128"/>
              </a:rPr>
              <a:t>データ一時格納用フォルダを用意します。</a:t>
            </a:r>
            <a:endParaRPr lang="en-US" altLang="ja-JP" sz="1600" dirty="0">
              <a:solidFill>
                <a:srgbClr val="002060"/>
              </a:solidFill>
              <a:latin typeface="Meiryo UI" panose="020B0604030504040204" pitchFamily="50" charset="-128"/>
              <a:ea typeface="Meiryo UI" panose="020B0604030504040204" pitchFamily="50" charset="-128"/>
            </a:endParaRPr>
          </a:p>
          <a:p>
            <a:pPr marL="914400" lvl="1" indent="-457200">
              <a:buFont typeface="+mj-lt"/>
              <a:buAutoNum type="arabicPeriod"/>
            </a:pPr>
            <a:r>
              <a:rPr lang="en-US" altLang="ja-JP" sz="1600" dirty="0">
                <a:solidFill>
                  <a:srgbClr val="002060"/>
                </a:solidFill>
                <a:latin typeface="Meiryo UI" panose="020B0604030504040204" pitchFamily="50" charset="-128"/>
                <a:ea typeface="Meiryo UI" panose="020B0604030504040204" pitchFamily="50" charset="-128"/>
              </a:rPr>
              <a:t>PowerShell</a:t>
            </a:r>
            <a:r>
              <a:rPr lang="ja-JP" altLang="en-US" sz="1600" dirty="0">
                <a:solidFill>
                  <a:srgbClr val="002060"/>
                </a:solidFill>
                <a:latin typeface="Meiryo UI" panose="020B0604030504040204" pitchFamily="50" charset="-128"/>
                <a:ea typeface="Meiryo UI" panose="020B0604030504040204" pitchFamily="50" charset="-128"/>
              </a:rPr>
              <a:t>実行用</a:t>
            </a:r>
            <a:r>
              <a:rPr lang="en-US" altLang="ja-JP" sz="1600" dirty="0">
                <a:solidFill>
                  <a:srgbClr val="002060"/>
                </a:solidFill>
                <a:latin typeface="Meiryo UI" panose="020B0604030504040204" pitchFamily="50" charset="-128"/>
                <a:ea typeface="Meiryo UI" panose="020B0604030504040204" pitchFamily="50" charset="-128"/>
              </a:rPr>
              <a:t>PC</a:t>
            </a:r>
            <a:r>
              <a:rPr lang="ja-JP" altLang="en-US" sz="1600" dirty="0">
                <a:solidFill>
                  <a:srgbClr val="002060"/>
                </a:solidFill>
                <a:latin typeface="Meiryo UI" panose="020B0604030504040204" pitchFamily="50" charset="-128"/>
                <a:ea typeface="Meiryo UI" panose="020B0604030504040204" pitchFamily="50" charset="-128"/>
              </a:rPr>
              <a:t>に管理者アカウント資格情報</a:t>
            </a:r>
            <a:r>
              <a:rPr lang="en-US" altLang="ja-JP" sz="1600" dirty="0">
                <a:solidFill>
                  <a:srgbClr val="002060"/>
                </a:solidFill>
                <a:latin typeface="Meiryo UI" panose="020B0604030504040204" pitchFamily="50" charset="-128"/>
                <a:ea typeface="Meiryo UI" panose="020B0604030504040204" pitchFamily="50" charset="-128"/>
              </a:rPr>
              <a:t>XML</a:t>
            </a:r>
            <a:r>
              <a:rPr lang="ja-JP" altLang="en-US" sz="1600" dirty="0">
                <a:solidFill>
                  <a:srgbClr val="002060"/>
                </a:solidFill>
                <a:latin typeface="Meiryo UI" panose="020B0604030504040204" pitchFamily="50" charset="-128"/>
                <a:ea typeface="Meiryo UI" panose="020B0604030504040204" pitchFamily="50" charset="-128"/>
              </a:rPr>
              <a:t>ファイルを用意します。</a:t>
            </a:r>
            <a:endParaRPr lang="en-US" altLang="ja-JP" sz="1600" dirty="0">
              <a:solidFill>
                <a:srgbClr val="002060"/>
              </a:solidFill>
              <a:latin typeface="Meiryo UI" panose="020B0604030504040204" pitchFamily="50" charset="-128"/>
              <a:ea typeface="Meiryo UI" panose="020B0604030504040204" pitchFamily="50" charset="-128"/>
            </a:endParaRPr>
          </a:p>
          <a:p>
            <a:pPr marL="914400" lvl="1" indent="-457200">
              <a:buFont typeface="+mj-lt"/>
              <a:buAutoNum type="arabicPeriod"/>
            </a:pPr>
            <a:endParaRPr lang="en-US" altLang="ja-JP" sz="1600" dirty="0">
              <a:solidFill>
                <a:srgbClr val="002060"/>
              </a:solidFill>
              <a:latin typeface="Meiryo UI" panose="020B0604030504040204" pitchFamily="50" charset="-128"/>
              <a:ea typeface="Meiryo UI" panose="020B0604030504040204" pitchFamily="50" charset="-128"/>
            </a:endParaRPr>
          </a:p>
          <a:p>
            <a:pPr marL="342900" indent="-342900">
              <a:buFont typeface="+mj-ea"/>
              <a:buAutoNum type="circleNumDbPlain"/>
            </a:pPr>
            <a:r>
              <a:rPr lang="ja-JP" altLang="en-US" sz="1600" dirty="0">
                <a:solidFill>
                  <a:srgbClr val="002060"/>
                </a:solidFill>
                <a:latin typeface="Meiryo UI" panose="020B0604030504040204" pitchFamily="50" charset="-128"/>
                <a:ea typeface="Meiryo UI" panose="020B0604030504040204" pitchFamily="50" charset="-128"/>
              </a:rPr>
              <a:t>一時格納した</a:t>
            </a:r>
            <a:r>
              <a:rPr lang="en-US" altLang="ja-JP" sz="1600" dirty="0">
                <a:solidFill>
                  <a:srgbClr val="002060"/>
                </a:solidFill>
                <a:latin typeface="Meiryo UI" panose="020B0604030504040204" pitchFamily="50" charset="-128"/>
                <a:ea typeface="Meiryo UI" panose="020B0604030504040204" pitchFamily="50" charset="-128"/>
              </a:rPr>
              <a:t>Usage</a:t>
            </a:r>
            <a:r>
              <a:rPr lang="ja-JP" altLang="en-US" sz="1600" dirty="0">
                <a:solidFill>
                  <a:srgbClr val="002060"/>
                </a:solidFill>
                <a:latin typeface="Meiryo UI" panose="020B0604030504040204" pitchFamily="50" charset="-128"/>
                <a:ea typeface="Meiryo UI" panose="020B0604030504040204" pitchFamily="50" charset="-128"/>
              </a:rPr>
              <a:t>データを</a:t>
            </a:r>
            <a:r>
              <a:rPr lang="en-US" altLang="ja-JP" sz="1600" dirty="0">
                <a:solidFill>
                  <a:srgbClr val="002060"/>
                </a:solidFill>
                <a:latin typeface="Meiryo UI" panose="020B0604030504040204" pitchFamily="50" charset="-128"/>
                <a:ea typeface="Meiryo UI" panose="020B0604030504040204" pitchFamily="50" charset="-128"/>
              </a:rPr>
              <a:t>SharePoint</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Online</a:t>
            </a:r>
            <a:r>
              <a:rPr lang="ja-JP" altLang="en-US" sz="1600" dirty="0">
                <a:solidFill>
                  <a:srgbClr val="002060"/>
                </a:solidFill>
                <a:latin typeface="Meiryo UI" panose="020B0604030504040204" pitchFamily="50" charset="-128"/>
                <a:ea typeface="Meiryo UI" panose="020B0604030504040204" pitchFamily="50" charset="-128"/>
              </a:rPr>
              <a:t>にアップロードする準備を行います。</a:t>
            </a:r>
            <a:br>
              <a:rPr lang="en-US" altLang="ja-JP" sz="1600" dirty="0">
                <a:solidFill>
                  <a:srgbClr val="002060"/>
                </a:solidFill>
                <a:latin typeface="Meiryo UI" panose="020B0604030504040204" pitchFamily="50" charset="-128"/>
                <a:ea typeface="Meiryo UI" panose="020B0604030504040204" pitchFamily="50" charset="-128"/>
              </a:rPr>
            </a:br>
            <a:r>
              <a:rPr lang="en-US" altLang="ja-JP" sz="1600" dirty="0">
                <a:solidFill>
                  <a:srgbClr val="002060"/>
                </a:solidFill>
                <a:latin typeface="Meiryo UI" panose="020B0604030504040204" pitchFamily="50" charset="-128"/>
                <a:ea typeface="Meiryo UI" panose="020B0604030504040204" pitchFamily="50" charset="-128"/>
              </a:rPr>
              <a:t>SharePoint</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Online</a:t>
            </a:r>
            <a:r>
              <a:rPr lang="ja-JP" altLang="en-US" sz="1600" dirty="0">
                <a:solidFill>
                  <a:srgbClr val="002060"/>
                </a:solidFill>
                <a:latin typeface="Meiryo UI" panose="020B0604030504040204" pitchFamily="50" charset="-128"/>
                <a:ea typeface="Meiryo UI" panose="020B0604030504040204" pitchFamily="50" charset="-128"/>
              </a:rPr>
              <a:t>に</a:t>
            </a:r>
            <a:r>
              <a:rPr lang="en-US" altLang="ja-JP" sz="1600" dirty="0">
                <a:solidFill>
                  <a:srgbClr val="002060"/>
                </a:solidFill>
                <a:latin typeface="Meiryo UI" panose="020B0604030504040204" pitchFamily="50" charset="-128"/>
                <a:ea typeface="Meiryo UI" panose="020B0604030504040204" pitchFamily="50" charset="-128"/>
              </a:rPr>
              <a:t>Usage</a:t>
            </a:r>
            <a:r>
              <a:rPr lang="ja-JP" altLang="en-US" sz="1600" dirty="0">
                <a:solidFill>
                  <a:srgbClr val="002060"/>
                </a:solidFill>
                <a:latin typeface="Meiryo UI" panose="020B0604030504040204" pitchFamily="50" charset="-128"/>
                <a:ea typeface="Meiryo UI" panose="020B0604030504040204" pitchFamily="50" charset="-128"/>
              </a:rPr>
              <a:t>データ格納用ドキュメントライブラリを用意します。（作成済み・新規どちらでも</a:t>
            </a:r>
            <a:r>
              <a:rPr lang="en-US" altLang="ja-JP" sz="1600" dirty="0">
                <a:solidFill>
                  <a:srgbClr val="002060"/>
                </a:solidFill>
                <a:latin typeface="Meiryo UI" panose="020B0604030504040204" pitchFamily="50" charset="-128"/>
                <a:ea typeface="Meiryo UI" panose="020B0604030504040204" pitchFamily="50" charset="-128"/>
              </a:rPr>
              <a:t>OK)</a:t>
            </a:r>
          </a:p>
          <a:p>
            <a:pPr marL="914400" lvl="1" indent="-457200">
              <a:buFont typeface="+mj-lt"/>
              <a:buAutoNum type="arabicPeriod"/>
            </a:pPr>
            <a:endParaRPr lang="en-US" altLang="ja-JP" sz="1600" dirty="0">
              <a:solidFill>
                <a:srgbClr val="002060"/>
              </a:solidFill>
              <a:latin typeface="Meiryo UI" panose="020B0604030504040204" pitchFamily="50" charset="-128"/>
              <a:ea typeface="Meiryo UI" panose="020B0604030504040204" pitchFamily="50" charset="-128"/>
            </a:endParaRPr>
          </a:p>
          <a:p>
            <a:pPr marL="342900" indent="-342900">
              <a:buFont typeface="+mj-ea"/>
              <a:buAutoNum type="circleNumDbPlain"/>
            </a:pPr>
            <a:r>
              <a:rPr lang="en-US" altLang="ja-JP" sz="1600" dirty="0">
                <a:solidFill>
                  <a:srgbClr val="002060"/>
                </a:solidFill>
                <a:latin typeface="Meiryo UI" panose="020B0604030504040204" pitchFamily="50" charset="-128"/>
                <a:ea typeface="Meiryo UI" panose="020B0604030504040204" pitchFamily="50" charset="-128"/>
              </a:rPr>
              <a:t>PowerShell</a:t>
            </a:r>
            <a:r>
              <a:rPr lang="ja-JP" altLang="en-US" sz="1600" dirty="0">
                <a:solidFill>
                  <a:srgbClr val="002060"/>
                </a:solidFill>
                <a:latin typeface="Meiryo UI" panose="020B0604030504040204" pitchFamily="50" charset="-128"/>
                <a:ea typeface="Meiryo UI" panose="020B0604030504040204" pitchFamily="50" charset="-128"/>
              </a:rPr>
              <a:t>実行用</a:t>
            </a:r>
            <a:r>
              <a:rPr lang="en-US" altLang="ja-JP" sz="1600" dirty="0">
                <a:solidFill>
                  <a:srgbClr val="002060"/>
                </a:solidFill>
                <a:latin typeface="Meiryo UI" panose="020B0604030504040204" pitchFamily="50" charset="-128"/>
                <a:ea typeface="Meiryo UI" panose="020B0604030504040204" pitchFamily="50" charset="-128"/>
              </a:rPr>
              <a:t>PC</a:t>
            </a:r>
            <a:r>
              <a:rPr lang="ja-JP" altLang="en-US" sz="1600" dirty="0">
                <a:solidFill>
                  <a:srgbClr val="002060"/>
                </a:solidFill>
                <a:latin typeface="Meiryo UI" panose="020B0604030504040204" pitchFamily="50" charset="-128"/>
                <a:ea typeface="Meiryo UI" panose="020B0604030504040204" pitchFamily="50" charset="-128"/>
              </a:rPr>
              <a:t>に</a:t>
            </a:r>
            <a:r>
              <a:rPr lang="en-US" altLang="ja-JP" sz="1600" dirty="0">
                <a:solidFill>
                  <a:srgbClr val="002060"/>
                </a:solidFill>
                <a:latin typeface="Meiryo UI" panose="020B0604030504040204" pitchFamily="50" charset="-128"/>
                <a:ea typeface="Meiryo UI" panose="020B0604030504040204" pitchFamily="50" charset="-128"/>
              </a:rPr>
              <a:t>PowerShell</a:t>
            </a:r>
            <a:r>
              <a:rPr lang="ja-JP" altLang="en-US" sz="1600" dirty="0">
                <a:solidFill>
                  <a:srgbClr val="002060"/>
                </a:solidFill>
                <a:latin typeface="Meiryo UI" panose="020B0604030504040204" pitchFamily="50" charset="-128"/>
                <a:ea typeface="Meiryo UI" panose="020B0604030504040204" pitchFamily="50" charset="-128"/>
              </a:rPr>
              <a:t>のタスクスケジュールを設定します。</a:t>
            </a:r>
            <a:endParaRPr lang="en-US" altLang="ja-JP" sz="1600" dirty="0">
              <a:solidFill>
                <a:srgbClr val="002060"/>
              </a:solidFill>
              <a:latin typeface="Meiryo UI" panose="020B0604030504040204" pitchFamily="50" charset="-128"/>
              <a:ea typeface="Meiryo UI" panose="020B0604030504040204" pitchFamily="50" charset="-128"/>
            </a:endParaRPr>
          </a:p>
          <a:p>
            <a:pPr marL="342900" indent="-342900">
              <a:buFont typeface="+mj-ea"/>
              <a:buAutoNum type="circleNumDbPlain"/>
            </a:pPr>
            <a:endParaRPr lang="en-US" altLang="ja-JP" sz="1600" dirty="0">
              <a:solidFill>
                <a:srgbClr val="002060"/>
              </a:solidFill>
              <a:latin typeface="Meiryo UI" panose="020B0604030504040204" pitchFamily="50" charset="-128"/>
              <a:ea typeface="Meiryo UI" panose="020B0604030504040204" pitchFamily="50" charset="-128"/>
            </a:endParaRPr>
          </a:p>
          <a:p>
            <a:pPr marL="342900" indent="-342900">
              <a:buFont typeface="+mj-ea"/>
              <a:buAutoNum type="circleNumDbPlain"/>
            </a:pPr>
            <a:r>
              <a:rPr lang="ja-JP" altLang="en-US" sz="1600" dirty="0">
                <a:solidFill>
                  <a:srgbClr val="002060"/>
                </a:solidFill>
                <a:latin typeface="Meiryo UI" panose="020B0604030504040204" pitchFamily="50" charset="-128"/>
                <a:ea typeface="Meiryo UI" panose="020B0604030504040204" pitchFamily="50" charset="-128"/>
              </a:rPr>
              <a:t>タスク一式を初回実行します、</a:t>
            </a:r>
            <a:r>
              <a:rPr lang="en-US" altLang="ja-JP" sz="1600" dirty="0">
                <a:solidFill>
                  <a:srgbClr val="002060"/>
                </a:solidFill>
                <a:latin typeface="Meiryo UI" panose="020B0604030504040204" pitchFamily="50" charset="-128"/>
                <a:ea typeface="Meiryo UI" panose="020B0604030504040204" pitchFamily="50" charset="-128"/>
              </a:rPr>
              <a:t>SharePoint</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Online</a:t>
            </a:r>
            <a:r>
              <a:rPr lang="ja-JP" altLang="en-US" sz="1600" dirty="0">
                <a:solidFill>
                  <a:srgbClr val="002060"/>
                </a:solidFill>
                <a:latin typeface="Meiryo UI" panose="020B0604030504040204" pitchFamily="50" charset="-128"/>
                <a:ea typeface="Meiryo UI" panose="020B0604030504040204" pitchFamily="50" charset="-128"/>
              </a:rPr>
              <a:t>に</a:t>
            </a:r>
            <a:r>
              <a:rPr lang="en-US" altLang="ja-JP" sz="1600" dirty="0">
                <a:solidFill>
                  <a:srgbClr val="002060"/>
                </a:solidFill>
                <a:latin typeface="Meiryo UI" panose="020B0604030504040204" pitchFamily="50" charset="-128"/>
                <a:ea typeface="Meiryo UI" panose="020B0604030504040204" pitchFamily="50" charset="-128"/>
              </a:rPr>
              <a:t>Usage</a:t>
            </a:r>
            <a:r>
              <a:rPr lang="ja-JP" altLang="en-US" sz="1600" dirty="0">
                <a:solidFill>
                  <a:srgbClr val="002060"/>
                </a:solidFill>
                <a:latin typeface="Meiryo UI" panose="020B0604030504040204" pitchFamily="50" charset="-128"/>
                <a:ea typeface="Meiryo UI" panose="020B0604030504040204" pitchFamily="50" charset="-128"/>
              </a:rPr>
              <a:t>データ一式が保存されます。</a:t>
            </a:r>
            <a:endParaRPr lang="en-US" altLang="ja-JP" sz="1600" dirty="0">
              <a:solidFill>
                <a:srgbClr val="002060"/>
              </a:solidFill>
              <a:latin typeface="Meiryo UI" panose="020B0604030504040204" pitchFamily="50" charset="-128"/>
              <a:ea typeface="Meiryo UI" panose="020B0604030504040204" pitchFamily="50" charset="-128"/>
            </a:endParaRPr>
          </a:p>
          <a:p>
            <a:pPr marL="342900" indent="-342900">
              <a:buFont typeface="+mj-ea"/>
              <a:buAutoNum type="circleNumDbPlain"/>
            </a:pPr>
            <a:endParaRPr lang="en-US" altLang="ja-JP" sz="1600" dirty="0">
              <a:solidFill>
                <a:srgbClr val="002060"/>
              </a:solidFill>
              <a:latin typeface="Meiryo UI" panose="020B0604030504040204" pitchFamily="50" charset="-128"/>
              <a:ea typeface="Meiryo UI" panose="020B0604030504040204" pitchFamily="50" charset="-128"/>
            </a:endParaRPr>
          </a:p>
          <a:p>
            <a:pPr marL="342900" indent="-342900">
              <a:buFont typeface="+mj-ea"/>
              <a:buAutoNum type="circleNumDbPlain"/>
            </a:pPr>
            <a:r>
              <a:rPr lang="en-US" altLang="ja-JP" sz="1600" dirty="0">
                <a:solidFill>
                  <a:srgbClr val="002060"/>
                </a:solidFill>
                <a:latin typeface="Meiryo UI" panose="020B0604030504040204" pitchFamily="50" charset="-128"/>
                <a:ea typeface="Meiryo UI" panose="020B0604030504040204" pitchFamily="50" charset="-128"/>
              </a:rPr>
              <a:t>User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Directory</a:t>
            </a:r>
            <a:r>
              <a:rPr lang="ja-JP" altLang="en-US" sz="1600" dirty="0">
                <a:solidFill>
                  <a:srgbClr val="002060"/>
                </a:solidFill>
                <a:latin typeface="Meiryo UI" panose="020B0604030504040204" pitchFamily="50" charset="-128"/>
                <a:ea typeface="Meiryo UI" panose="020B0604030504040204" pitchFamily="50" charset="-128"/>
              </a:rPr>
              <a:t>に個別で用意した</a:t>
            </a:r>
            <a:r>
              <a:rPr lang="en-US" altLang="ja-JP" sz="1600" dirty="0">
                <a:solidFill>
                  <a:srgbClr val="002060"/>
                </a:solidFill>
                <a:latin typeface="Meiryo UI" panose="020B0604030504040204" pitchFamily="50" charset="-128"/>
                <a:ea typeface="Meiryo UI" panose="020B0604030504040204" pitchFamily="50" charset="-128"/>
              </a:rPr>
              <a:t>User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Directory</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CSV</a:t>
            </a:r>
            <a:r>
              <a:rPr lang="ja-JP" altLang="en-US" sz="1600" dirty="0" err="1">
                <a:solidFill>
                  <a:srgbClr val="002060"/>
                </a:solidFill>
                <a:latin typeface="Meiryo UI" panose="020B0604030504040204" pitchFamily="50" charset="-128"/>
                <a:ea typeface="Meiryo UI" panose="020B0604030504040204" pitchFamily="50" charset="-128"/>
              </a:rPr>
              <a:t>を保</a:t>
            </a:r>
            <a:r>
              <a:rPr lang="ja-JP" altLang="en-US" sz="1600" dirty="0">
                <a:solidFill>
                  <a:srgbClr val="002060"/>
                </a:solidFill>
                <a:latin typeface="Meiryo UI" panose="020B0604030504040204" pitchFamily="50" charset="-128"/>
                <a:ea typeface="Meiryo UI" panose="020B0604030504040204" pitchFamily="50" charset="-128"/>
              </a:rPr>
              <a:t>存します。</a:t>
            </a:r>
            <a:br>
              <a:rPr lang="en-US" altLang="ja-JP" sz="1600" dirty="0">
                <a:solidFill>
                  <a:srgbClr val="002060"/>
                </a:solidFill>
                <a:latin typeface="Meiryo UI" panose="020B0604030504040204" pitchFamily="50" charset="-128"/>
                <a:ea typeface="Meiryo UI" panose="020B0604030504040204" pitchFamily="50" charset="-128"/>
              </a:rPr>
            </a:br>
            <a:r>
              <a:rPr lang="en-US" altLang="ja-JP" sz="1600" dirty="0">
                <a:solidFill>
                  <a:srgbClr val="002060"/>
                </a:solidFill>
                <a:latin typeface="Meiryo UI" panose="020B0604030504040204" pitchFamily="50" charset="-128"/>
                <a:ea typeface="Meiryo UI" panose="020B0604030504040204" pitchFamily="50" charset="-128"/>
              </a:rPr>
              <a:t>PowerShell</a:t>
            </a:r>
            <a:r>
              <a:rPr lang="ja-JP" altLang="en-US" sz="1600" dirty="0" err="1">
                <a:solidFill>
                  <a:srgbClr val="002060"/>
                </a:solidFill>
                <a:latin typeface="Meiryo UI" panose="020B0604030504040204" pitchFamily="50" charset="-128"/>
                <a:ea typeface="Meiryo UI" panose="020B0604030504040204" pitchFamily="50" charset="-128"/>
              </a:rPr>
              <a:t>、</a:t>
            </a:r>
            <a:r>
              <a:rPr lang="ja-JP" altLang="en-US" sz="1600" dirty="0">
                <a:solidFill>
                  <a:srgbClr val="002060"/>
                </a:solidFill>
                <a:latin typeface="Meiryo UI" panose="020B0604030504040204" pitchFamily="50" charset="-128"/>
                <a:ea typeface="Meiryo UI" panose="020B0604030504040204" pitchFamily="50" charset="-128"/>
              </a:rPr>
              <a:t>または</a:t>
            </a:r>
            <a:r>
              <a:rPr lang="en-US" altLang="ja-JP" sz="1600" dirty="0">
                <a:solidFill>
                  <a:srgbClr val="002060"/>
                </a:solidFill>
                <a:latin typeface="Meiryo UI" panose="020B0604030504040204" pitchFamily="50" charset="-128"/>
                <a:ea typeface="Meiryo UI" panose="020B0604030504040204" pitchFamily="50" charset="-128"/>
              </a:rPr>
              <a:t>Office365</a:t>
            </a:r>
            <a:r>
              <a:rPr lang="ja-JP" altLang="en-US" sz="1600" dirty="0">
                <a:solidFill>
                  <a:srgbClr val="002060"/>
                </a:solidFill>
                <a:latin typeface="Meiryo UI" panose="020B0604030504040204" pitchFamily="50" charset="-128"/>
                <a:ea typeface="Meiryo UI" panose="020B0604030504040204" pitchFamily="50" charset="-128"/>
              </a:rPr>
              <a:t>管理ポータル＞アクティブなユーザーをエキスポート、または</a:t>
            </a:r>
            <a:r>
              <a:rPr lang="en-US" altLang="ja-JP" sz="1600" dirty="0">
                <a:solidFill>
                  <a:srgbClr val="002060"/>
                </a:solidFill>
                <a:latin typeface="Meiryo UI" panose="020B0604030504040204" pitchFamily="50" charset="-128"/>
                <a:ea typeface="Meiryo UI" panose="020B0604030504040204" pitchFamily="50" charset="-128"/>
              </a:rPr>
              <a:t>AD</a:t>
            </a:r>
            <a:r>
              <a:rPr lang="ja-JP" altLang="en-US" sz="1600" dirty="0">
                <a:solidFill>
                  <a:srgbClr val="002060"/>
                </a:solidFill>
                <a:latin typeface="Meiryo UI" panose="020B0604030504040204" pitchFamily="50" charset="-128"/>
                <a:ea typeface="Meiryo UI" panose="020B0604030504040204" pitchFamily="50" charset="-128"/>
              </a:rPr>
              <a:t>等から出力したもの。</a:t>
            </a:r>
            <a:br>
              <a:rPr lang="en-US" altLang="ja-JP" sz="1600" dirty="0">
                <a:solidFill>
                  <a:srgbClr val="002060"/>
                </a:solidFill>
                <a:latin typeface="Meiryo UI" panose="020B0604030504040204" pitchFamily="50" charset="-128"/>
                <a:ea typeface="Meiryo UI" panose="020B0604030504040204" pitchFamily="50" charset="-128"/>
              </a:rPr>
            </a:br>
            <a:r>
              <a:rPr lang="en-US" altLang="ja-JP" sz="1600" dirty="0">
                <a:solidFill>
                  <a:srgbClr val="FF0000"/>
                </a:solidFill>
                <a:latin typeface="Meiryo UI" panose="020B0604030504040204" pitchFamily="50" charset="-128"/>
                <a:ea typeface="Meiryo UI" panose="020B0604030504040204" pitchFamily="50" charset="-128"/>
              </a:rPr>
              <a:t>Company</a:t>
            </a:r>
            <a:r>
              <a:rPr lang="ja-JP" altLang="en-US" sz="1600" dirty="0">
                <a:solidFill>
                  <a:srgbClr val="FF0000"/>
                </a:solidFill>
                <a:latin typeface="Meiryo UI" panose="020B0604030504040204" pitchFamily="50" charset="-128"/>
                <a:ea typeface="Meiryo UI" panose="020B0604030504040204" pitchFamily="50" charset="-128"/>
              </a:rPr>
              <a:t>・</a:t>
            </a:r>
            <a:r>
              <a:rPr lang="en-US" altLang="ja-JP" sz="1600" dirty="0">
                <a:solidFill>
                  <a:srgbClr val="FF0000"/>
                </a:solidFill>
                <a:latin typeface="Meiryo UI" panose="020B0604030504040204" pitchFamily="50" charset="-128"/>
                <a:ea typeface="Meiryo UI" panose="020B0604030504040204" pitchFamily="50" charset="-128"/>
              </a:rPr>
              <a:t>Division</a:t>
            </a:r>
            <a:r>
              <a:rPr lang="ja-JP" altLang="en-US" sz="1600" dirty="0">
                <a:solidFill>
                  <a:srgbClr val="FF0000"/>
                </a:solidFill>
                <a:latin typeface="Meiryo UI" panose="020B0604030504040204" pitchFamily="50" charset="-128"/>
                <a:ea typeface="Meiryo UI" panose="020B0604030504040204" pitchFamily="50" charset="-128"/>
              </a:rPr>
              <a:t>・</a:t>
            </a:r>
            <a:r>
              <a:rPr lang="en-US" altLang="ja-JP" sz="1600" dirty="0">
                <a:solidFill>
                  <a:srgbClr val="FF0000"/>
                </a:solidFill>
                <a:latin typeface="Meiryo UI" panose="020B0604030504040204" pitchFamily="50" charset="-128"/>
                <a:ea typeface="Meiryo UI" panose="020B0604030504040204" pitchFamily="50" charset="-128"/>
              </a:rPr>
              <a:t>Department</a:t>
            </a:r>
            <a:r>
              <a:rPr lang="ja-JP" altLang="en-US" sz="1600" dirty="0">
                <a:solidFill>
                  <a:srgbClr val="FF0000"/>
                </a:solidFill>
                <a:latin typeface="Meiryo UI" panose="020B0604030504040204" pitchFamily="50" charset="-128"/>
                <a:ea typeface="Meiryo UI" panose="020B0604030504040204" pitchFamily="50" charset="-128"/>
              </a:rPr>
              <a:t>情報を含めた</a:t>
            </a:r>
            <a:r>
              <a:rPr lang="en-US" altLang="ja-JP" sz="1600" dirty="0">
                <a:solidFill>
                  <a:srgbClr val="FF0000"/>
                </a:solidFill>
                <a:latin typeface="Meiryo UI" panose="020B0604030504040204" pitchFamily="50" charset="-128"/>
                <a:ea typeface="Meiryo UI" panose="020B0604030504040204" pitchFamily="50" charset="-128"/>
              </a:rPr>
              <a:t>CSV</a:t>
            </a:r>
            <a:r>
              <a:rPr lang="ja-JP" altLang="en-US" sz="1600" dirty="0">
                <a:solidFill>
                  <a:srgbClr val="FF0000"/>
                </a:solidFill>
                <a:latin typeface="Meiryo UI" panose="020B0604030504040204" pitchFamily="50" charset="-128"/>
                <a:ea typeface="Meiryo UI" panose="020B0604030504040204" pitchFamily="50" charset="-128"/>
              </a:rPr>
              <a:t>ファイルを用意する必要があります。</a:t>
            </a:r>
            <a:br>
              <a:rPr lang="en-US" altLang="ja-JP" sz="1600" dirty="0">
                <a:solidFill>
                  <a:srgbClr val="FF0000"/>
                </a:solidFill>
                <a:latin typeface="Meiryo UI" panose="020B0604030504040204" pitchFamily="50" charset="-128"/>
                <a:ea typeface="Meiryo UI" panose="020B0604030504040204" pitchFamily="50" charset="-128"/>
              </a:rPr>
            </a:br>
            <a:endParaRPr lang="en-US" altLang="ja-JP" sz="1600" dirty="0">
              <a:solidFill>
                <a:srgbClr val="FF0000"/>
              </a:solidFill>
              <a:latin typeface="Meiryo UI" panose="020B0604030504040204" pitchFamily="50" charset="-128"/>
              <a:ea typeface="Meiryo UI" panose="020B0604030504040204" pitchFamily="50" charset="-128"/>
            </a:endParaRPr>
          </a:p>
          <a:p>
            <a:pPr marL="342900" indent="-342900">
              <a:buFont typeface="+mj-ea"/>
              <a:buAutoNum type="circleNumDbPlain"/>
            </a:pP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 Desktop</a:t>
            </a:r>
            <a:r>
              <a:rPr lang="ja-JP" altLang="en-US" sz="1600" dirty="0">
                <a:solidFill>
                  <a:srgbClr val="002060"/>
                </a:solidFill>
                <a:latin typeface="Meiryo UI" panose="020B0604030504040204" pitchFamily="50" charset="-128"/>
                <a:ea typeface="Meiryo UI" panose="020B0604030504040204" pitchFamily="50" charset="-128"/>
              </a:rPr>
              <a:t>でサンプルテンプレートを開き、</a:t>
            </a:r>
            <a:r>
              <a:rPr lang="en-US" altLang="ja-JP" sz="1600" dirty="0">
                <a:solidFill>
                  <a:srgbClr val="002060"/>
                </a:solidFill>
                <a:latin typeface="Meiryo UI" panose="020B0604030504040204" pitchFamily="50" charset="-128"/>
                <a:ea typeface="Meiryo UI" panose="020B0604030504040204" pitchFamily="50" charset="-128"/>
              </a:rPr>
              <a:t>SharePoint</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Online</a:t>
            </a:r>
            <a:r>
              <a:rPr lang="ja-JP" altLang="en-US" sz="1600" dirty="0">
                <a:solidFill>
                  <a:srgbClr val="002060"/>
                </a:solidFill>
                <a:latin typeface="Meiryo UI" panose="020B0604030504040204" pitchFamily="50" charset="-128"/>
                <a:ea typeface="Meiryo UI" panose="020B0604030504040204" pitchFamily="50" charset="-128"/>
              </a:rPr>
              <a:t>の</a:t>
            </a:r>
            <a:r>
              <a:rPr lang="en-US" altLang="ja-JP" sz="1600" dirty="0">
                <a:solidFill>
                  <a:srgbClr val="002060"/>
                </a:solidFill>
                <a:latin typeface="Meiryo UI" panose="020B0604030504040204" pitchFamily="50" charset="-128"/>
                <a:ea typeface="Meiryo UI" panose="020B0604030504040204" pitchFamily="50" charset="-128"/>
              </a:rPr>
              <a:t>Usage</a:t>
            </a:r>
            <a:r>
              <a:rPr lang="ja-JP" altLang="en-US" sz="1600" dirty="0">
                <a:solidFill>
                  <a:srgbClr val="002060"/>
                </a:solidFill>
                <a:latin typeface="Meiryo UI" panose="020B0604030504040204" pitchFamily="50" charset="-128"/>
                <a:ea typeface="Meiryo UI" panose="020B0604030504040204" pitchFamily="50" charset="-128"/>
              </a:rPr>
              <a:t>データが</a:t>
            </a:r>
            <a:br>
              <a:rPr lang="en-US" altLang="ja-JP" sz="1600" dirty="0">
                <a:solidFill>
                  <a:srgbClr val="00206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格納された各フォルダ</a:t>
            </a:r>
            <a:r>
              <a:rPr lang="en-US" altLang="ja-JP" sz="1600" dirty="0">
                <a:solidFill>
                  <a:srgbClr val="002060"/>
                </a:solidFill>
                <a:latin typeface="Meiryo UI" panose="020B0604030504040204" pitchFamily="50" charset="-128"/>
                <a:ea typeface="Meiryo UI" panose="020B0604030504040204" pitchFamily="50" charset="-128"/>
              </a:rPr>
              <a:t>URL</a:t>
            </a:r>
            <a:r>
              <a:rPr lang="ja-JP" altLang="en-US" sz="1600" dirty="0">
                <a:solidFill>
                  <a:srgbClr val="002060"/>
                </a:solidFill>
                <a:latin typeface="Meiryo UI" panose="020B0604030504040204" pitchFamily="50" charset="-128"/>
                <a:ea typeface="Meiryo UI" panose="020B0604030504040204" pitchFamily="50" charset="-128"/>
              </a:rPr>
              <a:t>を入力し、一度</a:t>
            </a: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グラフでグラフ表示させます。</a:t>
            </a:r>
            <a:endParaRPr lang="en-US" altLang="ja-JP" sz="1600" dirty="0">
              <a:solidFill>
                <a:srgbClr val="002060"/>
              </a:solidFill>
              <a:latin typeface="Meiryo UI" panose="020B0604030504040204" pitchFamily="50" charset="-128"/>
              <a:ea typeface="Meiryo UI" panose="020B0604030504040204" pitchFamily="50" charset="-128"/>
            </a:endParaRPr>
          </a:p>
          <a:p>
            <a:pPr marL="342900" indent="-342900">
              <a:buFont typeface="+mj-ea"/>
              <a:buAutoNum type="circleNumDbPlain"/>
            </a:pPr>
            <a:endParaRPr lang="en-US" altLang="ja-JP" sz="1600" dirty="0">
              <a:solidFill>
                <a:srgbClr val="002060"/>
              </a:solidFill>
              <a:latin typeface="Meiryo UI" panose="020B0604030504040204" pitchFamily="50" charset="-128"/>
              <a:ea typeface="Meiryo UI" panose="020B0604030504040204" pitchFamily="50" charset="-128"/>
            </a:endParaRPr>
          </a:p>
          <a:p>
            <a:pPr marL="342900" indent="-342900">
              <a:buFont typeface="+mj-ea"/>
              <a:buAutoNum type="circleNumDbPlain"/>
            </a:pPr>
            <a:r>
              <a:rPr lang="ja-JP" altLang="en-US" sz="1600" dirty="0">
                <a:solidFill>
                  <a:srgbClr val="002060"/>
                </a:solidFill>
                <a:latin typeface="Meiryo UI" panose="020B0604030504040204" pitchFamily="50" charset="-128"/>
                <a:ea typeface="Meiryo UI" panose="020B0604030504040204" pitchFamily="50" charset="-128"/>
              </a:rPr>
              <a:t>問題なく表示されたら</a:t>
            </a: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サービス（クラウド）に発行します。</a:t>
            </a:r>
          </a:p>
        </p:txBody>
      </p:sp>
      <p:pic>
        <p:nvPicPr>
          <p:cNvPr id="8" name="図 7">
            <a:extLst>
              <a:ext uri="{FF2B5EF4-FFF2-40B4-BE49-F238E27FC236}">
                <a16:creationId xmlns:a16="http://schemas.microsoft.com/office/drawing/2014/main" id="{997992A2-505B-4950-B3FC-B929D467E7F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632424" y="1115520"/>
            <a:ext cx="1303562" cy="477703"/>
          </a:xfrm>
          <a:prstGeom prst="rect">
            <a:avLst/>
          </a:prstGeom>
        </p:spPr>
      </p:pic>
      <p:pic>
        <p:nvPicPr>
          <p:cNvPr id="9" name="図 8">
            <a:extLst>
              <a:ext uri="{FF2B5EF4-FFF2-40B4-BE49-F238E27FC236}">
                <a16:creationId xmlns:a16="http://schemas.microsoft.com/office/drawing/2014/main" id="{2A3C7338-E46C-480C-BD74-DD9D83BF5FD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45994" y="2952925"/>
            <a:ext cx="1272648" cy="512281"/>
          </a:xfrm>
          <a:prstGeom prst="rect">
            <a:avLst/>
          </a:prstGeom>
        </p:spPr>
      </p:pic>
      <p:pic>
        <p:nvPicPr>
          <p:cNvPr id="12" name="図 11">
            <a:extLst>
              <a:ext uri="{FF2B5EF4-FFF2-40B4-BE49-F238E27FC236}">
                <a16:creationId xmlns:a16="http://schemas.microsoft.com/office/drawing/2014/main" id="{B997DD6C-D43B-443A-A371-B24697FCDF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607839" y="4159257"/>
            <a:ext cx="802899" cy="466710"/>
          </a:xfrm>
          <a:prstGeom prst="rect">
            <a:avLst/>
          </a:prstGeom>
        </p:spPr>
      </p:pic>
      <p:pic>
        <p:nvPicPr>
          <p:cNvPr id="13" name="図 12">
            <a:extLst>
              <a:ext uri="{FF2B5EF4-FFF2-40B4-BE49-F238E27FC236}">
                <a16:creationId xmlns:a16="http://schemas.microsoft.com/office/drawing/2014/main" id="{CBBACD5F-2188-4CC3-9842-29793A351F3A}"/>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8623883" y="5746705"/>
            <a:ext cx="2416030" cy="593978"/>
          </a:xfrm>
          <a:prstGeom prst="rect">
            <a:avLst/>
          </a:prstGeom>
        </p:spPr>
      </p:pic>
      <p:pic>
        <p:nvPicPr>
          <p:cNvPr id="21" name="グラフィックス 20" descr="月毎カレンダー">
            <a:extLst>
              <a:ext uri="{FF2B5EF4-FFF2-40B4-BE49-F238E27FC236}">
                <a16:creationId xmlns:a16="http://schemas.microsoft.com/office/drawing/2014/main" id="{60278719-958A-4857-B4C6-2AC1452591AF}"/>
              </a:ext>
            </a:extLst>
          </p:cNvPr>
          <p:cNvPicPr>
            <a:picLocks noChangeAspect="1"/>
          </p:cNvPicPr>
          <p:nvPr/>
        </p:nvPicPr>
        <p:blipFill>
          <a:blip r:embed="rId7" cstate="screen">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58818" y="3530637"/>
            <a:ext cx="567941" cy="567941"/>
          </a:xfrm>
          <a:prstGeom prst="rect">
            <a:avLst/>
          </a:prstGeom>
        </p:spPr>
      </p:pic>
      <p:pic>
        <p:nvPicPr>
          <p:cNvPr id="11" name="Picture 4" descr="C:\Users\masumi\AppData\Local\Microsoft\Windows\Temporary Internet Files\Content.IE5\2NUCEUE4\j0433944[1].png">
            <a:extLst>
              <a:ext uri="{FF2B5EF4-FFF2-40B4-BE49-F238E27FC236}">
                <a16:creationId xmlns:a16="http://schemas.microsoft.com/office/drawing/2014/main" id="{0AB0EA22-E5AA-49E2-883E-BE69FD03EF32}"/>
              </a:ext>
            </a:extLst>
          </p:cNvPr>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flipH="1">
            <a:off x="8179264" y="1929222"/>
            <a:ext cx="780177" cy="780177"/>
          </a:xfrm>
          <a:prstGeom prst="rect">
            <a:avLst/>
          </a:prstGeom>
          <a:noFill/>
        </p:spPr>
      </p:pic>
    </p:spTree>
    <p:extLst>
      <p:ext uri="{BB962C8B-B14F-4D97-AF65-F5344CB8AC3E}">
        <p14:creationId xmlns:p14="http://schemas.microsoft.com/office/powerpoint/2010/main" val="6818181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タイトル 1">
            <a:extLst>
              <a:ext uri="{FF2B5EF4-FFF2-40B4-BE49-F238E27FC236}">
                <a16:creationId xmlns:a16="http://schemas.microsoft.com/office/drawing/2014/main" id="{6ABE2EB7-21FB-4DBA-9608-B366E9AC4B29}"/>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en-US" altLang="ja-JP"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a:t>
            </a:r>
            <a:r>
              <a:rPr lang="ja-JP" altLang="en-US"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BI</a:t>
            </a:r>
            <a:r>
              <a:rPr lang="ja-JP" altLang="en-US"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テンプレートサンプル種類</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39" name="テキスト プレースホルダー 3">
            <a:extLst>
              <a:ext uri="{FF2B5EF4-FFF2-40B4-BE49-F238E27FC236}">
                <a16:creationId xmlns:a16="http://schemas.microsoft.com/office/drawing/2014/main" id="{8259E57B-063F-4E40-93AB-0F2CB3DE5B14}"/>
              </a:ext>
            </a:extLst>
          </p:cNvPr>
          <p:cNvSpPr txBox="1">
            <a:spLocks/>
          </p:cNvSpPr>
          <p:nvPr/>
        </p:nvSpPr>
        <p:spPr>
          <a:xfrm>
            <a:off x="1221982" y="1090570"/>
            <a:ext cx="9801152" cy="746620"/>
          </a:xfrm>
          <a:prstGeom prst="rect">
            <a:avLst/>
          </a:prstGeom>
        </p:spPr>
        <p:txBody>
          <a:bodyPr vert="horz" lIns="91440" tIns="45720" rIns="91440" bIns="45720" rtlCol="0" anchor="t">
            <a:noAutofit/>
          </a:bodyPr>
          <a:lstStyle>
            <a:defPPr>
              <a:defRPr lang="ja-JP"/>
            </a:defPPr>
            <a:lvl1pPr marL="0" algn="l"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600" dirty="0">
                <a:solidFill>
                  <a:srgbClr val="002060"/>
                </a:solidFill>
                <a:latin typeface="Meiryo UI" panose="020B0604030504040204" pitchFamily="50" charset="-128"/>
                <a:ea typeface="Meiryo UI" panose="020B0604030504040204" pitchFamily="50" charset="-128"/>
              </a:rPr>
              <a:t>Power BI</a:t>
            </a:r>
            <a:r>
              <a:rPr lang="ja-JP" altLang="en-US" sz="1600" dirty="0">
                <a:solidFill>
                  <a:srgbClr val="002060"/>
                </a:solidFill>
                <a:latin typeface="Meiryo UI" panose="020B0604030504040204" pitchFamily="50" charset="-128"/>
                <a:ea typeface="Meiryo UI" panose="020B0604030504040204" pitchFamily="50" charset="-128"/>
              </a:rPr>
              <a:t>テンプレートサンプルの種類は以下の通りになります。</a:t>
            </a:r>
            <a:br>
              <a:rPr lang="ja-JP" altLang="en-US" sz="1600" dirty="0">
                <a:solidFill>
                  <a:srgbClr val="00206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利用するデータベース（元データ）によって、適切なテンプレートを選んで利用ください。</a:t>
            </a:r>
          </a:p>
        </p:txBody>
      </p:sp>
      <p:pic>
        <p:nvPicPr>
          <p:cNvPr id="41" name="図 40">
            <a:extLst>
              <a:ext uri="{FF2B5EF4-FFF2-40B4-BE49-F238E27FC236}">
                <a16:creationId xmlns:a16="http://schemas.microsoft.com/office/drawing/2014/main" id="{FEDEB589-734A-450E-96FE-B54277C9AD4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70247" y="1142550"/>
            <a:ext cx="487434" cy="487434"/>
          </a:xfrm>
          <a:prstGeom prst="rect">
            <a:avLst/>
          </a:prstGeom>
        </p:spPr>
      </p:pic>
      <p:graphicFrame>
        <p:nvGraphicFramePr>
          <p:cNvPr id="14" name="表 13">
            <a:extLst>
              <a:ext uri="{FF2B5EF4-FFF2-40B4-BE49-F238E27FC236}">
                <a16:creationId xmlns:a16="http://schemas.microsoft.com/office/drawing/2014/main" id="{4DE22D54-8C89-42D0-9169-8C0DC71A6067}"/>
              </a:ext>
            </a:extLst>
          </p:cNvPr>
          <p:cNvGraphicFramePr>
            <a:graphicFrameLocks noGrp="1"/>
          </p:cNvGraphicFramePr>
          <p:nvPr>
            <p:extLst>
              <p:ext uri="{D42A27DB-BD31-4B8C-83A1-F6EECF244321}">
                <p14:modId xmlns:p14="http://schemas.microsoft.com/office/powerpoint/2010/main" val="2764854697"/>
              </p:ext>
            </p:extLst>
          </p:nvPr>
        </p:nvGraphicFramePr>
        <p:xfrm>
          <a:off x="480034" y="4670882"/>
          <a:ext cx="11519024" cy="1292766"/>
        </p:xfrm>
        <a:graphic>
          <a:graphicData uri="http://schemas.openxmlformats.org/drawingml/2006/table">
            <a:tbl>
              <a:tblPr firstRow="1" bandRow="1">
                <a:tableStyleId>{073A0DAA-6AF3-43AB-8588-CEC1D06C72B9}</a:tableStyleId>
              </a:tblPr>
              <a:tblGrid>
                <a:gridCol w="576979">
                  <a:extLst>
                    <a:ext uri="{9D8B030D-6E8A-4147-A177-3AD203B41FA5}">
                      <a16:colId xmlns:a16="http://schemas.microsoft.com/office/drawing/2014/main" val="402377543"/>
                    </a:ext>
                  </a:extLst>
                </a:gridCol>
                <a:gridCol w="6140741">
                  <a:extLst>
                    <a:ext uri="{9D8B030D-6E8A-4147-A177-3AD203B41FA5}">
                      <a16:colId xmlns:a16="http://schemas.microsoft.com/office/drawing/2014/main" val="3643892697"/>
                    </a:ext>
                  </a:extLst>
                </a:gridCol>
                <a:gridCol w="1200326">
                  <a:extLst>
                    <a:ext uri="{9D8B030D-6E8A-4147-A177-3AD203B41FA5}">
                      <a16:colId xmlns:a16="http://schemas.microsoft.com/office/drawing/2014/main" val="3586801744"/>
                    </a:ext>
                  </a:extLst>
                </a:gridCol>
                <a:gridCol w="1200326">
                  <a:extLst>
                    <a:ext uri="{9D8B030D-6E8A-4147-A177-3AD203B41FA5}">
                      <a16:colId xmlns:a16="http://schemas.microsoft.com/office/drawing/2014/main" val="2410726761"/>
                    </a:ext>
                  </a:extLst>
                </a:gridCol>
                <a:gridCol w="1200326">
                  <a:extLst>
                    <a:ext uri="{9D8B030D-6E8A-4147-A177-3AD203B41FA5}">
                      <a16:colId xmlns:a16="http://schemas.microsoft.com/office/drawing/2014/main" val="1890240381"/>
                    </a:ext>
                  </a:extLst>
                </a:gridCol>
                <a:gridCol w="1200326">
                  <a:extLst>
                    <a:ext uri="{9D8B030D-6E8A-4147-A177-3AD203B41FA5}">
                      <a16:colId xmlns:a16="http://schemas.microsoft.com/office/drawing/2014/main" val="979119165"/>
                    </a:ext>
                  </a:extLst>
                </a:gridCol>
              </a:tblGrid>
              <a:tr h="405072">
                <a:tc>
                  <a:txBody>
                    <a:bodyPr/>
                    <a:lstStyle/>
                    <a:p>
                      <a:pPr algn="ctr"/>
                      <a:r>
                        <a:rPr kumimoji="1" lang="en-US" altLang="ja-JP" sz="1200" dirty="0">
                          <a:latin typeface="メイリオ" panose="020B0604030504040204" pitchFamily="50" charset="-128"/>
                          <a:ea typeface="メイリオ" panose="020B0604030504040204" pitchFamily="50" charset="-128"/>
                        </a:rPr>
                        <a:t>No.</a:t>
                      </a:r>
                      <a:endParaRPr kumimoji="1" lang="ja-JP" altLang="en-US" sz="1200" dirty="0">
                        <a:latin typeface="メイリオ" panose="020B0604030504040204" pitchFamily="50" charset="-128"/>
                        <a:ea typeface="メイリオ" panose="020B0604030504040204" pitchFamily="50" charset="-128"/>
                      </a:endParaRPr>
                    </a:p>
                  </a:txBody>
                  <a:tcPr anchor="ctr">
                    <a:solidFill>
                      <a:srgbClr val="7030A0"/>
                    </a:solidFill>
                  </a:tcPr>
                </a:tc>
                <a:tc>
                  <a:txBody>
                    <a:bodyPr/>
                    <a:lstStyle/>
                    <a:p>
                      <a:r>
                        <a:rPr kumimoji="1" lang="en-US" altLang="ja-JP" sz="1200" dirty="0">
                          <a:latin typeface="メイリオ" panose="020B0604030504040204" pitchFamily="50" charset="-128"/>
                          <a:ea typeface="メイリオ" panose="020B0604030504040204" pitchFamily="50" charset="-128"/>
                        </a:rPr>
                        <a:t>Microsoft Teams Usage Report: </a:t>
                      </a:r>
                      <a:r>
                        <a:rPr kumimoji="1" lang="ja-JP" altLang="en-US" sz="1200" dirty="0">
                          <a:latin typeface="メイリオ" panose="020B0604030504040204" pitchFamily="50" charset="-128"/>
                          <a:ea typeface="メイリオ" panose="020B0604030504040204" pitchFamily="50" charset="-128"/>
                        </a:rPr>
                        <a:t>テンプレート名</a:t>
                      </a:r>
                    </a:p>
                  </a:txBody>
                  <a:tcPr anchor="ctr">
                    <a:solidFill>
                      <a:srgbClr val="7030A0"/>
                    </a:solidFill>
                  </a:tcPr>
                </a:tc>
                <a:tc>
                  <a:txBody>
                    <a:bodyPr/>
                    <a:lstStyle/>
                    <a:p>
                      <a:pPr algn="ctr"/>
                      <a:r>
                        <a:rPr kumimoji="1" lang="en-US" altLang="ja-JP" sz="1200" dirty="0">
                          <a:latin typeface="メイリオ" panose="020B0604030504040204" pitchFamily="50" charset="-128"/>
                          <a:ea typeface="メイリオ" panose="020B0604030504040204" pitchFamily="50" charset="-128"/>
                        </a:rPr>
                        <a:t>O365</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Usage Report</a:t>
                      </a:r>
                      <a:endParaRPr kumimoji="1" lang="ja-JP" altLang="en-US" sz="1200" dirty="0">
                        <a:latin typeface="メイリオ" panose="020B0604030504040204" pitchFamily="50" charset="-128"/>
                        <a:ea typeface="メイリオ" panose="020B0604030504040204" pitchFamily="50" charset="-128"/>
                      </a:endParaRPr>
                    </a:p>
                  </a:txBody>
                  <a:tcPr anchor="ctr">
                    <a:solidFill>
                      <a:srgbClr val="7030A0"/>
                    </a:solidFill>
                  </a:tcPr>
                </a:tc>
                <a:tc>
                  <a:txBody>
                    <a:bodyPr/>
                    <a:lstStyle/>
                    <a:p>
                      <a:pPr algn="ctr"/>
                      <a:r>
                        <a:rPr kumimoji="1" lang="en-US" altLang="ja-JP" sz="1200" dirty="0">
                          <a:latin typeface="メイリオ" panose="020B0604030504040204" pitchFamily="50" charset="-128"/>
                          <a:ea typeface="メイリオ" panose="020B0604030504040204" pitchFamily="50" charset="-128"/>
                        </a:rPr>
                        <a:t>Teams PowerShell</a:t>
                      </a:r>
                      <a:endParaRPr kumimoji="1" lang="ja-JP" altLang="en-US" sz="1200" dirty="0">
                        <a:latin typeface="メイリオ" panose="020B0604030504040204" pitchFamily="50" charset="-128"/>
                        <a:ea typeface="メイリオ" panose="020B0604030504040204" pitchFamily="50" charset="-128"/>
                      </a:endParaRPr>
                    </a:p>
                  </a:txBody>
                  <a:tcPr anchor="ctr">
                    <a:solidFill>
                      <a:srgbClr val="7030A0"/>
                    </a:solidFill>
                  </a:tcPr>
                </a:tc>
                <a:tc>
                  <a:txBody>
                    <a:bodyPr/>
                    <a:lstStyle/>
                    <a:p>
                      <a:pPr algn="ctr"/>
                      <a:r>
                        <a:rPr kumimoji="1" lang="en-US" altLang="ja-JP" sz="1200" dirty="0">
                          <a:latin typeface="メイリオ" panose="020B0604030504040204" pitchFamily="50" charset="-128"/>
                          <a:ea typeface="メイリオ" panose="020B0604030504040204" pitchFamily="50" charset="-128"/>
                        </a:rPr>
                        <a:t>PSTN logs</a:t>
                      </a:r>
                      <a:endParaRPr kumimoji="1" lang="ja-JP" altLang="en-US" sz="1200" dirty="0">
                        <a:latin typeface="メイリオ" panose="020B0604030504040204" pitchFamily="50" charset="-128"/>
                        <a:ea typeface="メイリオ" panose="020B0604030504040204" pitchFamily="50" charset="-128"/>
                      </a:endParaRPr>
                    </a:p>
                  </a:txBody>
                  <a:tcPr anchor="ctr">
                    <a:solidFill>
                      <a:srgbClr val="7030A0"/>
                    </a:solidFill>
                  </a:tcPr>
                </a:tc>
                <a:tc>
                  <a:txBody>
                    <a:bodyPr/>
                    <a:lstStyle/>
                    <a:p>
                      <a:pPr algn="ctr"/>
                      <a:r>
                        <a:rPr kumimoji="1" lang="en-US" altLang="ja-JP" sz="1200" dirty="0">
                          <a:latin typeface="メイリオ" panose="020B0604030504040204" pitchFamily="50" charset="-128"/>
                          <a:ea typeface="メイリオ" panose="020B0604030504040204" pitchFamily="50" charset="-128"/>
                        </a:rPr>
                        <a:t>Teams Audit Logs</a:t>
                      </a:r>
                      <a:endParaRPr kumimoji="1" lang="ja-JP" altLang="en-US" sz="1200" dirty="0">
                        <a:latin typeface="メイリオ" panose="020B0604030504040204" pitchFamily="50" charset="-128"/>
                        <a:ea typeface="メイリオ" panose="020B0604030504040204" pitchFamily="50" charset="-128"/>
                      </a:endParaRPr>
                    </a:p>
                  </a:txBody>
                  <a:tcPr anchor="ctr">
                    <a:solidFill>
                      <a:srgbClr val="7030A0"/>
                    </a:solidFill>
                  </a:tcPr>
                </a:tc>
                <a:extLst>
                  <a:ext uri="{0D108BD9-81ED-4DB2-BD59-A6C34878D82A}">
                    <a16:rowId xmlns:a16="http://schemas.microsoft.com/office/drawing/2014/main" val="4124068691"/>
                  </a:ext>
                </a:extLst>
              </a:tr>
              <a:tr h="183786">
                <a:tc>
                  <a:txBody>
                    <a:bodyPr/>
                    <a:lstStyle/>
                    <a:p>
                      <a:pPr algn="ctr"/>
                      <a:r>
                        <a:rPr kumimoji="1" lang="en-US" altLang="ja-JP" sz="1200" dirty="0">
                          <a:latin typeface="メイリオ" panose="020B0604030504040204" pitchFamily="50" charset="-128"/>
                          <a:ea typeface="メイリオ" panose="020B0604030504040204" pitchFamily="50" charset="-128"/>
                        </a:rPr>
                        <a:t>1</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r>
                        <a:rPr kumimoji="1" lang="en-US" altLang="ja-JP" sz="1200" dirty="0">
                          <a:latin typeface="メイリオ" panose="020B0604030504040204" pitchFamily="50" charset="-128"/>
                          <a:ea typeface="メイリオ" panose="020B0604030504040204" pitchFamily="50" charset="-128"/>
                        </a:rPr>
                        <a:t>Microsoft</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Teams</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Usage</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Advanced</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Graphs</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sz="1200" dirty="0">
                          <a:latin typeface="メイリオ" panose="020B0604030504040204" pitchFamily="50" charset="-128"/>
                          <a:ea typeface="メイリオ" panose="020B0604030504040204" pitchFamily="50" charset="-128"/>
                        </a:rPr>
                        <a:t>X</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X</a:t>
                      </a: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X</a:t>
                      </a: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X</a:t>
                      </a: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nchor="ctr"/>
                </a:tc>
                <a:extLst>
                  <a:ext uri="{0D108BD9-81ED-4DB2-BD59-A6C34878D82A}">
                    <a16:rowId xmlns:a16="http://schemas.microsoft.com/office/drawing/2014/main" val="1799576996"/>
                  </a:ext>
                </a:extLst>
              </a:tr>
              <a:tr h="183786">
                <a:tc>
                  <a:txBody>
                    <a:bodyPr/>
                    <a:lstStyle/>
                    <a:p>
                      <a:pPr algn="ctr"/>
                      <a:r>
                        <a:rPr kumimoji="1" lang="en-US" altLang="ja-JP" sz="1200" dirty="0">
                          <a:latin typeface="メイリオ" panose="020B0604030504040204" pitchFamily="50" charset="-128"/>
                          <a:ea typeface="メイリオ" panose="020B0604030504040204" pitchFamily="50" charset="-128"/>
                        </a:rPr>
                        <a:t>2</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メイリオ" panose="020B0604030504040204" pitchFamily="50" charset="-128"/>
                          <a:ea typeface="メイリオ" panose="020B0604030504040204" pitchFamily="50" charset="-128"/>
                        </a:rPr>
                        <a:t>Microsoft</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Teams</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Usage</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Advanced</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Graphs</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without PSTN</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メイリオ" panose="020B0604030504040204" pitchFamily="50" charset="-128"/>
                          <a:ea typeface="メイリオ" panose="020B0604030504040204" pitchFamily="50" charset="-128"/>
                        </a:rPr>
                        <a:t>X</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X</a:t>
                      </a: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X</a:t>
                      </a: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2936198153"/>
                  </a:ext>
                </a:extLst>
              </a:tr>
              <a:tr h="286926">
                <a:tc>
                  <a:txBody>
                    <a:bodyPr/>
                    <a:lstStyle/>
                    <a:p>
                      <a:pPr algn="ctr"/>
                      <a:r>
                        <a:rPr kumimoji="1" lang="en-US" altLang="ja-JP" sz="1200" dirty="0">
                          <a:latin typeface="メイリオ" panose="020B0604030504040204" pitchFamily="50" charset="-128"/>
                          <a:ea typeface="メイリオ" panose="020B0604030504040204" pitchFamily="50" charset="-128"/>
                        </a:rPr>
                        <a:t>3</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メイリオ" panose="020B0604030504040204" pitchFamily="50" charset="-128"/>
                          <a:ea typeface="メイリオ" panose="020B0604030504040204" pitchFamily="50" charset="-128"/>
                        </a:rPr>
                        <a:t>Microsoft</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Teams</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Usage</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Advanced</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Graphs</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without PSTN</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and</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Audit Logs</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sz="1200" dirty="0">
                          <a:latin typeface="メイリオ" panose="020B0604030504040204" pitchFamily="50" charset="-128"/>
                          <a:ea typeface="メイリオ" panose="020B0604030504040204" pitchFamily="50" charset="-128"/>
                        </a:rPr>
                        <a:t>X</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メイリオ" panose="020B0604030504040204" pitchFamily="50" charset="-128"/>
                          <a:ea typeface="メイリオ" panose="020B0604030504040204" pitchFamily="50" charset="-128"/>
                        </a:rPr>
                        <a:t>X</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algn="ct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algn="ctr"/>
                      <a:endParaRPr kumimoji="1" lang="ja-JP" altLang="en-US" sz="12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192731079"/>
                  </a:ext>
                </a:extLst>
              </a:tr>
            </a:tbl>
          </a:graphicData>
        </a:graphic>
      </p:graphicFrame>
      <p:graphicFrame>
        <p:nvGraphicFramePr>
          <p:cNvPr id="15" name="表 14">
            <a:extLst>
              <a:ext uri="{FF2B5EF4-FFF2-40B4-BE49-F238E27FC236}">
                <a16:creationId xmlns:a16="http://schemas.microsoft.com/office/drawing/2014/main" id="{9DD83464-4BDD-438C-95BC-DBD3159F3579}"/>
              </a:ext>
            </a:extLst>
          </p:cNvPr>
          <p:cNvGraphicFramePr>
            <a:graphicFrameLocks noGrp="1"/>
          </p:cNvGraphicFramePr>
          <p:nvPr>
            <p:extLst>
              <p:ext uri="{D42A27DB-BD31-4B8C-83A1-F6EECF244321}">
                <p14:modId xmlns:p14="http://schemas.microsoft.com/office/powerpoint/2010/main" val="807872941"/>
              </p:ext>
            </p:extLst>
          </p:nvPr>
        </p:nvGraphicFramePr>
        <p:xfrm>
          <a:off x="486562" y="3405543"/>
          <a:ext cx="11019638" cy="1006335"/>
        </p:xfrm>
        <a:graphic>
          <a:graphicData uri="http://schemas.openxmlformats.org/drawingml/2006/table">
            <a:tbl>
              <a:tblPr firstRow="1" bandRow="1">
                <a:tableStyleId>{5C22544A-7EE6-4342-B048-85BDC9FD1C3A}</a:tableStyleId>
              </a:tblPr>
              <a:tblGrid>
                <a:gridCol w="549342">
                  <a:extLst>
                    <a:ext uri="{9D8B030D-6E8A-4147-A177-3AD203B41FA5}">
                      <a16:colId xmlns:a16="http://schemas.microsoft.com/office/drawing/2014/main" val="402377543"/>
                    </a:ext>
                  </a:extLst>
                </a:gridCol>
                <a:gridCol w="6152806">
                  <a:extLst>
                    <a:ext uri="{9D8B030D-6E8A-4147-A177-3AD203B41FA5}">
                      <a16:colId xmlns:a16="http://schemas.microsoft.com/office/drawing/2014/main" val="3643892697"/>
                    </a:ext>
                  </a:extLst>
                </a:gridCol>
                <a:gridCol w="1204882">
                  <a:extLst>
                    <a:ext uri="{9D8B030D-6E8A-4147-A177-3AD203B41FA5}">
                      <a16:colId xmlns:a16="http://schemas.microsoft.com/office/drawing/2014/main" val="3586801744"/>
                    </a:ext>
                  </a:extLst>
                </a:gridCol>
                <a:gridCol w="1199141">
                  <a:extLst>
                    <a:ext uri="{9D8B030D-6E8A-4147-A177-3AD203B41FA5}">
                      <a16:colId xmlns:a16="http://schemas.microsoft.com/office/drawing/2014/main" val="1735002553"/>
                    </a:ext>
                  </a:extLst>
                </a:gridCol>
                <a:gridCol w="1913467">
                  <a:extLst>
                    <a:ext uri="{9D8B030D-6E8A-4147-A177-3AD203B41FA5}">
                      <a16:colId xmlns:a16="http://schemas.microsoft.com/office/drawing/2014/main" val="1890240381"/>
                    </a:ext>
                  </a:extLst>
                </a:gridCol>
              </a:tblGrid>
              <a:tr h="326651">
                <a:tc>
                  <a:txBody>
                    <a:bodyPr/>
                    <a:lstStyle/>
                    <a:p>
                      <a:pPr algn="ctr"/>
                      <a:r>
                        <a:rPr kumimoji="1" lang="en-US" altLang="ja-JP" sz="1200" dirty="0">
                          <a:latin typeface="メイリオ" panose="020B0604030504040204" pitchFamily="50" charset="-128"/>
                          <a:ea typeface="メイリオ" panose="020B0604030504040204" pitchFamily="50" charset="-128"/>
                        </a:rPr>
                        <a:t>No.</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r>
                        <a:rPr kumimoji="1" lang="en-US" altLang="ja-JP" sz="1200" dirty="0">
                          <a:latin typeface="メイリオ" panose="020B0604030504040204" pitchFamily="50" charset="-128"/>
                          <a:ea typeface="メイリオ" panose="020B0604030504040204" pitchFamily="50" charset="-128"/>
                        </a:rPr>
                        <a:t>Office 365 Usage Report: </a:t>
                      </a:r>
                      <a:r>
                        <a:rPr kumimoji="1" lang="ja-JP" altLang="en-US" sz="1200" dirty="0">
                          <a:latin typeface="メイリオ" panose="020B0604030504040204" pitchFamily="50" charset="-128"/>
                          <a:ea typeface="メイリオ" panose="020B0604030504040204" pitchFamily="50" charset="-128"/>
                        </a:rPr>
                        <a:t>テンプレート名</a:t>
                      </a:r>
                    </a:p>
                  </a:txBody>
                  <a:tcPr anchor="ctr"/>
                </a:tc>
                <a:tc>
                  <a:txBody>
                    <a:bodyPr/>
                    <a:lstStyle/>
                    <a:p>
                      <a:pPr algn="ctr"/>
                      <a:r>
                        <a:rPr kumimoji="1" lang="en-US" altLang="ja-JP" sz="1200" dirty="0">
                          <a:latin typeface="メイリオ" panose="020B0604030504040204" pitchFamily="50" charset="-128"/>
                          <a:ea typeface="メイリオ" panose="020B0604030504040204" pitchFamily="50" charset="-128"/>
                        </a:rPr>
                        <a:t>O365</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Usage Report</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sz="1200" dirty="0">
                          <a:latin typeface="メイリオ" panose="020B0604030504040204" pitchFamily="50" charset="-128"/>
                          <a:ea typeface="メイリオ" panose="020B0604030504040204" pitchFamily="50" charset="-128"/>
                        </a:rPr>
                        <a:t>Teams</a:t>
                      </a:r>
                      <a:br>
                        <a:rPr kumimoji="1" lang="en-US" altLang="ja-JP" sz="1200" dirty="0">
                          <a:latin typeface="メイリオ" panose="020B0604030504040204" pitchFamily="50" charset="-128"/>
                          <a:ea typeface="メイリオ" panose="020B0604030504040204" pitchFamily="50" charset="-128"/>
                        </a:rPr>
                      </a:br>
                      <a:r>
                        <a:rPr kumimoji="1" lang="en-US" altLang="ja-JP" sz="1200" dirty="0">
                          <a:latin typeface="メイリオ" panose="020B0604030504040204" pitchFamily="50" charset="-128"/>
                          <a:ea typeface="メイリオ" panose="020B0604030504040204" pitchFamily="50" charset="-128"/>
                        </a:rPr>
                        <a:t>PowerShell</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sz="1200" dirty="0">
                          <a:latin typeface="メイリオ" panose="020B0604030504040204" pitchFamily="50" charset="-128"/>
                          <a:ea typeface="メイリオ" panose="020B0604030504040204" pitchFamily="50" charset="-128"/>
                        </a:rPr>
                        <a:t>Forms Questionnaire</a:t>
                      </a:r>
                      <a:endParaRPr kumimoji="1" lang="ja-JP" altLang="en-US" sz="12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4124068691"/>
                  </a:ext>
                </a:extLst>
              </a:tr>
              <a:tr h="274815">
                <a:tc>
                  <a:txBody>
                    <a:bodyPr/>
                    <a:lstStyle/>
                    <a:p>
                      <a:pPr algn="ctr"/>
                      <a:r>
                        <a:rPr kumimoji="1" lang="en-US" altLang="ja-JP" sz="1200" dirty="0">
                          <a:latin typeface="メイリオ" panose="020B0604030504040204" pitchFamily="50" charset="-128"/>
                          <a:ea typeface="メイリオ" panose="020B0604030504040204" pitchFamily="50" charset="-128"/>
                        </a:rPr>
                        <a:t>1</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r>
                        <a:rPr kumimoji="1" lang="en-US" altLang="ja-JP" sz="1200" dirty="0">
                          <a:latin typeface="メイリオ" panose="020B0604030504040204" pitchFamily="50" charset="-128"/>
                          <a:ea typeface="メイリオ" panose="020B0604030504040204" pitchFamily="50" charset="-128"/>
                        </a:rPr>
                        <a:t>Office365 Usage Advanced Graphs</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sz="1200" dirty="0">
                          <a:latin typeface="メイリオ" panose="020B0604030504040204" pitchFamily="50" charset="-128"/>
                          <a:ea typeface="メイリオ" panose="020B0604030504040204" pitchFamily="50" charset="-128"/>
                        </a:rPr>
                        <a:t>X</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sz="1200" dirty="0">
                          <a:latin typeface="メイリオ" panose="020B0604030504040204" pitchFamily="50" charset="-128"/>
                          <a:ea typeface="メイリオ" panose="020B0604030504040204" pitchFamily="50" charset="-128"/>
                        </a:rPr>
                        <a:t>X</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X</a:t>
                      </a: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nchor="ctr"/>
                </a:tc>
                <a:extLst>
                  <a:ext uri="{0D108BD9-81ED-4DB2-BD59-A6C34878D82A}">
                    <a16:rowId xmlns:a16="http://schemas.microsoft.com/office/drawing/2014/main" val="1799576996"/>
                  </a:ext>
                </a:extLst>
              </a:tr>
              <a:tr h="237820">
                <a:tc>
                  <a:txBody>
                    <a:bodyPr/>
                    <a:lstStyle/>
                    <a:p>
                      <a:pPr algn="ctr"/>
                      <a:r>
                        <a:rPr kumimoji="1" lang="en-US" altLang="ja-JP" sz="1200" dirty="0">
                          <a:latin typeface="メイリオ" panose="020B0604030504040204" pitchFamily="50" charset="-128"/>
                          <a:ea typeface="メイリオ" panose="020B0604030504040204" pitchFamily="50" charset="-128"/>
                        </a:rPr>
                        <a:t>2</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r>
                        <a:rPr kumimoji="1" lang="en-US" altLang="ja-JP" sz="1200" dirty="0">
                          <a:latin typeface="メイリオ" panose="020B0604030504040204" pitchFamily="50" charset="-128"/>
                          <a:ea typeface="メイリオ" panose="020B0604030504040204" pitchFamily="50" charset="-128"/>
                        </a:rPr>
                        <a:t>Office365 Usage Advanced Graphs without Questionnaire</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メイリオ" panose="020B0604030504040204" pitchFamily="50" charset="-128"/>
                          <a:ea typeface="メイリオ" panose="020B0604030504040204" pitchFamily="50" charset="-128"/>
                        </a:rPr>
                        <a:t>X</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メイリオ" panose="020B0604030504040204" pitchFamily="50" charset="-128"/>
                          <a:ea typeface="メイリオ" panose="020B0604030504040204" pitchFamily="50" charset="-128"/>
                        </a:rPr>
                        <a:t>X</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nchor="ctr"/>
                </a:tc>
                <a:extLst>
                  <a:ext uri="{0D108BD9-81ED-4DB2-BD59-A6C34878D82A}">
                    <a16:rowId xmlns:a16="http://schemas.microsoft.com/office/drawing/2014/main" val="2936198153"/>
                  </a:ext>
                </a:extLst>
              </a:tr>
            </a:tbl>
          </a:graphicData>
        </a:graphic>
      </p:graphicFrame>
      <p:sp>
        <p:nvSpPr>
          <p:cNvPr id="17" name="四角形: 角を丸くする 16">
            <a:extLst>
              <a:ext uri="{FF2B5EF4-FFF2-40B4-BE49-F238E27FC236}">
                <a16:creationId xmlns:a16="http://schemas.microsoft.com/office/drawing/2014/main" id="{7268EBE5-BA19-4A59-801D-AF4EF4260059}"/>
              </a:ext>
            </a:extLst>
          </p:cNvPr>
          <p:cNvSpPr/>
          <p:nvPr/>
        </p:nvSpPr>
        <p:spPr>
          <a:xfrm>
            <a:off x="67111" y="5679348"/>
            <a:ext cx="595618" cy="26005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700" b="1" dirty="0">
                <a:latin typeface="メイリオ" panose="020B0604030504040204" pitchFamily="50" charset="-128"/>
                <a:ea typeface="メイリオ" panose="020B0604030504040204" pitchFamily="50" charset="-128"/>
              </a:rPr>
              <a:t>初回</a:t>
            </a:r>
            <a:br>
              <a:rPr lang="en-US" altLang="ja-JP" sz="700" b="1" dirty="0">
                <a:latin typeface="メイリオ" panose="020B0604030504040204" pitchFamily="50" charset="-128"/>
                <a:ea typeface="メイリオ" panose="020B0604030504040204" pitchFamily="50" charset="-128"/>
              </a:rPr>
            </a:br>
            <a:r>
              <a:rPr lang="ja-JP" altLang="en-US" sz="700" b="1" dirty="0">
                <a:latin typeface="メイリオ" panose="020B0604030504040204" pitchFamily="50" charset="-128"/>
                <a:ea typeface="メイリオ" panose="020B0604030504040204" pitchFamily="50" charset="-128"/>
              </a:rPr>
              <a:t>おすすめ</a:t>
            </a:r>
            <a:endParaRPr kumimoji="1" lang="ja-JP" altLang="en-US" sz="700" b="1" dirty="0">
              <a:latin typeface="メイリオ" panose="020B0604030504040204" pitchFamily="50" charset="-128"/>
              <a:ea typeface="メイリオ" panose="020B0604030504040204" pitchFamily="50" charset="-128"/>
            </a:endParaRPr>
          </a:p>
        </p:txBody>
      </p:sp>
      <p:sp>
        <p:nvSpPr>
          <p:cNvPr id="18" name="四角形: 角を丸くする 17">
            <a:extLst>
              <a:ext uri="{FF2B5EF4-FFF2-40B4-BE49-F238E27FC236}">
                <a16:creationId xmlns:a16="http://schemas.microsoft.com/office/drawing/2014/main" id="{5D6D3D11-0AA0-47FE-85E0-7905907B95B7}"/>
              </a:ext>
            </a:extLst>
          </p:cNvPr>
          <p:cNvSpPr/>
          <p:nvPr/>
        </p:nvSpPr>
        <p:spPr>
          <a:xfrm>
            <a:off x="68509" y="4128783"/>
            <a:ext cx="595618" cy="26005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700" b="1" dirty="0">
                <a:latin typeface="メイリオ" panose="020B0604030504040204" pitchFamily="50" charset="-128"/>
                <a:ea typeface="メイリオ" panose="020B0604030504040204" pitchFamily="50" charset="-128"/>
              </a:rPr>
              <a:t>初回</a:t>
            </a:r>
            <a:br>
              <a:rPr lang="en-US" altLang="ja-JP" sz="700" b="1" dirty="0">
                <a:latin typeface="メイリオ" panose="020B0604030504040204" pitchFamily="50" charset="-128"/>
                <a:ea typeface="メイリオ" panose="020B0604030504040204" pitchFamily="50" charset="-128"/>
              </a:rPr>
            </a:br>
            <a:r>
              <a:rPr lang="ja-JP" altLang="en-US" sz="700" b="1" dirty="0">
                <a:latin typeface="メイリオ" panose="020B0604030504040204" pitchFamily="50" charset="-128"/>
                <a:ea typeface="メイリオ" panose="020B0604030504040204" pitchFamily="50" charset="-128"/>
              </a:rPr>
              <a:t>おすすめ</a:t>
            </a:r>
            <a:endParaRPr kumimoji="1" lang="ja-JP" altLang="en-US" sz="700" b="1" dirty="0">
              <a:latin typeface="メイリオ" panose="020B0604030504040204" pitchFamily="50" charset="-128"/>
              <a:ea typeface="メイリオ" panose="020B0604030504040204" pitchFamily="50" charset="-128"/>
            </a:endParaRPr>
          </a:p>
        </p:txBody>
      </p:sp>
      <p:sp>
        <p:nvSpPr>
          <p:cNvPr id="10" name="スライド番号プレースホルダー 3">
            <a:extLst>
              <a:ext uri="{FF2B5EF4-FFF2-40B4-BE49-F238E27FC236}">
                <a16:creationId xmlns:a16="http://schemas.microsoft.com/office/drawing/2014/main" id="{6D279BE9-49CC-4F02-9FED-9D4A3F77501F}"/>
              </a:ext>
            </a:extLst>
          </p:cNvPr>
          <p:cNvSpPr>
            <a:spLocks noGrp="1"/>
          </p:cNvSpPr>
          <p:nvPr>
            <p:ph type="sldNum" sz="quarter" idx="12"/>
          </p:nvPr>
        </p:nvSpPr>
        <p:spPr>
          <a:xfrm>
            <a:off x="11434193" y="6415073"/>
            <a:ext cx="52361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endParaRPr>
          </a:p>
        </p:txBody>
      </p:sp>
      <p:pic>
        <p:nvPicPr>
          <p:cNvPr id="11" name="図 10">
            <a:extLst>
              <a:ext uri="{FF2B5EF4-FFF2-40B4-BE49-F238E27FC236}">
                <a16:creationId xmlns:a16="http://schemas.microsoft.com/office/drawing/2014/main" id="{5D312470-9C67-4852-A67C-5B1064B7A09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9841" y="1778466"/>
            <a:ext cx="11100080" cy="1258349"/>
          </a:xfrm>
          <a:prstGeom prst="rect">
            <a:avLst/>
          </a:prstGeom>
        </p:spPr>
      </p:pic>
    </p:spTree>
    <p:extLst>
      <p:ext uri="{BB962C8B-B14F-4D97-AF65-F5344CB8AC3E}">
        <p14:creationId xmlns:p14="http://schemas.microsoft.com/office/powerpoint/2010/main" val="42355345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スライド番号プレースホルダー 7">
            <a:extLst>
              <a:ext uri="{FF2B5EF4-FFF2-40B4-BE49-F238E27FC236}">
                <a16:creationId xmlns:a16="http://schemas.microsoft.com/office/drawing/2014/main" id="{733C91CE-B4FE-496A-BB56-E378D9C0A6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38" name="タイトル 1">
            <a:extLst>
              <a:ext uri="{FF2B5EF4-FFF2-40B4-BE49-F238E27FC236}">
                <a16:creationId xmlns:a16="http://schemas.microsoft.com/office/drawing/2014/main" id="{6ABE2EB7-21FB-4DBA-9608-B366E9AC4B29}"/>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en-US" altLang="ja-JP"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a:t>
            </a:r>
            <a:r>
              <a:rPr lang="ja-JP" altLang="en-US"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BI</a:t>
            </a:r>
            <a:r>
              <a:rPr lang="ja-JP" altLang="en-US"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テンプレート設定イメージ</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39" name="テキスト プレースホルダー 3">
            <a:extLst>
              <a:ext uri="{FF2B5EF4-FFF2-40B4-BE49-F238E27FC236}">
                <a16:creationId xmlns:a16="http://schemas.microsoft.com/office/drawing/2014/main" id="{8259E57B-063F-4E40-93AB-0F2CB3DE5B14}"/>
              </a:ext>
            </a:extLst>
          </p:cNvPr>
          <p:cNvSpPr txBox="1">
            <a:spLocks/>
          </p:cNvSpPr>
          <p:nvPr/>
        </p:nvSpPr>
        <p:spPr>
          <a:xfrm>
            <a:off x="1221982" y="1090569"/>
            <a:ext cx="9801152" cy="1367405"/>
          </a:xfrm>
          <a:prstGeom prst="rect">
            <a:avLst/>
          </a:prstGeom>
        </p:spPr>
        <p:txBody>
          <a:bodyPr vert="horz" lIns="91440" tIns="45720" rIns="91440" bIns="45720" rtlCol="0" anchor="t">
            <a:noAutofit/>
          </a:bodyPr>
          <a:lstStyle>
            <a:defPPr>
              <a:defRPr lang="ja-JP"/>
            </a:defPPr>
            <a:lvl1pPr marL="0" algn="l"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Desktop</a:t>
            </a:r>
            <a:r>
              <a:rPr lang="ja-JP" altLang="en-US" sz="1600" dirty="0">
                <a:solidFill>
                  <a:srgbClr val="002060"/>
                </a:solidFill>
                <a:latin typeface="Meiryo UI" panose="020B0604030504040204" pitchFamily="50" charset="-128"/>
                <a:ea typeface="Meiryo UI" panose="020B0604030504040204" pitchFamily="50" charset="-128"/>
              </a:rPr>
              <a:t>で</a:t>
            </a: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テンプレートを開き、</a:t>
            </a:r>
            <a:r>
              <a:rPr lang="en-US" altLang="ja-JP" sz="1600" dirty="0">
                <a:solidFill>
                  <a:srgbClr val="002060"/>
                </a:solidFill>
                <a:latin typeface="Meiryo UI" panose="020B0604030504040204" pitchFamily="50" charset="-128"/>
                <a:ea typeface="Meiryo UI" panose="020B0604030504040204" pitchFamily="50" charset="-128"/>
              </a:rPr>
              <a:t>SharePoint</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Online</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Root</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URL</a:t>
            </a:r>
            <a:r>
              <a:rPr lang="ja-JP" altLang="en-US" sz="1600" dirty="0">
                <a:solidFill>
                  <a:srgbClr val="002060"/>
                </a:solidFill>
                <a:latin typeface="Meiryo UI" panose="020B0604030504040204" pitchFamily="50" charset="-128"/>
                <a:ea typeface="Meiryo UI" panose="020B0604030504040204" pitchFamily="50" charset="-128"/>
              </a:rPr>
              <a:t>および利用データ格納フォルダの</a:t>
            </a:r>
            <a:r>
              <a:rPr lang="en-US" altLang="ja-JP" sz="1600" dirty="0">
                <a:solidFill>
                  <a:srgbClr val="002060"/>
                </a:solidFill>
                <a:latin typeface="Meiryo UI" panose="020B0604030504040204" pitchFamily="50" charset="-128"/>
                <a:ea typeface="Meiryo UI" panose="020B0604030504040204" pitchFamily="50" charset="-128"/>
              </a:rPr>
              <a:t>URL</a:t>
            </a:r>
            <a:r>
              <a:rPr lang="ja-JP" altLang="en-US" sz="1600" dirty="0">
                <a:solidFill>
                  <a:srgbClr val="002060"/>
                </a:solidFill>
                <a:latin typeface="Meiryo UI" panose="020B0604030504040204" pitchFamily="50" charset="-128"/>
                <a:ea typeface="Meiryo UI" panose="020B0604030504040204" pitchFamily="50" charset="-128"/>
              </a:rPr>
              <a:t>を入力します。</a:t>
            </a:r>
            <a:br>
              <a:rPr lang="en-US" altLang="ja-JP" sz="1600" dirty="0">
                <a:solidFill>
                  <a:srgbClr val="002060"/>
                </a:solidFill>
                <a:latin typeface="Meiryo UI" panose="020B0604030504040204" pitchFamily="50" charset="-128"/>
                <a:ea typeface="Meiryo UI" panose="020B0604030504040204" pitchFamily="50" charset="-128"/>
              </a:rPr>
            </a:br>
            <a:br>
              <a:rPr lang="en-US" altLang="ja-JP" sz="1600" dirty="0">
                <a:solidFill>
                  <a:srgbClr val="002060"/>
                </a:solidFill>
                <a:latin typeface="Meiryo UI" panose="020B0604030504040204" pitchFamily="50" charset="-128"/>
                <a:ea typeface="Meiryo UI" panose="020B0604030504040204" pitchFamily="50" charset="-128"/>
              </a:rPr>
            </a:br>
            <a:r>
              <a:rPr lang="en-US" altLang="ja-JP" dirty="0">
                <a:solidFill>
                  <a:srgbClr val="002060"/>
                </a:solidFill>
                <a:latin typeface="Meiryo UI" panose="020B0604030504040204" pitchFamily="50" charset="-128"/>
                <a:ea typeface="Meiryo UI" panose="020B0604030504040204" pitchFamily="50" charset="-128"/>
              </a:rPr>
              <a:t>SharePoint Online Root URL</a:t>
            </a:r>
            <a:r>
              <a:rPr lang="ja-JP" altLang="en-US" dirty="0">
                <a:solidFill>
                  <a:srgbClr val="002060"/>
                </a:solidFill>
                <a:latin typeface="Meiryo UI" panose="020B0604030504040204" pitchFamily="50" charset="-128"/>
                <a:ea typeface="Meiryo UI" panose="020B0604030504040204" pitchFamily="50" charset="-128"/>
              </a:rPr>
              <a:t>例：</a:t>
            </a:r>
            <a:br>
              <a:rPr lang="ja-JP" altLang="en-US" dirty="0">
                <a:solidFill>
                  <a:srgbClr val="002060"/>
                </a:solidFill>
                <a:latin typeface="Meiryo UI" panose="020B0604030504040204" pitchFamily="50" charset="-128"/>
                <a:ea typeface="Meiryo UI" panose="020B0604030504040204" pitchFamily="50" charset="-128"/>
              </a:rPr>
            </a:br>
            <a:r>
              <a:rPr lang="en-US" altLang="ja-JP" dirty="0">
                <a:solidFill>
                  <a:srgbClr val="002060"/>
                </a:solidFill>
                <a:latin typeface="Meiryo UI" panose="020B0604030504040204" pitchFamily="50" charset="-128"/>
                <a:ea typeface="Meiryo UI" panose="020B0604030504040204" pitchFamily="50" charset="-128"/>
              </a:rPr>
              <a:t>https://etsukomonline.sharepoint.com/sites/Project/</a:t>
            </a:r>
            <a:br>
              <a:rPr lang="en-US" altLang="ja-JP" dirty="0">
                <a:solidFill>
                  <a:srgbClr val="002060"/>
                </a:solidFill>
                <a:latin typeface="Meiryo UI" panose="020B0604030504040204" pitchFamily="50" charset="-128"/>
                <a:ea typeface="Meiryo UI" panose="020B0604030504040204" pitchFamily="50" charset="-128"/>
              </a:rPr>
            </a:br>
            <a:br>
              <a:rPr lang="en-US" altLang="ja-JP" dirty="0">
                <a:solidFill>
                  <a:srgbClr val="002060"/>
                </a:solidFill>
                <a:latin typeface="Meiryo UI" panose="020B0604030504040204" pitchFamily="50" charset="-128"/>
                <a:ea typeface="Meiryo UI" panose="020B0604030504040204" pitchFamily="50" charset="-128"/>
              </a:rPr>
            </a:br>
            <a:r>
              <a:rPr lang="en-US" altLang="ja-JP" dirty="0">
                <a:solidFill>
                  <a:srgbClr val="002060"/>
                </a:solidFill>
                <a:latin typeface="Meiryo UI" panose="020B0604030504040204" pitchFamily="50" charset="-128"/>
                <a:ea typeface="Meiryo UI" panose="020B0604030504040204" pitchFamily="50" charset="-128"/>
              </a:rPr>
              <a:t>Outputs Folder URL</a:t>
            </a:r>
            <a:r>
              <a:rPr lang="ja-JP" altLang="en-US" dirty="0">
                <a:solidFill>
                  <a:srgbClr val="002060"/>
                </a:solidFill>
                <a:latin typeface="Meiryo UI" panose="020B0604030504040204" pitchFamily="50" charset="-128"/>
                <a:ea typeface="Meiryo UI" panose="020B0604030504040204" pitchFamily="50" charset="-128"/>
              </a:rPr>
              <a:t>例①：</a:t>
            </a:r>
            <a:br>
              <a:rPr lang="ja-JP" altLang="en-US" dirty="0">
                <a:solidFill>
                  <a:srgbClr val="002060"/>
                </a:solidFill>
                <a:latin typeface="Meiryo UI" panose="020B0604030504040204" pitchFamily="50" charset="-128"/>
                <a:ea typeface="Meiryo UI" panose="020B0604030504040204" pitchFamily="50" charset="-128"/>
              </a:rPr>
            </a:br>
            <a:r>
              <a:rPr lang="en-US" altLang="ja-JP" dirty="0">
                <a:solidFill>
                  <a:srgbClr val="002060"/>
                </a:solidFill>
                <a:latin typeface="Meiryo UI" panose="020B0604030504040204" pitchFamily="50" charset="-128"/>
                <a:ea typeface="Meiryo UI" panose="020B0604030504040204" pitchFamily="50" charset="-128"/>
              </a:rPr>
              <a:t>https://etsukomonline.sharepoint.com/sites/Project/Library1/Outputs/</a:t>
            </a:r>
            <a:br>
              <a:rPr lang="en-US" altLang="ja-JP" dirty="0">
                <a:solidFill>
                  <a:srgbClr val="002060"/>
                </a:solidFill>
                <a:latin typeface="Meiryo UI" panose="020B0604030504040204" pitchFamily="50" charset="-128"/>
                <a:ea typeface="Meiryo UI" panose="020B0604030504040204" pitchFamily="50" charset="-128"/>
              </a:rPr>
            </a:br>
            <a:endParaRPr lang="ja-JP" altLang="en-US" sz="1600" dirty="0">
              <a:solidFill>
                <a:srgbClr val="002060"/>
              </a:solidFill>
              <a:latin typeface="Meiryo UI" panose="020B0604030504040204" pitchFamily="50" charset="-128"/>
              <a:ea typeface="Meiryo UI" panose="020B0604030504040204" pitchFamily="50" charset="-128"/>
            </a:endParaRPr>
          </a:p>
        </p:txBody>
      </p:sp>
      <p:pic>
        <p:nvPicPr>
          <p:cNvPr id="41" name="図 40">
            <a:extLst>
              <a:ext uri="{FF2B5EF4-FFF2-40B4-BE49-F238E27FC236}">
                <a16:creationId xmlns:a16="http://schemas.microsoft.com/office/drawing/2014/main" id="{FEDEB589-734A-450E-96FE-B54277C9AD4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70247" y="1142550"/>
            <a:ext cx="487434" cy="487434"/>
          </a:xfrm>
          <a:prstGeom prst="rect">
            <a:avLst/>
          </a:prstGeom>
        </p:spPr>
      </p:pic>
      <p:grpSp>
        <p:nvGrpSpPr>
          <p:cNvPr id="3" name="グループ化 2">
            <a:extLst>
              <a:ext uri="{FF2B5EF4-FFF2-40B4-BE49-F238E27FC236}">
                <a16:creationId xmlns:a16="http://schemas.microsoft.com/office/drawing/2014/main" id="{98FDE0FA-CFB6-4061-AFCE-65947EDA0B0E}"/>
              </a:ext>
            </a:extLst>
          </p:cNvPr>
          <p:cNvGrpSpPr/>
          <p:nvPr/>
        </p:nvGrpSpPr>
        <p:grpSpPr>
          <a:xfrm>
            <a:off x="6230838" y="3120706"/>
            <a:ext cx="3525558" cy="3028425"/>
            <a:chOff x="7690523" y="998291"/>
            <a:chExt cx="3570643" cy="2917358"/>
          </a:xfrm>
        </p:grpSpPr>
        <p:pic>
          <p:nvPicPr>
            <p:cNvPr id="42" name="図 41">
              <a:extLst>
                <a:ext uri="{FF2B5EF4-FFF2-40B4-BE49-F238E27FC236}">
                  <a16:creationId xmlns:a16="http://schemas.microsoft.com/office/drawing/2014/main" id="{A6C039CC-44A7-42D1-938D-51F815459EF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690523" y="998291"/>
              <a:ext cx="3570643" cy="2917358"/>
            </a:xfrm>
            <a:prstGeom prst="rect">
              <a:avLst/>
            </a:prstGeom>
          </p:spPr>
        </p:pic>
        <p:sp>
          <p:nvSpPr>
            <p:cNvPr id="44" name="正方形/長方形 43">
              <a:extLst>
                <a:ext uri="{FF2B5EF4-FFF2-40B4-BE49-F238E27FC236}">
                  <a16:creationId xmlns:a16="http://schemas.microsoft.com/office/drawing/2014/main" id="{951CF96A-C2EA-40AC-9809-594D0D2385D8}"/>
                </a:ext>
              </a:extLst>
            </p:cNvPr>
            <p:cNvSpPr/>
            <p:nvPr/>
          </p:nvSpPr>
          <p:spPr>
            <a:xfrm>
              <a:off x="7772870" y="2381531"/>
              <a:ext cx="1772964" cy="2935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panose="020B0502040204020203" pitchFamily="34" charset="0"/>
                <a:cs typeface="Segoe UI" panose="020B0502040204020203" pitchFamily="34" charset="0"/>
              </a:endParaRPr>
            </a:p>
          </p:txBody>
        </p:sp>
      </p:grpSp>
      <p:grpSp>
        <p:nvGrpSpPr>
          <p:cNvPr id="4" name="グループ化 3">
            <a:extLst>
              <a:ext uri="{FF2B5EF4-FFF2-40B4-BE49-F238E27FC236}">
                <a16:creationId xmlns:a16="http://schemas.microsoft.com/office/drawing/2014/main" id="{B826B0D3-04CC-4D65-B0A1-AF1625F14627}"/>
              </a:ext>
            </a:extLst>
          </p:cNvPr>
          <p:cNvGrpSpPr/>
          <p:nvPr/>
        </p:nvGrpSpPr>
        <p:grpSpPr>
          <a:xfrm>
            <a:off x="8266559" y="3766655"/>
            <a:ext cx="3503196" cy="2852257"/>
            <a:chOff x="8618896" y="2684476"/>
            <a:chExt cx="3573104" cy="2919369"/>
          </a:xfrm>
        </p:grpSpPr>
        <p:pic>
          <p:nvPicPr>
            <p:cNvPr id="43" name="図 42">
              <a:extLst>
                <a:ext uri="{FF2B5EF4-FFF2-40B4-BE49-F238E27FC236}">
                  <a16:creationId xmlns:a16="http://schemas.microsoft.com/office/drawing/2014/main" id="{96ABEB65-CB58-4814-AB0E-09B09BE3E852}"/>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618896" y="2684476"/>
              <a:ext cx="3573104" cy="2919369"/>
            </a:xfrm>
            <a:prstGeom prst="rect">
              <a:avLst/>
            </a:prstGeom>
          </p:spPr>
        </p:pic>
        <p:sp>
          <p:nvSpPr>
            <p:cNvPr id="45" name="正方形/長方形 44">
              <a:extLst>
                <a:ext uri="{FF2B5EF4-FFF2-40B4-BE49-F238E27FC236}">
                  <a16:creationId xmlns:a16="http://schemas.microsoft.com/office/drawing/2014/main" id="{8AC945A5-4FB8-46EB-8E25-0D01FB7A4D16}"/>
                </a:ext>
              </a:extLst>
            </p:cNvPr>
            <p:cNvSpPr/>
            <p:nvPr/>
          </p:nvSpPr>
          <p:spPr>
            <a:xfrm>
              <a:off x="8704030" y="4658629"/>
              <a:ext cx="1772964" cy="5739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panose="020B0502040204020203" pitchFamily="34" charset="0"/>
                <a:cs typeface="Segoe UI" panose="020B0502040204020203" pitchFamily="34" charset="0"/>
              </a:endParaRPr>
            </a:p>
          </p:txBody>
        </p:sp>
      </p:grpSp>
      <p:pic>
        <p:nvPicPr>
          <p:cNvPr id="46" name="図 45">
            <a:extLst>
              <a:ext uri="{FF2B5EF4-FFF2-40B4-BE49-F238E27FC236}">
                <a16:creationId xmlns:a16="http://schemas.microsoft.com/office/drawing/2014/main" id="{5FFC7596-C97A-4CC8-BD18-E8E863FBB568}"/>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83517" y="2934516"/>
            <a:ext cx="3875712" cy="3520812"/>
          </a:xfrm>
          <a:prstGeom prst="rect">
            <a:avLst/>
          </a:prstGeom>
        </p:spPr>
      </p:pic>
      <p:pic>
        <p:nvPicPr>
          <p:cNvPr id="47" name="図 46">
            <a:extLst>
              <a:ext uri="{FF2B5EF4-FFF2-40B4-BE49-F238E27FC236}">
                <a16:creationId xmlns:a16="http://schemas.microsoft.com/office/drawing/2014/main" id="{9D9FFEE6-F08C-4020-A981-54AA277B178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822485" y="3024479"/>
            <a:ext cx="477647" cy="477647"/>
          </a:xfrm>
          <a:prstGeom prst="rect">
            <a:avLst/>
          </a:prstGeom>
        </p:spPr>
      </p:pic>
    </p:spTree>
    <p:extLst>
      <p:ext uri="{BB962C8B-B14F-4D97-AF65-F5344CB8AC3E}">
        <p14:creationId xmlns:p14="http://schemas.microsoft.com/office/powerpoint/2010/main" val="4080808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4">
            <a:extLst>
              <a:ext uri="{FF2B5EF4-FFF2-40B4-BE49-F238E27FC236}">
                <a16:creationId xmlns:a16="http://schemas.microsoft.com/office/drawing/2014/main" id="{FF3CC4C5-852A-40D7-BB8C-C8076E9097D4}"/>
              </a:ext>
            </a:extLst>
          </p:cNvPr>
          <p:cNvSpPr>
            <a:spLocks noGrp="1"/>
          </p:cNvSpPr>
          <p:nvPr>
            <p:ph idx="1"/>
          </p:nvPr>
        </p:nvSpPr>
        <p:spPr>
          <a:xfrm>
            <a:off x="736077" y="704675"/>
            <a:ext cx="10958175" cy="1417740"/>
          </a:xfrm>
        </p:spPr>
        <p:txBody>
          <a:bodyPr>
            <a:normAutofit fontScale="92500" lnSpcReduction="10000"/>
          </a:bodyPr>
          <a:lstStyle/>
          <a:p>
            <a:pPr marL="0" indent="0">
              <a:buNone/>
            </a:pPr>
            <a:r>
              <a:rPr lang="ja-JP" altLang="en-US" sz="2000" b="1" spc="-29" dirty="0">
                <a:solidFill>
                  <a:srgbClr val="002060"/>
                </a:solidFill>
                <a:latin typeface="Meiryo UI" panose="020B0604030504040204" pitchFamily="50" charset="-128"/>
                <a:ea typeface="Meiryo UI" panose="020B0604030504040204" pitchFamily="50" charset="-128"/>
              </a:rPr>
              <a:t>時系列グラフについての留意事項</a:t>
            </a:r>
            <a:endParaRPr lang="en-US" altLang="ja-JP" sz="2000" b="1" spc="-29" dirty="0">
              <a:solidFill>
                <a:srgbClr val="002060"/>
              </a:solidFill>
              <a:latin typeface="Meiryo UI" panose="020B0604030504040204" pitchFamily="50" charset="-128"/>
              <a:ea typeface="Meiryo UI" panose="020B0604030504040204" pitchFamily="50" charset="-128"/>
            </a:endParaRPr>
          </a:p>
          <a:p>
            <a:pPr marL="285750" lvl="0" indent="-285750">
              <a:lnSpc>
                <a:spcPct val="100000"/>
              </a:lnSpc>
              <a:spcBef>
                <a:spcPts val="0"/>
              </a:spcBef>
              <a:buFont typeface="Wingdings" panose="05000000000000000000" pitchFamily="2" charset="2"/>
              <a:buChar char="ü"/>
              <a:defRPr/>
            </a:pPr>
            <a:r>
              <a:rPr lang="ja-JP" altLang="en-US" sz="1900" spc="-29" dirty="0">
                <a:solidFill>
                  <a:srgbClr val="002060"/>
                </a:solidFill>
                <a:latin typeface="Meiryo UI" panose="020B0604030504040204" pitchFamily="50" charset="-128"/>
                <a:ea typeface="Meiryo UI" panose="020B0604030504040204" pitchFamily="50" charset="-128"/>
              </a:rPr>
              <a:t>扱われる日付はレポート出力日（</a:t>
            </a:r>
            <a:r>
              <a:rPr lang="en-US" altLang="ja-JP" sz="1900" spc="-29" dirty="0">
                <a:solidFill>
                  <a:srgbClr val="002060"/>
                </a:solidFill>
                <a:latin typeface="Meiryo UI" panose="020B0604030504040204" pitchFamily="50" charset="-128"/>
                <a:ea typeface="Meiryo UI" panose="020B0604030504040204" pitchFamily="50" charset="-128"/>
              </a:rPr>
              <a:t>Report</a:t>
            </a:r>
            <a:r>
              <a:rPr lang="ja-JP" altLang="en-US" sz="1900" spc="-29" dirty="0">
                <a:solidFill>
                  <a:srgbClr val="002060"/>
                </a:solidFill>
                <a:latin typeface="Meiryo UI" panose="020B0604030504040204" pitchFamily="50" charset="-128"/>
                <a:ea typeface="Meiryo UI" panose="020B0604030504040204" pitchFamily="50" charset="-128"/>
              </a:rPr>
              <a:t> </a:t>
            </a:r>
            <a:r>
              <a:rPr lang="en-US" altLang="ja-JP" sz="1900" spc="-29" dirty="0">
                <a:solidFill>
                  <a:srgbClr val="002060"/>
                </a:solidFill>
                <a:latin typeface="Meiryo UI" panose="020B0604030504040204" pitchFamily="50" charset="-128"/>
                <a:ea typeface="Meiryo UI" panose="020B0604030504040204" pitchFamily="50" charset="-128"/>
              </a:rPr>
              <a:t>Refresh</a:t>
            </a:r>
            <a:r>
              <a:rPr lang="ja-JP" altLang="en-US" sz="1900" spc="-29" dirty="0">
                <a:solidFill>
                  <a:srgbClr val="002060"/>
                </a:solidFill>
                <a:latin typeface="Meiryo UI" panose="020B0604030504040204" pitchFamily="50" charset="-128"/>
                <a:ea typeface="Meiryo UI" panose="020B0604030504040204" pitchFamily="50" charset="-128"/>
              </a:rPr>
              <a:t> </a:t>
            </a:r>
            <a:r>
              <a:rPr lang="en-US" altLang="ja-JP" sz="1900" spc="-29" dirty="0">
                <a:solidFill>
                  <a:srgbClr val="002060"/>
                </a:solidFill>
                <a:latin typeface="Meiryo UI" panose="020B0604030504040204" pitchFamily="50" charset="-128"/>
                <a:ea typeface="Meiryo UI" panose="020B0604030504040204" pitchFamily="50" charset="-128"/>
              </a:rPr>
              <a:t>Date)</a:t>
            </a:r>
            <a:r>
              <a:rPr lang="ja-JP" altLang="en-US" sz="1900" spc="-29" dirty="0">
                <a:solidFill>
                  <a:srgbClr val="002060"/>
                </a:solidFill>
                <a:latin typeface="Meiryo UI" panose="020B0604030504040204" pitchFamily="50" charset="-128"/>
                <a:ea typeface="Meiryo UI" panose="020B0604030504040204" pitchFamily="50" charset="-128"/>
              </a:rPr>
              <a:t>が基準になります。</a:t>
            </a:r>
            <a:endParaRPr lang="en-US" altLang="ja-JP" sz="1900" spc="-29" dirty="0">
              <a:solidFill>
                <a:srgbClr val="002060"/>
              </a:solidFill>
              <a:latin typeface="Meiryo UI" panose="020B0604030504040204" pitchFamily="50" charset="-128"/>
              <a:ea typeface="Meiryo UI" panose="020B0604030504040204" pitchFamily="50" charset="-128"/>
            </a:endParaRPr>
          </a:p>
          <a:p>
            <a:pPr marL="285750" lvl="0" indent="-285750">
              <a:lnSpc>
                <a:spcPct val="100000"/>
              </a:lnSpc>
              <a:spcBef>
                <a:spcPts val="0"/>
              </a:spcBef>
              <a:buFont typeface="Wingdings" panose="05000000000000000000" pitchFamily="2" charset="2"/>
              <a:buChar char="ü"/>
              <a:defRPr/>
            </a:pPr>
            <a:r>
              <a:rPr lang="ja-JP" altLang="en-US" sz="1900" spc="-29" dirty="0">
                <a:solidFill>
                  <a:srgbClr val="002060"/>
                </a:solidFill>
                <a:latin typeface="Meiryo UI" panose="020B0604030504040204" pitchFamily="50" charset="-128"/>
                <a:ea typeface="Meiryo UI" panose="020B0604030504040204" pitchFamily="50" charset="-128"/>
              </a:rPr>
              <a:t>出力日のデータは過去</a:t>
            </a:r>
            <a:r>
              <a:rPr lang="en-US" altLang="ja-JP" sz="1900" spc="-29" dirty="0">
                <a:solidFill>
                  <a:srgbClr val="002060"/>
                </a:solidFill>
                <a:latin typeface="Meiryo UI" panose="020B0604030504040204" pitchFamily="50" charset="-128"/>
                <a:ea typeface="Meiryo UI" panose="020B0604030504040204" pitchFamily="50" charset="-128"/>
              </a:rPr>
              <a:t>7</a:t>
            </a:r>
            <a:r>
              <a:rPr lang="ja-JP" altLang="en-US" sz="1900" spc="-29" dirty="0">
                <a:solidFill>
                  <a:srgbClr val="002060"/>
                </a:solidFill>
                <a:latin typeface="Meiryo UI" panose="020B0604030504040204" pitchFamily="50" charset="-128"/>
                <a:ea typeface="Meiryo UI" panose="020B0604030504040204" pitchFamily="50" charset="-128"/>
              </a:rPr>
              <a:t>または</a:t>
            </a:r>
            <a:r>
              <a:rPr lang="en-US" altLang="ja-JP" sz="1900" spc="-29" dirty="0">
                <a:solidFill>
                  <a:srgbClr val="002060"/>
                </a:solidFill>
                <a:latin typeface="Meiryo UI" panose="020B0604030504040204" pitchFamily="50" charset="-128"/>
                <a:ea typeface="Meiryo UI" panose="020B0604030504040204" pitchFamily="50" charset="-128"/>
              </a:rPr>
              <a:t>30</a:t>
            </a:r>
            <a:r>
              <a:rPr lang="ja-JP" altLang="en-US" sz="1900" spc="-29" dirty="0">
                <a:solidFill>
                  <a:srgbClr val="002060"/>
                </a:solidFill>
                <a:latin typeface="Meiryo UI" panose="020B0604030504040204" pitchFamily="50" charset="-128"/>
                <a:ea typeface="Meiryo UI" panose="020B0604030504040204" pitchFamily="50" charset="-128"/>
              </a:rPr>
              <a:t>日の利用データを含みます。</a:t>
            </a:r>
            <a:endParaRPr lang="en-US" altLang="ja-JP" sz="1900" spc="-29" dirty="0">
              <a:solidFill>
                <a:srgbClr val="002060"/>
              </a:solidFill>
              <a:latin typeface="Meiryo UI" panose="020B0604030504040204" pitchFamily="50" charset="-128"/>
              <a:ea typeface="Meiryo UI" panose="020B0604030504040204" pitchFamily="50" charset="-128"/>
            </a:endParaRPr>
          </a:p>
          <a:p>
            <a:pPr marL="285750" lvl="0" indent="-285750">
              <a:lnSpc>
                <a:spcPct val="100000"/>
              </a:lnSpc>
              <a:spcBef>
                <a:spcPts val="0"/>
              </a:spcBef>
              <a:buFont typeface="Wingdings" panose="05000000000000000000" pitchFamily="2" charset="2"/>
              <a:buChar char="ü"/>
              <a:defRPr/>
            </a:pPr>
            <a:r>
              <a:rPr lang="ja-JP" altLang="en-US" sz="1900" spc="-29" dirty="0">
                <a:solidFill>
                  <a:srgbClr val="002060"/>
                </a:solidFill>
                <a:latin typeface="Meiryo UI" panose="020B0604030504040204" pitchFamily="50" charset="-128"/>
                <a:ea typeface="Meiryo UI" panose="020B0604030504040204" pitchFamily="50" charset="-128"/>
              </a:rPr>
              <a:t>そのため、何月何日の利用データというデータではなく、グラフは一定期間の利用データを要約したものになります。</a:t>
            </a:r>
            <a:endParaRPr lang="en-US" altLang="ja-JP" sz="1900" spc="-29" dirty="0">
              <a:solidFill>
                <a:srgbClr val="002060"/>
              </a:solidFill>
              <a:latin typeface="Meiryo UI" panose="020B0604030504040204" pitchFamily="50" charset="-128"/>
              <a:ea typeface="Meiryo UI" panose="020B0604030504040204" pitchFamily="50" charset="-128"/>
            </a:endParaRPr>
          </a:p>
          <a:p>
            <a:pPr marL="285750" lvl="0" indent="-285750">
              <a:lnSpc>
                <a:spcPct val="100000"/>
              </a:lnSpc>
              <a:spcBef>
                <a:spcPts val="0"/>
              </a:spcBef>
              <a:buFont typeface="Wingdings" panose="05000000000000000000" pitchFamily="2" charset="2"/>
              <a:buChar char="ü"/>
              <a:defRPr/>
            </a:pPr>
            <a:r>
              <a:rPr lang="ja-JP" altLang="en-US" sz="1900" spc="-29" dirty="0">
                <a:solidFill>
                  <a:srgbClr val="002060"/>
                </a:solidFill>
                <a:latin typeface="Meiryo UI" panose="020B0604030504040204" pitchFamily="50" charset="-128"/>
                <a:ea typeface="Meiryo UI" panose="020B0604030504040204" pitchFamily="50" charset="-128"/>
              </a:rPr>
              <a:t>なお</a:t>
            </a:r>
            <a:r>
              <a:rPr lang="en-US" altLang="ja-JP" sz="1900" spc="-29" dirty="0">
                <a:solidFill>
                  <a:srgbClr val="002060"/>
                </a:solidFill>
                <a:latin typeface="Meiryo UI" panose="020B0604030504040204" pitchFamily="50" charset="-128"/>
                <a:ea typeface="Meiryo UI" panose="020B0604030504040204" pitchFamily="50" charset="-128"/>
              </a:rPr>
              <a:t>Office </a:t>
            </a:r>
            <a:r>
              <a:rPr lang="en-US" altLang="ja-JP" sz="1900" spc="-29" dirty="0" err="1">
                <a:solidFill>
                  <a:srgbClr val="002060"/>
                </a:solidFill>
                <a:latin typeface="Meiryo UI" panose="020B0604030504040204" pitchFamily="50" charset="-128"/>
                <a:ea typeface="Meiryo UI" panose="020B0604030504040204" pitchFamily="50" charset="-128"/>
              </a:rPr>
              <a:t>ProPlus</a:t>
            </a:r>
            <a:r>
              <a:rPr lang="ja-JP" altLang="en-US" sz="1900" spc="-29" dirty="0">
                <a:solidFill>
                  <a:srgbClr val="002060"/>
                </a:solidFill>
                <a:latin typeface="Meiryo UI" panose="020B0604030504040204" pitchFamily="50" charset="-128"/>
                <a:ea typeface="Meiryo UI" panose="020B0604030504040204" pitchFamily="50" charset="-128"/>
              </a:rPr>
              <a:t>アクティベーション・</a:t>
            </a:r>
            <a:r>
              <a:rPr lang="en-US" altLang="ja-JP" sz="1900" spc="-29" dirty="0">
                <a:solidFill>
                  <a:srgbClr val="002060"/>
                </a:solidFill>
                <a:latin typeface="Meiryo UI" panose="020B0604030504040204" pitchFamily="50" charset="-128"/>
                <a:ea typeface="Meiryo UI" panose="020B0604030504040204" pitchFamily="50" charset="-128"/>
              </a:rPr>
              <a:t>Teams</a:t>
            </a:r>
            <a:r>
              <a:rPr lang="ja-JP" altLang="en-US" sz="1900" spc="-29" dirty="0">
                <a:solidFill>
                  <a:srgbClr val="002060"/>
                </a:solidFill>
                <a:latin typeface="Meiryo UI" panose="020B0604030504040204" pitchFamily="50" charset="-128"/>
                <a:ea typeface="Meiryo UI" panose="020B0604030504040204" pitchFamily="50" charset="-128"/>
              </a:rPr>
              <a:t>メンバ情報に関してはレポート出力日時点のデータを表します。</a:t>
            </a:r>
            <a:endParaRPr lang="en-US" altLang="ja-JP" sz="1900" spc="-29" dirty="0">
              <a:solidFill>
                <a:srgbClr val="002060"/>
              </a:solidFill>
              <a:latin typeface="Meiryo UI" panose="020B0604030504040204" pitchFamily="50" charset="-128"/>
              <a:ea typeface="Meiryo UI" panose="020B0604030504040204" pitchFamily="50" charset="-128"/>
            </a:endParaRPr>
          </a:p>
          <a:p>
            <a:pPr marL="0" indent="0">
              <a:buNone/>
            </a:pPr>
            <a:endParaRPr lang="ja-JP" altLang="en-US" sz="2000" b="1" spc="-29" dirty="0">
              <a:solidFill>
                <a:srgbClr val="002060"/>
              </a:solidFill>
              <a:latin typeface="Meiryo UI" panose="020B0604030504040204" pitchFamily="50" charset="-128"/>
              <a:ea typeface="Meiryo UI" panose="020B0604030504040204" pitchFamily="50" charset="-128"/>
            </a:endParaRPr>
          </a:p>
        </p:txBody>
      </p:sp>
      <p:cxnSp>
        <p:nvCxnSpPr>
          <p:cNvPr id="3" name="直線矢印コネクタ 2">
            <a:extLst>
              <a:ext uri="{FF2B5EF4-FFF2-40B4-BE49-F238E27FC236}">
                <a16:creationId xmlns:a16="http://schemas.microsoft.com/office/drawing/2014/main" id="{B28A25A7-2832-4A84-8CE3-A8972CE58873}"/>
              </a:ext>
            </a:extLst>
          </p:cNvPr>
          <p:cNvCxnSpPr>
            <a:cxnSpLocks/>
          </p:cNvCxnSpPr>
          <p:nvPr/>
        </p:nvCxnSpPr>
        <p:spPr>
          <a:xfrm>
            <a:off x="1893239" y="4182320"/>
            <a:ext cx="82902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二等辺三角形 8">
            <a:extLst>
              <a:ext uri="{FF2B5EF4-FFF2-40B4-BE49-F238E27FC236}">
                <a16:creationId xmlns:a16="http://schemas.microsoft.com/office/drawing/2014/main" id="{D2EB5537-9434-425D-9D40-F323368EE149}"/>
              </a:ext>
            </a:extLst>
          </p:cNvPr>
          <p:cNvSpPr/>
          <p:nvPr/>
        </p:nvSpPr>
        <p:spPr>
          <a:xfrm>
            <a:off x="4288482" y="4052847"/>
            <a:ext cx="218485" cy="23466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3DF0E277-4411-4F82-BA7A-9810A66F87F4}"/>
              </a:ext>
            </a:extLst>
          </p:cNvPr>
          <p:cNvSpPr txBox="1"/>
          <p:nvPr/>
        </p:nvSpPr>
        <p:spPr>
          <a:xfrm>
            <a:off x="3420854" y="4352253"/>
            <a:ext cx="18692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1</a:t>
            </a:r>
            <a:r>
              <a:rPr kumimoji="1" lang="en-US" altLang="ja-JP" sz="1200" b="0" i="0" u="none" strike="noStrike" kern="1200" cap="none" spc="0" normalizeH="0" baseline="3000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st</a:t>
            </a:r>
            <a:r>
              <a:rPr kumimoji="1" lang="en-US" altLang="ja-JP"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 Report Refresh Date</a:t>
            </a:r>
            <a:br>
              <a:rPr kumimoji="1" lang="en-US" altLang="ja-JP"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br>
            <a:r>
              <a:rPr kumimoji="1" lang="ja-JP" altLang="en-US"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レポート出力日</a:t>
            </a:r>
          </a:p>
        </p:txBody>
      </p:sp>
      <p:grpSp>
        <p:nvGrpSpPr>
          <p:cNvPr id="19" name="グループ化 18">
            <a:extLst>
              <a:ext uri="{FF2B5EF4-FFF2-40B4-BE49-F238E27FC236}">
                <a16:creationId xmlns:a16="http://schemas.microsoft.com/office/drawing/2014/main" id="{89979BAB-7C18-4BD2-92F0-6B6613A32A59}"/>
              </a:ext>
            </a:extLst>
          </p:cNvPr>
          <p:cNvGrpSpPr/>
          <p:nvPr/>
        </p:nvGrpSpPr>
        <p:grpSpPr>
          <a:xfrm>
            <a:off x="2652543" y="2936147"/>
            <a:ext cx="1901629" cy="1586039"/>
            <a:chOff x="2539551" y="2921225"/>
            <a:chExt cx="1901629" cy="1586039"/>
          </a:xfrm>
        </p:grpSpPr>
        <p:sp>
          <p:nvSpPr>
            <p:cNvPr id="15" name="円弧 14">
              <a:extLst>
                <a:ext uri="{FF2B5EF4-FFF2-40B4-BE49-F238E27FC236}">
                  <a16:creationId xmlns:a16="http://schemas.microsoft.com/office/drawing/2014/main" id="{55E55290-D727-46AD-9101-514AB6F6400C}"/>
                </a:ext>
              </a:extLst>
            </p:cNvPr>
            <p:cNvSpPr/>
            <p:nvPr/>
          </p:nvSpPr>
          <p:spPr>
            <a:xfrm>
              <a:off x="2864581" y="2921225"/>
              <a:ext cx="1464658" cy="1586039"/>
            </a:xfrm>
            <a:prstGeom prst="arc">
              <a:avLst>
                <a:gd name="adj1" fmla="val 11644185"/>
                <a:gd name="adj2" fmla="val 466663"/>
              </a:avLst>
            </a:pr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円弧 15">
              <a:extLst>
                <a:ext uri="{FF2B5EF4-FFF2-40B4-BE49-F238E27FC236}">
                  <a16:creationId xmlns:a16="http://schemas.microsoft.com/office/drawing/2014/main" id="{0B638818-B587-4D29-8CE0-FA8CFB598C10}"/>
                </a:ext>
              </a:extLst>
            </p:cNvPr>
            <p:cNvSpPr/>
            <p:nvPr/>
          </p:nvSpPr>
          <p:spPr>
            <a:xfrm>
              <a:off x="3851809" y="3342011"/>
              <a:ext cx="338515" cy="969695"/>
            </a:xfrm>
            <a:prstGeom prst="arc">
              <a:avLst>
                <a:gd name="adj1" fmla="val 11644185"/>
                <a:gd name="adj2" fmla="val 0"/>
              </a:avLst>
            </a:pr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CC2297F0-9E89-4C94-866E-82FE900DD719}"/>
                </a:ext>
              </a:extLst>
            </p:cNvPr>
            <p:cNvSpPr txBox="1"/>
            <p:nvPr/>
          </p:nvSpPr>
          <p:spPr>
            <a:xfrm>
              <a:off x="2539551" y="3559147"/>
              <a:ext cx="9562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rPr>
                <a:t>30 days</a:t>
              </a:r>
              <a:endParaRPr kumimoji="1" lang="ja-JP" altLang="en-US"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sp>
          <p:nvSpPr>
            <p:cNvPr id="18" name="テキスト ボックス 17">
              <a:extLst>
                <a:ext uri="{FF2B5EF4-FFF2-40B4-BE49-F238E27FC236}">
                  <a16:creationId xmlns:a16="http://schemas.microsoft.com/office/drawing/2014/main" id="{336D3008-412B-44AF-A969-0CB3093F0E7B}"/>
                </a:ext>
              </a:extLst>
            </p:cNvPr>
            <p:cNvSpPr txBox="1"/>
            <p:nvPr/>
          </p:nvSpPr>
          <p:spPr>
            <a:xfrm>
              <a:off x="3484971" y="3816744"/>
              <a:ext cx="9562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rPr>
                <a:t>7 days</a:t>
              </a:r>
              <a:endParaRPr kumimoji="1" lang="ja-JP" altLang="en-US"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grpSp>
      <p:sp>
        <p:nvSpPr>
          <p:cNvPr id="20" name="二等辺三角形 19">
            <a:extLst>
              <a:ext uri="{FF2B5EF4-FFF2-40B4-BE49-F238E27FC236}">
                <a16:creationId xmlns:a16="http://schemas.microsoft.com/office/drawing/2014/main" id="{0B41054B-685E-4B17-95B3-08705B48FD77}"/>
              </a:ext>
            </a:extLst>
          </p:cNvPr>
          <p:cNvSpPr/>
          <p:nvPr/>
        </p:nvSpPr>
        <p:spPr>
          <a:xfrm>
            <a:off x="6350603" y="4059591"/>
            <a:ext cx="218485" cy="23466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AE2F00E9-274C-460D-9C85-7F7892D74C3F}"/>
              </a:ext>
            </a:extLst>
          </p:cNvPr>
          <p:cNvSpPr txBox="1"/>
          <p:nvPr/>
        </p:nvSpPr>
        <p:spPr>
          <a:xfrm>
            <a:off x="5533308" y="4358997"/>
            <a:ext cx="1869260" cy="461665"/>
          </a:xfrm>
          <a:prstGeom prst="rect">
            <a:avLst/>
          </a:prstGeom>
          <a:noFill/>
        </p:spPr>
        <p:txBody>
          <a:bodyPr wrap="square" rtlCol="0">
            <a:spAutoFit/>
          </a:bodyPr>
          <a:lstStyle/>
          <a:p>
            <a:pPr lvl="0" algn="ctr"/>
            <a:r>
              <a:rPr kumimoji="1" lang="en-US" altLang="ja-JP"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2</a:t>
            </a:r>
            <a:r>
              <a:rPr kumimoji="1" lang="en-US" altLang="ja-JP" sz="1200" b="0" i="0" u="none" strike="noStrike" kern="1200" cap="none" spc="0" normalizeH="0" baseline="3000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nd</a:t>
            </a:r>
            <a:r>
              <a:rPr kumimoji="1" lang="en-US" altLang="ja-JP"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 Report Refresh Date</a:t>
            </a:r>
            <a:br>
              <a:rPr kumimoji="1" lang="en-US" altLang="ja-JP"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br>
            <a:r>
              <a:rPr lang="ja-JP" altLang="en-US" sz="1200" dirty="0">
                <a:solidFill>
                  <a:srgbClr val="FF0000"/>
                </a:solidFill>
                <a:latin typeface="Segoe UI" panose="020B0502040204020203" pitchFamily="34" charset="0"/>
                <a:cs typeface="Segoe UI" panose="020B0502040204020203" pitchFamily="34" charset="0"/>
              </a:rPr>
              <a:t>レポート出力日</a:t>
            </a:r>
            <a:endParaRPr kumimoji="1" lang="ja-JP" altLang="en-US"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grpSp>
        <p:nvGrpSpPr>
          <p:cNvPr id="22" name="グループ化 21">
            <a:extLst>
              <a:ext uri="{FF2B5EF4-FFF2-40B4-BE49-F238E27FC236}">
                <a16:creationId xmlns:a16="http://schemas.microsoft.com/office/drawing/2014/main" id="{3BBDD722-17E4-42FC-90AD-552C497ADC0A}"/>
              </a:ext>
            </a:extLst>
          </p:cNvPr>
          <p:cNvGrpSpPr/>
          <p:nvPr/>
        </p:nvGrpSpPr>
        <p:grpSpPr>
          <a:xfrm>
            <a:off x="4714664" y="2942891"/>
            <a:ext cx="1901629" cy="1586039"/>
            <a:chOff x="2539551" y="2921225"/>
            <a:chExt cx="1901629" cy="1586039"/>
          </a:xfrm>
        </p:grpSpPr>
        <p:sp>
          <p:nvSpPr>
            <p:cNvPr id="23" name="円弧 22">
              <a:extLst>
                <a:ext uri="{FF2B5EF4-FFF2-40B4-BE49-F238E27FC236}">
                  <a16:creationId xmlns:a16="http://schemas.microsoft.com/office/drawing/2014/main" id="{6B76BF9D-4597-4643-BD81-485C09B3DA2C}"/>
                </a:ext>
              </a:extLst>
            </p:cNvPr>
            <p:cNvSpPr/>
            <p:nvPr/>
          </p:nvSpPr>
          <p:spPr>
            <a:xfrm>
              <a:off x="2864581" y="2921225"/>
              <a:ext cx="1464658" cy="1586039"/>
            </a:xfrm>
            <a:prstGeom prst="arc">
              <a:avLst>
                <a:gd name="adj1" fmla="val 11644185"/>
                <a:gd name="adj2" fmla="val 466663"/>
              </a:avLst>
            </a:pr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4" name="円弧 23">
              <a:extLst>
                <a:ext uri="{FF2B5EF4-FFF2-40B4-BE49-F238E27FC236}">
                  <a16:creationId xmlns:a16="http://schemas.microsoft.com/office/drawing/2014/main" id="{9B619DBE-3604-4EC5-9CAE-6CA4E09CB178}"/>
                </a:ext>
              </a:extLst>
            </p:cNvPr>
            <p:cNvSpPr/>
            <p:nvPr/>
          </p:nvSpPr>
          <p:spPr>
            <a:xfrm>
              <a:off x="3851809" y="3342011"/>
              <a:ext cx="338515" cy="969695"/>
            </a:xfrm>
            <a:prstGeom prst="arc">
              <a:avLst>
                <a:gd name="adj1" fmla="val 11644185"/>
                <a:gd name="adj2" fmla="val 0"/>
              </a:avLst>
            </a:pr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3CAEBA54-A389-4A60-AE90-FEEE5D0F5D5B}"/>
                </a:ext>
              </a:extLst>
            </p:cNvPr>
            <p:cNvSpPr txBox="1"/>
            <p:nvPr/>
          </p:nvSpPr>
          <p:spPr>
            <a:xfrm>
              <a:off x="2539551" y="3559147"/>
              <a:ext cx="9562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rPr>
                <a:t>30 days</a:t>
              </a:r>
              <a:endParaRPr kumimoji="1" lang="ja-JP" altLang="en-US"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sp>
          <p:nvSpPr>
            <p:cNvPr id="26" name="テキスト ボックス 25">
              <a:extLst>
                <a:ext uri="{FF2B5EF4-FFF2-40B4-BE49-F238E27FC236}">
                  <a16:creationId xmlns:a16="http://schemas.microsoft.com/office/drawing/2014/main" id="{9CF83201-3B0C-49DB-8C85-AA4A31EFEEE8}"/>
                </a:ext>
              </a:extLst>
            </p:cNvPr>
            <p:cNvSpPr txBox="1"/>
            <p:nvPr/>
          </p:nvSpPr>
          <p:spPr>
            <a:xfrm>
              <a:off x="3484971" y="3816744"/>
              <a:ext cx="9562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rPr>
                <a:t>7 days</a:t>
              </a:r>
              <a:endParaRPr kumimoji="1" lang="ja-JP" altLang="en-US"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grpSp>
      <p:sp>
        <p:nvSpPr>
          <p:cNvPr id="27" name="二等辺三角形 26">
            <a:extLst>
              <a:ext uri="{FF2B5EF4-FFF2-40B4-BE49-F238E27FC236}">
                <a16:creationId xmlns:a16="http://schemas.microsoft.com/office/drawing/2014/main" id="{740554A3-4354-4BEC-862A-08AF04FA39A7}"/>
              </a:ext>
            </a:extLst>
          </p:cNvPr>
          <p:cNvSpPr/>
          <p:nvPr/>
        </p:nvSpPr>
        <p:spPr>
          <a:xfrm>
            <a:off x="8461276" y="4066334"/>
            <a:ext cx="218485" cy="23466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8" name="テキスト ボックス 27">
            <a:extLst>
              <a:ext uri="{FF2B5EF4-FFF2-40B4-BE49-F238E27FC236}">
                <a16:creationId xmlns:a16="http://schemas.microsoft.com/office/drawing/2014/main" id="{B248A905-B3C8-4E92-9F64-7F986D0ED244}"/>
              </a:ext>
            </a:extLst>
          </p:cNvPr>
          <p:cNvSpPr txBox="1"/>
          <p:nvPr/>
        </p:nvSpPr>
        <p:spPr>
          <a:xfrm>
            <a:off x="7643981" y="4365740"/>
            <a:ext cx="18692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3</a:t>
            </a:r>
            <a:r>
              <a:rPr kumimoji="1" lang="en-US" altLang="ja-JP" sz="1200" b="0" i="0" u="none" strike="noStrike" kern="1200" cap="none" spc="0" normalizeH="0" baseline="3000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rd</a:t>
            </a:r>
            <a:r>
              <a:rPr kumimoji="1" lang="en-US" altLang="ja-JP"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 Report Refresh Date</a:t>
            </a:r>
            <a:br>
              <a:rPr kumimoji="1" lang="en-US" altLang="ja-JP"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br>
            <a:r>
              <a:rPr kumimoji="1" lang="ja-JP" altLang="en-US"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レポート出力日</a:t>
            </a:r>
          </a:p>
        </p:txBody>
      </p:sp>
      <p:grpSp>
        <p:nvGrpSpPr>
          <p:cNvPr id="29" name="グループ化 28">
            <a:extLst>
              <a:ext uri="{FF2B5EF4-FFF2-40B4-BE49-F238E27FC236}">
                <a16:creationId xmlns:a16="http://schemas.microsoft.com/office/drawing/2014/main" id="{06988F43-3792-430E-9D2C-4F60E59DC317}"/>
              </a:ext>
            </a:extLst>
          </p:cNvPr>
          <p:cNvGrpSpPr/>
          <p:nvPr/>
        </p:nvGrpSpPr>
        <p:grpSpPr>
          <a:xfrm>
            <a:off x="6825337" y="2949634"/>
            <a:ext cx="1901629" cy="1586039"/>
            <a:chOff x="2539551" y="2921225"/>
            <a:chExt cx="1901629" cy="1586039"/>
          </a:xfrm>
        </p:grpSpPr>
        <p:sp>
          <p:nvSpPr>
            <p:cNvPr id="30" name="円弧 29">
              <a:extLst>
                <a:ext uri="{FF2B5EF4-FFF2-40B4-BE49-F238E27FC236}">
                  <a16:creationId xmlns:a16="http://schemas.microsoft.com/office/drawing/2014/main" id="{8D4C7897-F497-47CC-9516-56F094BBDBCF}"/>
                </a:ext>
              </a:extLst>
            </p:cNvPr>
            <p:cNvSpPr/>
            <p:nvPr/>
          </p:nvSpPr>
          <p:spPr>
            <a:xfrm>
              <a:off x="2864581" y="2921225"/>
              <a:ext cx="1464658" cy="1586039"/>
            </a:xfrm>
            <a:prstGeom prst="arc">
              <a:avLst>
                <a:gd name="adj1" fmla="val 11644185"/>
                <a:gd name="adj2" fmla="val 466663"/>
              </a:avLst>
            </a:pr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1" name="円弧 30">
              <a:extLst>
                <a:ext uri="{FF2B5EF4-FFF2-40B4-BE49-F238E27FC236}">
                  <a16:creationId xmlns:a16="http://schemas.microsoft.com/office/drawing/2014/main" id="{31A9BBFC-9499-42BB-8BA2-7A016A78963F}"/>
                </a:ext>
              </a:extLst>
            </p:cNvPr>
            <p:cNvSpPr/>
            <p:nvPr/>
          </p:nvSpPr>
          <p:spPr>
            <a:xfrm>
              <a:off x="3851809" y="3342011"/>
              <a:ext cx="338515" cy="969695"/>
            </a:xfrm>
            <a:prstGeom prst="arc">
              <a:avLst>
                <a:gd name="adj1" fmla="val 11644185"/>
                <a:gd name="adj2" fmla="val 0"/>
              </a:avLst>
            </a:pr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2" name="テキスト ボックス 31">
              <a:extLst>
                <a:ext uri="{FF2B5EF4-FFF2-40B4-BE49-F238E27FC236}">
                  <a16:creationId xmlns:a16="http://schemas.microsoft.com/office/drawing/2014/main" id="{D849933B-6CFC-4B90-A57B-9E0617C639C7}"/>
                </a:ext>
              </a:extLst>
            </p:cNvPr>
            <p:cNvSpPr txBox="1"/>
            <p:nvPr/>
          </p:nvSpPr>
          <p:spPr>
            <a:xfrm>
              <a:off x="2539551" y="3559147"/>
              <a:ext cx="9562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rPr>
                <a:t>30 days</a:t>
              </a:r>
              <a:endParaRPr kumimoji="1" lang="ja-JP" altLang="en-US"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sp>
          <p:nvSpPr>
            <p:cNvPr id="33" name="テキスト ボックス 32">
              <a:extLst>
                <a:ext uri="{FF2B5EF4-FFF2-40B4-BE49-F238E27FC236}">
                  <a16:creationId xmlns:a16="http://schemas.microsoft.com/office/drawing/2014/main" id="{C6890FAC-562E-488D-AC2B-91C803D6866F}"/>
                </a:ext>
              </a:extLst>
            </p:cNvPr>
            <p:cNvSpPr txBox="1"/>
            <p:nvPr/>
          </p:nvSpPr>
          <p:spPr>
            <a:xfrm>
              <a:off x="3484971" y="3816744"/>
              <a:ext cx="9562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rPr>
                <a:t>7 days</a:t>
              </a:r>
              <a:endParaRPr kumimoji="1" lang="ja-JP" altLang="en-US"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grpSp>
      <p:sp>
        <p:nvSpPr>
          <p:cNvPr id="40" name="吹き出し: 四角形 39">
            <a:extLst>
              <a:ext uri="{FF2B5EF4-FFF2-40B4-BE49-F238E27FC236}">
                <a16:creationId xmlns:a16="http://schemas.microsoft.com/office/drawing/2014/main" id="{68C19A9B-C511-4FDE-B9CF-6E568F514B57}"/>
              </a:ext>
            </a:extLst>
          </p:cNvPr>
          <p:cNvSpPr/>
          <p:nvPr/>
        </p:nvSpPr>
        <p:spPr>
          <a:xfrm>
            <a:off x="3363984" y="5153362"/>
            <a:ext cx="1736521" cy="1197103"/>
          </a:xfrm>
          <a:prstGeom prst="wedgeRectCallout">
            <a:avLst>
              <a:gd name="adj1" fmla="val -882"/>
              <a:gd name="adj2" fmla="val -8312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pic>
        <p:nvPicPr>
          <p:cNvPr id="38" name="図 37">
            <a:extLst>
              <a:ext uri="{FF2B5EF4-FFF2-40B4-BE49-F238E27FC236}">
                <a16:creationId xmlns:a16="http://schemas.microsoft.com/office/drawing/2014/main" id="{2F8C4EDD-DC1C-4BD6-B143-60CFBADF5135}"/>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658855" y="5272517"/>
            <a:ext cx="985677" cy="370413"/>
          </a:xfrm>
          <a:prstGeom prst="rect">
            <a:avLst/>
          </a:prstGeom>
        </p:spPr>
      </p:pic>
      <p:sp>
        <p:nvSpPr>
          <p:cNvPr id="41" name="テキスト ボックス 40">
            <a:extLst>
              <a:ext uri="{FF2B5EF4-FFF2-40B4-BE49-F238E27FC236}">
                <a16:creationId xmlns:a16="http://schemas.microsoft.com/office/drawing/2014/main" id="{4182C6C5-9E8E-491F-8ED7-9638C0EEDBC7}"/>
              </a:ext>
            </a:extLst>
          </p:cNvPr>
          <p:cNvSpPr txBox="1"/>
          <p:nvPr/>
        </p:nvSpPr>
        <p:spPr>
          <a:xfrm>
            <a:off x="3138065" y="5702272"/>
            <a:ext cx="217001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7030A0"/>
                </a:solidFill>
                <a:effectLst/>
                <a:uLnTx/>
                <a:uFillTx/>
                <a:latin typeface="Segoe UI" panose="020B0502040204020203" pitchFamily="34" charset="0"/>
                <a:ea typeface="游ゴシック" panose="020B0400000000000000" pitchFamily="50" charset="-128"/>
                <a:cs typeface="Segoe UI" panose="020B0502040204020203" pitchFamily="34" charset="0"/>
              </a:rPr>
              <a:t>過去</a:t>
            </a:r>
            <a:r>
              <a:rPr kumimoji="1" lang="en-US" altLang="ja-JP" sz="1400" b="0" i="0" u="none" strike="noStrike" kern="1200" cap="none" spc="0" normalizeH="0" baseline="0" noProof="0" dirty="0">
                <a:ln>
                  <a:noFill/>
                </a:ln>
                <a:solidFill>
                  <a:srgbClr val="7030A0"/>
                </a:solidFill>
                <a:effectLst/>
                <a:uLnTx/>
                <a:uFillTx/>
                <a:latin typeface="Segoe UI" panose="020B0502040204020203" pitchFamily="34" charset="0"/>
                <a:ea typeface="游ゴシック" panose="020B0400000000000000" pitchFamily="50" charset="-128"/>
                <a:cs typeface="Segoe UI" panose="020B0502040204020203" pitchFamily="34" charset="0"/>
              </a:rPr>
              <a:t>7 or 30</a:t>
            </a:r>
            <a:r>
              <a:rPr kumimoji="1" lang="ja-JP" altLang="en-US" sz="1400" b="0" i="0" u="none" strike="noStrike" kern="1200" cap="none" spc="0" normalizeH="0" baseline="0" noProof="0" dirty="0">
                <a:ln>
                  <a:noFill/>
                </a:ln>
                <a:solidFill>
                  <a:srgbClr val="7030A0"/>
                </a:solidFill>
                <a:effectLst/>
                <a:uLnTx/>
                <a:uFillTx/>
                <a:latin typeface="Segoe UI" panose="020B0502040204020203" pitchFamily="34" charset="0"/>
                <a:ea typeface="游ゴシック" panose="020B0400000000000000" pitchFamily="50" charset="-128"/>
                <a:cs typeface="Segoe UI" panose="020B0502040204020203" pitchFamily="34" charset="0"/>
              </a:rPr>
              <a:t>日分の</a:t>
            </a:r>
            <a:br>
              <a:rPr kumimoji="1" lang="en-US" altLang="ja-JP" sz="1400" b="0" i="0" u="none" strike="noStrike" kern="1200" cap="none" spc="0" normalizeH="0" baseline="0" noProof="0" dirty="0">
                <a:ln>
                  <a:noFill/>
                </a:ln>
                <a:solidFill>
                  <a:srgbClr val="7030A0"/>
                </a:solidFill>
                <a:effectLst/>
                <a:uLnTx/>
                <a:uFillTx/>
                <a:latin typeface="Segoe UI" panose="020B0502040204020203" pitchFamily="34" charset="0"/>
                <a:ea typeface="游ゴシック" panose="020B0400000000000000" pitchFamily="50" charset="-128"/>
                <a:cs typeface="Segoe UI" panose="020B0502040204020203" pitchFamily="34" charset="0"/>
              </a:rPr>
            </a:br>
            <a:r>
              <a:rPr kumimoji="1" lang="ja-JP" altLang="en-US" sz="1400" b="0" i="0" u="none" strike="noStrike" kern="1200" cap="none" spc="0" normalizeH="0" baseline="0" noProof="0" dirty="0">
                <a:ln>
                  <a:noFill/>
                </a:ln>
                <a:solidFill>
                  <a:srgbClr val="7030A0"/>
                </a:solidFill>
                <a:effectLst/>
                <a:uLnTx/>
                <a:uFillTx/>
                <a:latin typeface="Segoe UI" panose="020B0502040204020203" pitchFamily="34" charset="0"/>
                <a:ea typeface="游ゴシック" panose="020B0400000000000000" pitchFamily="50" charset="-128"/>
                <a:cs typeface="Segoe UI" panose="020B0502040204020203" pitchFamily="34" charset="0"/>
              </a:rPr>
              <a:t>利用回数データ</a:t>
            </a:r>
          </a:p>
        </p:txBody>
      </p:sp>
      <p:cxnSp>
        <p:nvCxnSpPr>
          <p:cNvPr id="46" name="直線矢印コネクタ 45">
            <a:extLst>
              <a:ext uri="{FF2B5EF4-FFF2-40B4-BE49-F238E27FC236}">
                <a16:creationId xmlns:a16="http://schemas.microsoft.com/office/drawing/2014/main" id="{BBE092B8-32D4-48C1-A944-51803ECB38C9}"/>
              </a:ext>
            </a:extLst>
          </p:cNvPr>
          <p:cNvCxnSpPr>
            <a:cxnSpLocks/>
          </p:cNvCxnSpPr>
          <p:nvPr/>
        </p:nvCxnSpPr>
        <p:spPr>
          <a:xfrm>
            <a:off x="4450322" y="2782397"/>
            <a:ext cx="1942089" cy="0"/>
          </a:xfrm>
          <a:prstGeom prst="straightConnector1">
            <a:avLst/>
          </a:prstGeom>
          <a:ln>
            <a:solidFill>
              <a:schemeClr val="bg1">
                <a:lumMod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5B519283-D4EC-4F01-811A-27A955F5581F}"/>
              </a:ext>
            </a:extLst>
          </p:cNvPr>
          <p:cNvCxnSpPr>
            <a:cxnSpLocks/>
          </p:cNvCxnSpPr>
          <p:nvPr/>
        </p:nvCxnSpPr>
        <p:spPr>
          <a:xfrm>
            <a:off x="6617639" y="2781048"/>
            <a:ext cx="1942089" cy="0"/>
          </a:xfrm>
          <a:prstGeom prst="straightConnector1">
            <a:avLst/>
          </a:prstGeom>
          <a:ln>
            <a:solidFill>
              <a:schemeClr val="bg1">
                <a:lumMod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73811BAD-A103-4423-B01D-03FA7657B1F3}"/>
              </a:ext>
            </a:extLst>
          </p:cNvPr>
          <p:cNvCxnSpPr>
            <a:cxnSpLocks/>
          </p:cNvCxnSpPr>
          <p:nvPr/>
        </p:nvCxnSpPr>
        <p:spPr>
          <a:xfrm>
            <a:off x="2351787" y="2787791"/>
            <a:ext cx="1942089" cy="0"/>
          </a:xfrm>
          <a:prstGeom prst="straightConnector1">
            <a:avLst/>
          </a:prstGeom>
          <a:ln>
            <a:solidFill>
              <a:schemeClr val="bg1">
                <a:lumMod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C647D3D8-B3F2-45CF-AFAA-7971D016791A}"/>
              </a:ext>
            </a:extLst>
          </p:cNvPr>
          <p:cNvSpPr txBox="1"/>
          <p:nvPr/>
        </p:nvSpPr>
        <p:spPr>
          <a:xfrm>
            <a:off x="2571623" y="2433091"/>
            <a:ext cx="15954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游ゴシック" panose="020B0400000000000000" pitchFamily="50" charset="-128"/>
                <a:cs typeface="Segoe UI" panose="020B0502040204020203" pitchFamily="34" charset="0"/>
              </a:rPr>
              <a:t>Same interval</a:t>
            </a:r>
            <a:endParaRPr kumimoji="1" lang="ja-JP" altLang="en-US" sz="16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sp>
        <p:nvSpPr>
          <p:cNvPr id="59" name="テキスト ボックス 58">
            <a:extLst>
              <a:ext uri="{FF2B5EF4-FFF2-40B4-BE49-F238E27FC236}">
                <a16:creationId xmlns:a16="http://schemas.microsoft.com/office/drawing/2014/main" id="{CB6EC342-0B1D-4245-8BC7-A000EE082453}"/>
              </a:ext>
            </a:extLst>
          </p:cNvPr>
          <p:cNvSpPr txBox="1"/>
          <p:nvPr/>
        </p:nvSpPr>
        <p:spPr>
          <a:xfrm>
            <a:off x="4722756" y="2407466"/>
            <a:ext cx="15954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游ゴシック" panose="020B0400000000000000" pitchFamily="50" charset="-128"/>
                <a:cs typeface="Segoe UI" panose="020B0502040204020203" pitchFamily="34" charset="0"/>
              </a:rPr>
              <a:t>Same interval</a:t>
            </a:r>
            <a:endParaRPr kumimoji="1" lang="ja-JP" altLang="en-US" sz="16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sp>
        <p:nvSpPr>
          <p:cNvPr id="60" name="テキスト ボックス 59">
            <a:extLst>
              <a:ext uri="{FF2B5EF4-FFF2-40B4-BE49-F238E27FC236}">
                <a16:creationId xmlns:a16="http://schemas.microsoft.com/office/drawing/2014/main" id="{AEEA2D98-F3E4-444B-B71D-5F88902E1988}"/>
              </a:ext>
            </a:extLst>
          </p:cNvPr>
          <p:cNvSpPr txBox="1"/>
          <p:nvPr/>
        </p:nvSpPr>
        <p:spPr>
          <a:xfrm>
            <a:off x="6842870" y="2423650"/>
            <a:ext cx="15954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游ゴシック" panose="020B0400000000000000" pitchFamily="50" charset="-128"/>
                <a:cs typeface="Segoe UI" panose="020B0502040204020203" pitchFamily="34" charset="0"/>
              </a:rPr>
              <a:t>Same interval</a:t>
            </a:r>
            <a:endParaRPr kumimoji="1" lang="ja-JP" altLang="en-US" sz="16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sp>
        <p:nvSpPr>
          <p:cNvPr id="45" name="スライド番号プレースホルダー 3">
            <a:extLst>
              <a:ext uri="{FF2B5EF4-FFF2-40B4-BE49-F238E27FC236}">
                <a16:creationId xmlns:a16="http://schemas.microsoft.com/office/drawing/2014/main" id="{CB2BBFBB-3A1D-4285-83A2-11F23C2FF1F9}"/>
              </a:ext>
            </a:extLst>
          </p:cNvPr>
          <p:cNvSpPr txBox="1">
            <a:spLocks/>
          </p:cNvSpPr>
          <p:nvPr/>
        </p:nvSpPr>
        <p:spPr>
          <a:xfrm>
            <a:off x="11434193" y="6415073"/>
            <a:ext cx="523613"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3AE4FB8B-35D1-409B-8BCB-3FDFBBFE896D}" type="slidenum">
              <a:rPr lang="ja-JP" altLang="en-US" smtClean="0">
                <a:solidFill>
                  <a:prstClr val="black">
                    <a:tint val="75000"/>
                  </a:prstClr>
                </a:solidFill>
                <a:latin typeface="Meiryo UI" panose="020B0604030504040204" pitchFamily="50" charset="-128"/>
                <a:ea typeface="Meiryo UI" panose="020B0604030504040204" pitchFamily="50" charset="-128"/>
              </a:rPr>
              <a:pPr/>
              <a:t>44</a:t>
            </a:fld>
            <a:endParaRPr lang="ja-JP" altLang="en-US" dirty="0">
              <a:solidFill>
                <a:prstClr val="black">
                  <a:tint val="75000"/>
                </a:prstClr>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0EA21AC9-EB3D-462D-B967-74C66D47A13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514157" y="4835560"/>
            <a:ext cx="1708764" cy="1271973"/>
          </a:xfrm>
          <a:prstGeom prst="rect">
            <a:avLst/>
          </a:prstGeom>
        </p:spPr>
      </p:pic>
      <p:pic>
        <p:nvPicPr>
          <p:cNvPr id="48" name="図 47">
            <a:extLst>
              <a:ext uri="{FF2B5EF4-FFF2-40B4-BE49-F238E27FC236}">
                <a16:creationId xmlns:a16="http://schemas.microsoft.com/office/drawing/2014/main" id="{1A30035D-8395-45C1-92A3-CE69B304F63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629581" y="4811792"/>
            <a:ext cx="1708764" cy="1271973"/>
          </a:xfrm>
          <a:prstGeom prst="rect">
            <a:avLst/>
          </a:prstGeom>
        </p:spPr>
      </p:pic>
      <p:sp>
        <p:nvSpPr>
          <p:cNvPr id="49" name="テキスト ボックス 48">
            <a:extLst>
              <a:ext uri="{FF2B5EF4-FFF2-40B4-BE49-F238E27FC236}">
                <a16:creationId xmlns:a16="http://schemas.microsoft.com/office/drawing/2014/main" id="{A2AB1A7B-D894-45EC-B566-3E9F24B3E478}"/>
              </a:ext>
            </a:extLst>
          </p:cNvPr>
          <p:cNvSpPr txBox="1"/>
          <p:nvPr/>
        </p:nvSpPr>
        <p:spPr>
          <a:xfrm>
            <a:off x="1005530" y="4010568"/>
            <a:ext cx="15954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游ゴシック" panose="020B0400000000000000" pitchFamily="50" charset="-128"/>
                <a:cs typeface="Segoe UI" panose="020B0502040204020203" pitchFamily="34" charset="0"/>
              </a:rPr>
              <a:t>時系列</a:t>
            </a:r>
          </a:p>
        </p:txBody>
      </p:sp>
    </p:spTree>
    <p:extLst>
      <p:ext uri="{BB962C8B-B14F-4D97-AF65-F5344CB8AC3E}">
        <p14:creationId xmlns:p14="http://schemas.microsoft.com/office/powerpoint/2010/main" val="694205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テキスト ボックス 21">
            <a:extLst>
              <a:ext uri="{FF2B5EF4-FFF2-40B4-BE49-F238E27FC236}">
                <a16:creationId xmlns:a16="http://schemas.microsoft.com/office/drawing/2014/main" id="{D95BE8C4-AC1F-4E3B-91E5-429BC3868F45}"/>
              </a:ext>
            </a:extLst>
          </p:cNvPr>
          <p:cNvSpPr txBox="1"/>
          <p:nvPr/>
        </p:nvSpPr>
        <p:spPr>
          <a:xfrm>
            <a:off x="882926" y="1200970"/>
            <a:ext cx="10677103" cy="28315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spc="-29" dirty="0">
                <a:solidFill>
                  <a:srgbClr val="002060"/>
                </a:solidFill>
                <a:latin typeface="Meiryo UI" panose="020B0604030504040204" pitchFamily="50" charset="-128"/>
                <a:ea typeface="Meiryo UI" panose="020B0604030504040204" pitchFamily="50" charset="-128"/>
              </a:rPr>
              <a:t>Office365</a:t>
            </a:r>
            <a:r>
              <a:rPr lang="ja-JP" altLang="en-US" b="1" spc="-29" dirty="0">
                <a:solidFill>
                  <a:srgbClr val="002060"/>
                </a:solidFill>
                <a:latin typeface="Meiryo UI" panose="020B0604030504040204" pitchFamily="50" charset="-128"/>
                <a:ea typeface="Meiryo UI" panose="020B0604030504040204" pitchFamily="50" charset="-128"/>
              </a:rPr>
              <a:t>管理ポータルからエキスポートされる</a:t>
            </a:r>
            <a:r>
              <a:rPr lang="en-US" altLang="ja-JP" b="1" spc="-29" dirty="0">
                <a:solidFill>
                  <a:srgbClr val="002060"/>
                </a:solidFill>
                <a:latin typeface="Meiryo UI" panose="020B0604030504040204" pitchFamily="50" charset="-128"/>
                <a:ea typeface="Meiryo UI" panose="020B0604030504040204" pitchFamily="50" charset="-128"/>
              </a:rPr>
              <a:t>Users</a:t>
            </a:r>
            <a:r>
              <a:rPr lang="ja-JP" altLang="en-US" b="1" spc="-29" dirty="0">
                <a:solidFill>
                  <a:srgbClr val="002060"/>
                </a:solidFill>
                <a:latin typeface="Meiryo UI" panose="020B0604030504040204" pitchFamily="50" charset="-128"/>
                <a:ea typeface="Meiryo UI" panose="020B0604030504040204" pitchFamily="50" charset="-128"/>
              </a:rPr>
              <a:t> </a:t>
            </a:r>
            <a:r>
              <a:rPr lang="en-US" altLang="ja-JP" b="1" spc="-29" dirty="0">
                <a:solidFill>
                  <a:srgbClr val="002060"/>
                </a:solidFill>
                <a:latin typeface="Meiryo UI" panose="020B0604030504040204" pitchFamily="50" charset="-128"/>
                <a:ea typeface="Meiryo UI" panose="020B0604030504040204" pitchFamily="50" charset="-128"/>
              </a:rPr>
              <a:t>Directory</a:t>
            </a:r>
            <a:r>
              <a:rPr lang="ja-JP" altLang="en-US" b="1" spc="-29" dirty="0">
                <a:solidFill>
                  <a:srgbClr val="002060"/>
                </a:solidFill>
                <a:latin typeface="Meiryo UI" panose="020B0604030504040204" pitchFamily="50" charset="-128"/>
                <a:ea typeface="Meiryo UI" panose="020B0604030504040204" pitchFamily="50" charset="-128"/>
              </a:rPr>
              <a:t> </a:t>
            </a:r>
            <a:r>
              <a:rPr lang="en-US" altLang="ja-JP" b="1" spc="-29" dirty="0">
                <a:solidFill>
                  <a:srgbClr val="002060"/>
                </a:solidFill>
                <a:latin typeface="Meiryo UI" panose="020B0604030504040204" pitchFamily="50" charset="-128"/>
                <a:ea typeface="Meiryo UI" panose="020B0604030504040204" pitchFamily="50" charset="-128"/>
              </a:rPr>
              <a:t>CSV</a:t>
            </a:r>
            <a:r>
              <a:rPr lang="ja-JP" altLang="en-US" b="1" spc="-29" dirty="0" err="1">
                <a:solidFill>
                  <a:srgbClr val="002060"/>
                </a:solidFill>
                <a:latin typeface="Meiryo UI" panose="020B0604030504040204" pitchFamily="50" charset="-128"/>
                <a:ea typeface="Meiryo UI" panose="020B0604030504040204" pitchFamily="50" charset="-128"/>
              </a:rPr>
              <a:t>には</a:t>
            </a:r>
            <a:r>
              <a:rPr lang="ja-JP" altLang="en-US" b="1" spc="-29" dirty="0">
                <a:solidFill>
                  <a:srgbClr val="002060"/>
                </a:solidFill>
                <a:latin typeface="Meiryo UI" panose="020B0604030504040204" pitchFamily="50" charset="-128"/>
                <a:ea typeface="Meiryo UI" panose="020B0604030504040204" pitchFamily="50" charset="-128"/>
              </a:rPr>
              <a:t>以下の情報が含まれていません。</a:t>
            </a:r>
            <a:endParaRPr lang="en-US" altLang="ja-JP" b="1" spc="-29" dirty="0">
              <a:solidFill>
                <a:srgbClr val="002060"/>
              </a:solidFill>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en-US" altLang="ja-JP" sz="1600" spc="-29" dirty="0">
                <a:solidFill>
                  <a:srgbClr val="002060"/>
                </a:solidFill>
                <a:latin typeface="Meiryo UI" panose="020B0604030504040204" pitchFamily="50" charset="-128"/>
                <a:ea typeface="Meiryo UI" panose="020B0604030504040204" pitchFamily="50" charset="-128"/>
              </a:rPr>
              <a:t>Company</a:t>
            </a:r>
            <a:r>
              <a:rPr lang="ja-JP" altLang="en-US" sz="1600" spc="-29" dirty="0">
                <a:solidFill>
                  <a:srgbClr val="002060"/>
                </a:solidFill>
                <a:latin typeface="Meiryo UI" panose="020B0604030504040204" pitchFamily="50" charset="-128"/>
                <a:ea typeface="Meiryo UI" panose="020B0604030504040204" pitchFamily="50" charset="-128"/>
              </a:rPr>
              <a:t>（会社名）</a:t>
            </a:r>
            <a:endParaRPr lang="en-US" altLang="ja-JP" sz="1600" spc="-29" dirty="0">
              <a:solidFill>
                <a:srgbClr val="002060"/>
              </a:solidFill>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en-US" altLang="ja-JP" sz="1600" spc="-29" dirty="0">
                <a:solidFill>
                  <a:srgbClr val="002060"/>
                </a:solidFill>
                <a:latin typeface="Meiryo UI" panose="020B0604030504040204" pitchFamily="50" charset="-128"/>
                <a:ea typeface="Meiryo UI" panose="020B0604030504040204" pitchFamily="50" charset="-128"/>
              </a:rPr>
              <a:t>Division</a:t>
            </a:r>
            <a:r>
              <a:rPr lang="ja-JP" altLang="en-US" sz="1600" spc="-29" dirty="0">
                <a:solidFill>
                  <a:srgbClr val="002060"/>
                </a:solidFill>
                <a:latin typeface="Meiryo UI" panose="020B0604030504040204" pitchFamily="50" charset="-128"/>
                <a:ea typeface="Meiryo UI" panose="020B0604030504040204" pitchFamily="50" charset="-128"/>
              </a:rPr>
              <a:t>（事業部名）</a:t>
            </a:r>
            <a:endParaRPr lang="en-US" altLang="ja-JP" sz="1600" spc="-29" dirty="0">
              <a:solidFill>
                <a:srgbClr val="002060"/>
              </a:solidFill>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en-US" altLang="ja-JP" sz="1600" spc="-29" dirty="0">
                <a:solidFill>
                  <a:srgbClr val="002060"/>
                </a:solidFill>
                <a:latin typeface="Meiryo UI" panose="020B0604030504040204" pitchFamily="50" charset="-128"/>
                <a:ea typeface="Meiryo UI" panose="020B0604030504040204" pitchFamily="50" charset="-128"/>
              </a:rPr>
              <a:t>Sub-Department</a:t>
            </a:r>
            <a:r>
              <a:rPr lang="ja-JP" altLang="en-US" sz="1600" spc="-29" dirty="0">
                <a:solidFill>
                  <a:srgbClr val="002060"/>
                </a:solidFill>
                <a:latin typeface="Meiryo UI" panose="020B0604030504040204" pitchFamily="50" charset="-128"/>
                <a:ea typeface="Meiryo UI" panose="020B0604030504040204" pitchFamily="50" charset="-128"/>
              </a:rPr>
              <a:t>（サブ部門名）</a:t>
            </a:r>
            <a:endParaRPr lang="en-US" altLang="ja-JP" sz="1600" spc="-29" dirty="0">
              <a:solidFill>
                <a:srgbClr val="002060"/>
              </a:solidFill>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en-US" altLang="ja-JP" sz="1600" spc="-29" dirty="0" err="1">
                <a:solidFill>
                  <a:srgbClr val="002060"/>
                </a:solidFill>
                <a:latin typeface="Meiryo UI" panose="020B0604030504040204" pitchFamily="50" charset="-128"/>
                <a:ea typeface="Meiryo UI" panose="020B0604030504040204" pitchFamily="50" charset="-128"/>
              </a:rPr>
              <a:t>e.t.c</a:t>
            </a:r>
            <a:r>
              <a:rPr lang="en-US" altLang="ja-JP" sz="1600" spc="-29" dirty="0">
                <a:solidFill>
                  <a:srgbClr val="002060"/>
                </a:solidFill>
                <a:latin typeface="Meiryo UI" panose="020B0604030504040204" pitchFamily="50" charset="-128"/>
                <a:ea typeface="Meiryo UI" panose="020B0604030504040204" pitchFamily="50" charset="-128"/>
              </a:rPr>
              <a:t>, any item associated to UPN(User Principal Name) (</a:t>
            </a:r>
            <a:r>
              <a:rPr lang="ja-JP" altLang="en-US" sz="1600" spc="-29" dirty="0">
                <a:solidFill>
                  <a:srgbClr val="002060"/>
                </a:solidFill>
                <a:latin typeface="Meiryo UI" panose="020B0604030504040204" pitchFamily="50" charset="-128"/>
                <a:ea typeface="Meiryo UI" panose="020B0604030504040204" pitchFamily="50" charset="-128"/>
              </a:rPr>
              <a:t>その他、</a:t>
            </a:r>
            <a:r>
              <a:rPr lang="en-US" altLang="ja-JP" sz="1600" spc="-29" dirty="0">
                <a:solidFill>
                  <a:srgbClr val="002060"/>
                </a:solidFill>
                <a:latin typeface="Meiryo UI" panose="020B0604030504040204" pitchFamily="50" charset="-128"/>
                <a:ea typeface="Meiryo UI" panose="020B0604030504040204" pitchFamily="50" charset="-128"/>
              </a:rPr>
              <a:t>User</a:t>
            </a:r>
            <a:r>
              <a:rPr lang="ja-JP" altLang="en-US" sz="1600" spc="-29" dirty="0">
                <a:solidFill>
                  <a:srgbClr val="002060"/>
                </a:solidFill>
                <a:latin typeface="Meiryo UI" panose="020B0604030504040204" pitchFamily="50" charset="-128"/>
                <a:ea typeface="Meiryo UI" panose="020B0604030504040204" pitchFamily="50" charset="-128"/>
              </a:rPr>
              <a:t>情報、職務レベルなど）</a:t>
            </a:r>
            <a:endParaRPr lang="en-US" altLang="ja-JP" sz="1600" spc="-29" dirty="0">
              <a:solidFill>
                <a:srgbClr val="002060"/>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spc="-29" dirty="0">
                <a:solidFill>
                  <a:srgbClr val="002060"/>
                </a:solidFill>
                <a:latin typeface="Meiryo UI" panose="020B0604030504040204" pitchFamily="50" charset="-128"/>
                <a:ea typeface="Meiryo UI" panose="020B0604030504040204" pitchFamily="50" charset="-128"/>
              </a:rPr>
              <a:t>そのため複数レイヤの組織階層でグラフ表示させるため、必要な情報を追加した</a:t>
            </a:r>
            <a:r>
              <a:rPr lang="en-US" altLang="ja-JP" b="1" spc="-29" dirty="0">
                <a:solidFill>
                  <a:srgbClr val="002060"/>
                </a:solidFill>
                <a:latin typeface="Meiryo UI" panose="020B0604030504040204" pitchFamily="50" charset="-128"/>
                <a:ea typeface="Meiryo UI" panose="020B0604030504040204" pitchFamily="50" charset="-128"/>
              </a:rPr>
              <a:t>User</a:t>
            </a:r>
            <a:r>
              <a:rPr lang="ja-JP" altLang="en-US" b="1" spc="-29" dirty="0">
                <a:solidFill>
                  <a:srgbClr val="002060"/>
                </a:solidFill>
                <a:latin typeface="Meiryo UI" panose="020B0604030504040204" pitchFamily="50" charset="-128"/>
                <a:ea typeface="Meiryo UI" panose="020B0604030504040204" pitchFamily="50" charset="-128"/>
              </a:rPr>
              <a:t> </a:t>
            </a:r>
            <a:r>
              <a:rPr lang="en-US" altLang="ja-JP" b="1" spc="-29" dirty="0">
                <a:solidFill>
                  <a:srgbClr val="002060"/>
                </a:solidFill>
                <a:latin typeface="Meiryo UI" panose="020B0604030504040204" pitchFamily="50" charset="-128"/>
                <a:ea typeface="Meiryo UI" panose="020B0604030504040204" pitchFamily="50" charset="-128"/>
              </a:rPr>
              <a:t>Directory</a:t>
            </a:r>
            <a:r>
              <a:rPr lang="ja-JP" altLang="en-US" b="1" spc="-29" dirty="0">
                <a:solidFill>
                  <a:srgbClr val="002060"/>
                </a:solidFill>
                <a:latin typeface="Meiryo UI" panose="020B0604030504040204" pitchFamily="50" charset="-128"/>
                <a:ea typeface="Meiryo UI" panose="020B0604030504040204" pitchFamily="50" charset="-128"/>
              </a:rPr>
              <a:t>ファイル（</a:t>
            </a:r>
            <a:r>
              <a:rPr lang="en-US" altLang="ja-JP" b="1" spc="-29" dirty="0">
                <a:solidFill>
                  <a:srgbClr val="002060"/>
                </a:solidFill>
                <a:latin typeface="Meiryo UI" panose="020B0604030504040204" pitchFamily="50" charset="-128"/>
                <a:ea typeface="Meiryo UI" panose="020B0604030504040204" pitchFamily="50" charset="-128"/>
              </a:rPr>
              <a:t>CSV)</a:t>
            </a:r>
            <a:r>
              <a:rPr lang="ja-JP" altLang="en-US" b="1" spc="-29" dirty="0">
                <a:solidFill>
                  <a:srgbClr val="002060"/>
                </a:solidFill>
                <a:latin typeface="Meiryo UI" panose="020B0604030504040204" pitchFamily="50" charset="-128"/>
                <a:ea typeface="Meiryo UI" panose="020B0604030504040204" pitchFamily="50" charset="-128"/>
              </a:rPr>
              <a:t>をご用意頂く必要があります。</a:t>
            </a:r>
            <a:br>
              <a:rPr kumimoji="1" lang="en-US" altLang="ja-JP" sz="1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rPr>
            </a:br>
            <a:endParaRPr kumimoji="1" lang="en-US" altLang="ja-JP" sz="1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sp>
        <p:nvSpPr>
          <p:cNvPr id="23" name="コンテンツ プレースホルダー 2">
            <a:extLst>
              <a:ext uri="{FF2B5EF4-FFF2-40B4-BE49-F238E27FC236}">
                <a16:creationId xmlns:a16="http://schemas.microsoft.com/office/drawing/2014/main" id="{BB0773C4-F19D-4A87-BC31-75067C4FBEBE}"/>
              </a:ext>
            </a:extLst>
          </p:cNvPr>
          <p:cNvSpPr>
            <a:spLocks noGrp="1"/>
          </p:cNvSpPr>
          <p:nvPr>
            <p:ph idx="1"/>
          </p:nvPr>
        </p:nvSpPr>
        <p:spPr>
          <a:xfrm>
            <a:off x="891378" y="3210046"/>
            <a:ext cx="10822757" cy="2681544"/>
          </a:xfrm>
        </p:spPr>
        <p:txBody>
          <a:bodyPr>
            <a:normAutofit fontScale="92500" lnSpcReduction="20000"/>
          </a:bodyPr>
          <a:lstStyle/>
          <a:p>
            <a:pPr marL="0" indent="0">
              <a:lnSpc>
                <a:spcPct val="100000"/>
              </a:lnSpc>
              <a:spcBef>
                <a:spcPts val="0"/>
              </a:spcBef>
              <a:buNone/>
            </a:pPr>
            <a:br>
              <a:rPr lang="en-US" altLang="ja-JP" sz="1800" spc="-29" dirty="0">
                <a:solidFill>
                  <a:srgbClr val="002060"/>
                </a:solidFill>
                <a:latin typeface="Meiryo UI" panose="020B0604030504040204" pitchFamily="50" charset="-128"/>
                <a:ea typeface="Meiryo UI" panose="020B0604030504040204" pitchFamily="50" charset="-128"/>
              </a:rPr>
            </a:br>
            <a:r>
              <a:rPr lang="ja-JP" altLang="en-US" sz="1800" b="1" spc="-29" dirty="0">
                <a:solidFill>
                  <a:srgbClr val="0070C0"/>
                </a:solidFill>
                <a:latin typeface="Meiryo UI" panose="020B0604030504040204" pitchFamily="50" charset="-128"/>
                <a:ea typeface="Meiryo UI" panose="020B0604030504040204" pitchFamily="50" charset="-128"/>
              </a:rPr>
              <a:t>本</a:t>
            </a:r>
            <a:r>
              <a:rPr lang="en-US" altLang="ja-JP" sz="1800" b="1" spc="-29" dirty="0">
                <a:solidFill>
                  <a:srgbClr val="0070C0"/>
                </a:solidFill>
                <a:latin typeface="Meiryo UI" panose="020B0604030504040204" pitchFamily="50" charset="-128"/>
                <a:ea typeface="Meiryo UI" panose="020B0604030504040204" pitchFamily="50" charset="-128"/>
              </a:rPr>
              <a:t>Power</a:t>
            </a:r>
            <a:r>
              <a:rPr lang="ja-JP" altLang="en-US" sz="1800" b="1" spc="-29" dirty="0">
                <a:solidFill>
                  <a:srgbClr val="0070C0"/>
                </a:solidFill>
                <a:latin typeface="Meiryo UI" panose="020B0604030504040204" pitchFamily="50" charset="-128"/>
                <a:ea typeface="Meiryo UI" panose="020B0604030504040204" pitchFamily="50" charset="-128"/>
              </a:rPr>
              <a:t> </a:t>
            </a:r>
            <a:r>
              <a:rPr lang="en-US" altLang="ja-JP" sz="1800" b="1" spc="-29" dirty="0">
                <a:solidFill>
                  <a:srgbClr val="0070C0"/>
                </a:solidFill>
                <a:latin typeface="Meiryo UI" panose="020B0604030504040204" pitchFamily="50" charset="-128"/>
                <a:ea typeface="Meiryo UI" panose="020B0604030504040204" pitchFamily="50" charset="-128"/>
              </a:rPr>
              <a:t>BI</a:t>
            </a:r>
            <a:r>
              <a:rPr lang="ja-JP" altLang="en-US" sz="1800" b="1" spc="-29" dirty="0">
                <a:solidFill>
                  <a:srgbClr val="0070C0"/>
                </a:solidFill>
                <a:latin typeface="Meiryo UI" panose="020B0604030504040204" pitchFamily="50" charset="-128"/>
                <a:ea typeface="Meiryo UI" panose="020B0604030504040204" pitchFamily="50" charset="-128"/>
              </a:rPr>
              <a:t>テンプレートサンプルで利用する</a:t>
            </a:r>
            <a:r>
              <a:rPr lang="en-US" altLang="ja-JP" sz="1800" b="1" spc="-29" dirty="0">
                <a:solidFill>
                  <a:srgbClr val="0070C0"/>
                </a:solidFill>
                <a:latin typeface="Meiryo UI" panose="020B0604030504040204" pitchFamily="50" charset="-128"/>
                <a:ea typeface="Meiryo UI" panose="020B0604030504040204" pitchFamily="50" charset="-128"/>
              </a:rPr>
              <a:t>User</a:t>
            </a:r>
            <a:r>
              <a:rPr lang="ja-JP" altLang="en-US" sz="1800" b="1" spc="-29" dirty="0">
                <a:solidFill>
                  <a:srgbClr val="0070C0"/>
                </a:solidFill>
                <a:latin typeface="Meiryo UI" panose="020B0604030504040204" pitchFamily="50" charset="-128"/>
                <a:ea typeface="Meiryo UI" panose="020B0604030504040204" pitchFamily="50" charset="-128"/>
              </a:rPr>
              <a:t> </a:t>
            </a:r>
            <a:r>
              <a:rPr lang="en-US" altLang="ja-JP" sz="1800" b="1" spc="-29" dirty="0">
                <a:solidFill>
                  <a:srgbClr val="0070C0"/>
                </a:solidFill>
                <a:latin typeface="Meiryo UI" panose="020B0604030504040204" pitchFamily="50" charset="-128"/>
                <a:ea typeface="Meiryo UI" panose="020B0604030504040204" pitchFamily="50" charset="-128"/>
              </a:rPr>
              <a:t>Directory</a:t>
            </a:r>
            <a:r>
              <a:rPr lang="ja-JP" altLang="en-US" sz="1800" b="1" spc="-29" dirty="0">
                <a:solidFill>
                  <a:srgbClr val="0070C0"/>
                </a:solidFill>
                <a:latin typeface="Meiryo UI" panose="020B0604030504040204" pitchFamily="50" charset="-128"/>
                <a:ea typeface="Meiryo UI" panose="020B0604030504040204" pitchFamily="50" charset="-128"/>
              </a:rPr>
              <a:t>ファイルの条件：</a:t>
            </a:r>
            <a:endParaRPr lang="en-US" altLang="ja-JP" sz="1800" b="1" spc="-29" dirty="0">
              <a:solidFill>
                <a:srgbClr val="0070C0"/>
              </a:solidFill>
              <a:latin typeface="Meiryo UI" panose="020B0604030504040204" pitchFamily="50" charset="-128"/>
              <a:ea typeface="Meiryo UI" panose="020B0604030504040204" pitchFamily="50" charset="-128"/>
            </a:endParaRPr>
          </a:p>
          <a:p>
            <a:pPr marL="285750" indent="-285750">
              <a:lnSpc>
                <a:spcPct val="100000"/>
              </a:lnSpc>
              <a:spcBef>
                <a:spcPts val="0"/>
              </a:spcBef>
            </a:pPr>
            <a:r>
              <a:rPr lang="en-US" altLang="ja-JP" sz="1800" spc="-29" dirty="0">
                <a:solidFill>
                  <a:srgbClr val="002060"/>
                </a:solidFill>
                <a:latin typeface="Meiryo UI" panose="020B0604030504040204" pitchFamily="50" charset="-128"/>
                <a:ea typeface="Meiryo UI" panose="020B0604030504040204" pitchFamily="50" charset="-128"/>
              </a:rPr>
              <a:t>UTF8</a:t>
            </a:r>
            <a:r>
              <a:rPr lang="ja-JP" altLang="en-US" sz="1800" spc="-29" dirty="0" err="1">
                <a:solidFill>
                  <a:srgbClr val="002060"/>
                </a:solidFill>
                <a:latin typeface="Meiryo UI" panose="020B0604030504040204" pitchFamily="50" charset="-128"/>
                <a:ea typeface="Meiryo UI" panose="020B0604030504040204" pitchFamily="50" charset="-128"/>
              </a:rPr>
              <a:t>、</a:t>
            </a:r>
            <a:r>
              <a:rPr lang="en-US" altLang="ja-JP" sz="1800" spc="-29" dirty="0">
                <a:solidFill>
                  <a:srgbClr val="002060"/>
                </a:solidFill>
                <a:latin typeface="Meiryo UI" panose="020B0604030504040204" pitchFamily="50" charset="-128"/>
                <a:ea typeface="Meiryo UI" panose="020B0604030504040204" pitchFamily="50" charset="-128"/>
              </a:rPr>
              <a:t>Dividing by “Comma”</a:t>
            </a:r>
            <a:r>
              <a:rPr lang="ja-JP" altLang="en-US" sz="1800" spc="-29" dirty="0">
                <a:solidFill>
                  <a:srgbClr val="002060"/>
                </a:solidFill>
                <a:latin typeface="Meiryo UI" panose="020B0604030504040204" pitchFamily="50" charset="-128"/>
                <a:ea typeface="Meiryo UI" panose="020B0604030504040204" pitchFamily="50" charset="-128"/>
              </a:rPr>
              <a:t>のフォーマットの</a:t>
            </a:r>
            <a:r>
              <a:rPr lang="en-US" altLang="ja-JP" sz="1800" spc="-29" dirty="0">
                <a:solidFill>
                  <a:srgbClr val="002060"/>
                </a:solidFill>
                <a:latin typeface="Meiryo UI" panose="020B0604030504040204" pitchFamily="50" charset="-128"/>
                <a:ea typeface="Meiryo UI" panose="020B0604030504040204" pitchFamily="50" charset="-128"/>
              </a:rPr>
              <a:t>CSV</a:t>
            </a:r>
          </a:p>
          <a:p>
            <a:pPr marL="285750" indent="-285750">
              <a:lnSpc>
                <a:spcPct val="100000"/>
              </a:lnSpc>
              <a:spcBef>
                <a:spcPts val="0"/>
              </a:spcBef>
            </a:pPr>
            <a:r>
              <a:rPr lang="en-US" altLang="ja-JP" sz="1800" spc="-29" dirty="0">
                <a:solidFill>
                  <a:srgbClr val="002060"/>
                </a:solidFill>
                <a:latin typeface="Meiryo UI" panose="020B0604030504040204" pitchFamily="50" charset="-128"/>
                <a:ea typeface="Meiryo UI" panose="020B0604030504040204" pitchFamily="50" charset="-128"/>
              </a:rPr>
              <a:t>CSV</a:t>
            </a:r>
            <a:r>
              <a:rPr lang="ja-JP" altLang="en-US" sz="1800" spc="-29" dirty="0">
                <a:solidFill>
                  <a:srgbClr val="002060"/>
                </a:solidFill>
                <a:latin typeface="Meiryo UI" panose="020B0604030504040204" pitchFamily="50" charset="-128"/>
                <a:ea typeface="Meiryo UI" panose="020B0604030504040204" pitchFamily="50" charset="-128"/>
              </a:rPr>
              <a:t>ファイル名は</a:t>
            </a:r>
            <a:r>
              <a:rPr lang="en-US" altLang="ja-JP" sz="1800" spc="-29" dirty="0">
                <a:solidFill>
                  <a:srgbClr val="002060"/>
                </a:solidFill>
                <a:latin typeface="Meiryo UI" panose="020B0604030504040204" pitchFamily="50" charset="-128"/>
                <a:ea typeface="Meiryo UI" panose="020B0604030504040204" pitchFamily="50" charset="-128"/>
              </a:rPr>
              <a:t>“</a:t>
            </a:r>
            <a:r>
              <a:rPr lang="en-US" altLang="ja-JP" sz="1800" spc="-29" dirty="0" err="1">
                <a:solidFill>
                  <a:srgbClr val="002060"/>
                </a:solidFill>
                <a:latin typeface="Meiryo UI" panose="020B0604030504040204" pitchFamily="50" charset="-128"/>
                <a:ea typeface="Meiryo UI" panose="020B0604030504040204" pitchFamily="50" charset="-128"/>
              </a:rPr>
              <a:t>users_YYYY_MM_DD</a:t>
            </a:r>
            <a:r>
              <a:rPr lang="en-US" altLang="ja-JP" sz="1800" spc="-29" dirty="0">
                <a:solidFill>
                  <a:srgbClr val="002060"/>
                </a:solidFill>
                <a:latin typeface="Meiryo UI" panose="020B0604030504040204" pitchFamily="50" charset="-128"/>
                <a:ea typeface="Meiryo UI" panose="020B0604030504040204" pitchFamily="50" charset="-128"/>
              </a:rPr>
              <a:t> XXX“</a:t>
            </a:r>
            <a:r>
              <a:rPr lang="ja-JP" altLang="en-US" sz="1800" spc="-29" dirty="0">
                <a:solidFill>
                  <a:srgbClr val="002060"/>
                </a:solidFill>
                <a:latin typeface="Meiryo UI" panose="020B0604030504040204" pitchFamily="50" charset="-128"/>
                <a:ea typeface="Meiryo UI" panose="020B0604030504040204" pitchFamily="50" charset="-128"/>
              </a:rPr>
              <a:t>といった年月日が含まれる表記フォーマットに従うこと。</a:t>
            </a:r>
            <a:br>
              <a:rPr lang="en-US" altLang="ja-JP" sz="1800" spc="-29" dirty="0">
                <a:solidFill>
                  <a:srgbClr val="002060"/>
                </a:solidFill>
                <a:latin typeface="Meiryo UI" panose="020B0604030504040204" pitchFamily="50" charset="-128"/>
                <a:ea typeface="Meiryo UI" panose="020B0604030504040204" pitchFamily="50" charset="-128"/>
              </a:rPr>
            </a:br>
            <a:r>
              <a:rPr lang="ja-JP" altLang="en-US" sz="1800" spc="-29" dirty="0">
                <a:solidFill>
                  <a:srgbClr val="002060"/>
                </a:solidFill>
                <a:latin typeface="Meiryo UI" panose="020B0604030504040204" pitchFamily="50" charset="-128"/>
                <a:ea typeface="Meiryo UI" panose="020B0604030504040204" pitchFamily="50" charset="-128"/>
              </a:rPr>
              <a:t>（</a:t>
            </a:r>
            <a:r>
              <a:rPr lang="en-US" altLang="ja-JP" sz="1800" spc="-29" dirty="0">
                <a:solidFill>
                  <a:srgbClr val="002060"/>
                </a:solidFill>
                <a:latin typeface="Meiryo UI" panose="020B0604030504040204" pitchFamily="50" charset="-128"/>
                <a:ea typeface="Meiryo UI" panose="020B0604030504040204" pitchFamily="50" charset="-128"/>
              </a:rPr>
              <a:t>XXX</a:t>
            </a:r>
            <a:r>
              <a:rPr lang="ja-JP" altLang="en-US" sz="1800" spc="-29" dirty="0">
                <a:solidFill>
                  <a:srgbClr val="002060"/>
                </a:solidFill>
                <a:latin typeface="Meiryo UI" panose="020B0604030504040204" pitchFamily="50" charset="-128"/>
                <a:ea typeface="Meiryo UI" panose="020B0604030504040204" pitchFamily="50" charset="-128"/>
              </a:rPr>
              <a:t>部分は自由な文字列）。例えば</a:t>
            </a:r>
            <a:r>
              <a:rPr lang="en-US" altLang="ja-JP" sz="1800" spc="-29" dirty="0">
                <a:solidFill>
                  <a:srgbClr val="002060"/>
                </a:solidFill>
                <a:latin typeface="Meiryo UI" panose="020B0604030504040204" pitchFamily="50" charset="-128"/>
                <a:ea typeface="Meiryo UI" panose="020B0604030504040204" pitchFamily="50" charset="-128"/>
              </a:rPr>
              <a:t>“users_2018_04_10 directory”</a:t>
            </a:r>
            <a:r>
              <a:rPr lang="ja-JP" altLang="en-US" sz="1800" spc="-29" dirty="0">
                <a:solidFill>
                  <a:srgbClr val="002060"/>
                </a:solidFill>
                <a:latin typeface="Meiryo UI" panose="020B0604030504040204" pitchFamily="50" charset="-128"/>
                <a:ea typeface="Meiryo UI" panose="020B0604030504040204" pitchFamily="50" charset="-128"/>
              </a:rPr>
              <a:t>となり毎月分ファイルを用意する。</a:t>
            </a:r>
            <a:endParaRPr lang="en-US" altLang="ja-JP" sz="1800" spc="-29" dirty="0">
              <a:solidFill>
                <a:srgbClr val="002060"/>
              </a:solidFill>
              <a:latin typeface="Meiryo UI" panose="020B0604030504040204" pitchFamily="50" charset="-128"/>
              <a:ea typeface="Meiryo UI" panose="020B0604030504040204" pitchFamily="50" charset="-128"/>
            </a:endParaRPr>
          </a:p>
          <a:p>
            <a:pPr marL="285750" indent="-285750">
              <a:lnSpc>
                <a:spcPct val="100000"/>
              </a:lnSpc>
              <a:spcBef>
                <a:spcPts val="0"/>
              </a:spcBef>
            </a:pPr>
            <a:r>
              <a:rPr lang="ja-JP" altLang="en-US" sz="1800" spc="-29" dirty="0">
                <a:solidFill>
                  <a:srgbClr val="002060"/>
                </a:solidFill>
                <a:latin typeface="Meiryo UI" panose="020B0604030504040204" pitchFamily="50" charset="-128"/>
                <a:ea typeface="Meiryo UI" panose="020B0604030504040204" pitchFamily="50" charset="-128"/>
              </a:rPr>
              <a:t>多くのグラフで利用する、以下の列名が必ず含まれていること、その他列（例：職務レベル、勤続年数など）は自由に追加可。</a:t>
            </a:r>
            <a:r>
              <a:rPr lang="en-US" altLang="ja-JP" sz="1700" spc="-29" dirty="0">
                <a:solidFill>
                  <a:srgbClr val="002060"/>
                </a:solidFill>
                <a:latin typeface="Meiryo UI" panose="020B0604030504040204" pitchFamily="50" charset="-128"/>
                <a:ea typeface="Meiryo UI" panose="020B0604030504040204" pitchFamily="50" charset="-128"/>
              </a:rPr>
              <a:t>	 </a:t>
            </a:r>
          </a:p>
          <a:p>
            <a:pPr marL="742950" lvl="1" indent="-285750">
              <a:lnSpc>
                <a:spcPct val="100000"/>
              </a:lnSpc>
              <a:spcBef>
                <a:spcPts val="0"/>
              </a:spcBef>
            </a:pPr>
            <a:r>
              <a:rPr lang="en-US" altLang="ja-JP" sz="1700" spc="-29" dirty="0">
                <a:solidFill>
                  <a:srgbClr val="002060"/>
                </a:solidFill>
                <a:latin typeface="Meiryo UI" panose="020B0604030504040204" pitchFamily="50" charset="-128"/>
                <a:ea typeface="Meiryo UI" panose="020B0604030504040204" pitchFamily="50" charset="-128"/>
              </a:rPr>
              <a:t>“Department”</a:t>
            </a:r>
          </a:p>
          <a:p>
            <a:pPr marL="742950" lvl="1" indent="-285750">
              <a:lnSpc>
                <a:spcPct val="100000"/>
              </a:lnSpc>
              <a:spcBef>
                <a:spcPts val="0"/>
              </a:spcBef>
            </a:pPr>
            <a:r>
              <a:rPr lang="ja-JP" altLang="en-US" sz="1700" spc="-29" dirty="0">
                <a:solidFill>
                  <a:srgbClr val="002060"/>
                </a:solidFill>
                <a:latin typeface="Meiryo UI" panose="020B0604030504040204" pitchFamily="50" charset="-128"/>
                <a:ea typeface="Meiryo UI" panose="020B0604030504040204" pitchFamily="50" charset="-128"/>
              </a:rPr>
              <a:t>“</a:t>
            </a:r>
            <a:r>
              <a:rPr lang="en-US" altLang="ja-JP" sz="1700" spc="-29" dirty="0">
                <a:solidFill>
                  <a:srgbClr val="002060"/>
                </a:solidFill>
                <a:latin typeface="Meiryo UI" panose="020B0604030504040204" pitchFamily="50" charset="-128"/>
                <a:ea typeface="Meiryo UI" panose="020B0604030504040204" pitchFamily="50" charset="-128"/>
              </a:rPr>
              <a:t>Division”</a:t>
            </a:r>
          </a:p>
          <a:p>
            <a:pPr marL="742950" lvl="1" indent="-285750">
              <a:lnSpc>
                <a:spcPct val="100000"/>
              </a:lnSpc>
              <a:spcBef>
                <a:spcPts val="0"/>
              </a:spcBef>
            </a:pPr>
            <a:r>
              <a:rPr lang="ja-JP" altLang="en-US" sz="1700" spc="-29" dirty="0">
                <a:solidFill>
                  <a:srgbClr val="002060"/>
                </a:solidFill>
                <a:latin typeface="Meiryo UI" panose="020B0604030504040204" pitchFamily="50" charset="-128"/>
                <a:ea typeface="Meiryo UI" panose="020B0604030504040204" pitchFamily="50" charset="-128"/>
              </a:rPr>
              <a:t>“</a:t>
            </a:r>
            <a:r>
              <a:rPr lang="en-US" altLang="ja-JP" sz="1700" spc="-29" dirty="0">
                <a:solidFill>
                  <a:srgbClr val="002060"/>
                </a:solidFill>
                <a:latin typeface="Meiryo UI" panose="020B0604030504040204" pitchFamily="50" charset="-128"/>
                <a:ea typeface="Meiryo UI" panose="020B0604030504040204" pitchFamily="50" charset="-128"/>
              </a:rPr>
              <a:t>Company”	</a:t>
            </a:r>
          </a:p>
          <a:p>
            <a:pPr marL="742950" lvl="1" indent="-285750">
              <a:lnSpc>
                <a:spcPct val="100000"/>
              </a:lnSpc>
              <a:spcBef>
                <a:spcPts val="0"/>
              </a:spcBef>
            </a:pPr>
            <a:r>
              <a:rPr lang="en-US" altLang="ja-JP" sz="1700" spc="-29" dirty="0">
                <a:solidFill>
                  <a:srgbClr val="002060"/>
                </a:solidFill>
                <a:latin typeface="Meiryo UI" panose="020B0604030504040204" pitchFamily="50" charset="-128"/>
                <a:ea typeface="Meiryo UI" panose="020B0604030504040204" pitchFamily="50" charset="-128"/>
              </a:rPr>
              <a:t>“DisplayName”		</a:t>
            </a:r>
          </a:p>
          <a:p>
            <a:pPr marL="742950" lvl="1" indent="-285750">
              <a:lnSpc>
                <a:spcPct val="100000"/>
              </a:lnSpc>
              <a:spcBef>
                <a:spcPts val="0"/>
              </a:spcBef>
            </a:pPr>
            <a:r>
              <a:rPr lang="en-US" altLang="ja-JP" sz="1700" spc="-29" dirty="0">
                <a:solidFill>
                  <a:srgbClr val="002060"/>
                </a:solidFill>
                <a:latin typeface="Meiryo UI" panose="020B0604030504040204" pitchFamily="50" charset="-128"/>
                <a:ea typeface="Meiryo UI" panose="020B0604030504040204" pitchFamily="50" charset="-128"/>
              </a:rPr>
              <a:t>”</a:t>
            </a:r>
            <a:r>
              <a:rPr lang="en-US" altLang="ja-JP" sz="1700" spc="-29" dirty="0" err="1">
                <a:solidFill>
                  <a:srgbClr val="002060"/>
                </a:solidFill>
                <a:latin typeface="Meiryo UI" panose="020B0604030504040204" pitchFamily="50" charset="-128"/>
                <a:ea typeface="Meiryo UI" panose="020B0604030504040204" pitchFamily="50" charset="-128"/>
              </a:rPr>
              <a:t>UserPrincipalName</a:t>
            </a:r>
            <a:r>
              <a:rPr lang="en-US" altLang="ja-JP" sz="1700" spc="-29" dirty="0">
                <a:solidFill>
                  <a:srgbClr val="002060"/>
                </a:solidFill>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cs typeface="Segoe UI" panose="020B0502040204020203" pitchFamily="34" charset="0"/>
              </a:rPr>
              <a:t>	</a:t>
            </a:r>
            <a:endParaRPr lang="en-US" altLang="ja-JP" sz="1200" dirty="0">
              <a:latin typeface="Meiryo UI" panose="020B0604030504040204" pitchFamily="50" charset="-128"/>
              <a:ea typeface="Meiryo UI" panose="020B0604030504040204" pitchFamily="50" charset="-128"/>
              <a:cs typeface="Segoe UI" panose="020B0502040204020203" pitchFamily="34" charset="0"/>
            </a:endParaRPr>
          </a:p>
        </p:txBody>
      </p:sp>
      <p:sp>
        <p:nvSpPr>
          <p:cNvPr id="2" name="テキスト ボックス 1">
            <a:extLst>
              <a:ext uri="{FF2B5EF4-FFF2-40B4-BE49-F238E27FC236}">
                <a16:creationId xmlns:a16="http://schemas.microsoft.com/office/drawing/2014/main" id="{900FA2F5-881A-4CE5-B223-5461932D9AE5}"/>
              </a:ext>
            </a:extLst>
          </p:cNvPr>
          <p:cNvSpPr txBox="1"/>
          <p:nvPr/>
        </p:nvSpPr>
        <p:spPr>
          <a:xfrm>
            <a:off x="4432959" y="6029703"/>
            <a:ext cx="77590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sng"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Segoe UI" panose="020B0502040204020203" pitchFamily="34" charset="0"/>
              </a:rPr>
              <a:t>Note: </a:t>
            </a:r>
            <a:r>
              <a:rPr kumimoji="1" lang="ja-JP" altLang="en-US" sz="1200" b="0" i="0" u="sng"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Segoe UI" panose="020B0502040204020203" pitchFamily="34" charset="0"/>
              </a:rPr>
              <a:t>これらの列が含まれていない場合は、</a:t>
            </a:r>
            <a:r>
              <a:rPr lang="en-US" altLang="ja-JP" sz="1200" u="sng" dirty="0">
                <a:solidFill>
                  <a:srgbClr val="FF0000"/>
                </a:solidFill>
                <a:latin typeface="Meiryo UI" panose="020B0604030504040204" pitchFamily="50" charset="-128"/>
                <a:ea typeface="Meiryo UI" panose="020B0604030504040204" pitchFamily="50" charset="-128"/>
                <a:cs typeface="Segoe UI" panose="020B0502040204020203" pitchFamily="34" charset="0"/>
              </a:rPr>
              <a:t>Power</a:t>
            </a:r>
            <a:r>
              <a:rPr lang="ja-JP" altLang="en-US" sz="1200" u="sng" dirty="0">
                <a:solidFill>
                  <a:srgbClr val="FF000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1200" u="sng" dirty="0">
                <a:solidFill>
                  <a:srgbClr val="FF0000"/>
                </a:solidFill>
                <a:latin typeface="Meiryo UI" panose="020B0604030504040204" pitchFamily="50" charset="-128"/>
                <a:ea typeface="Meiryo UI" panose="020B0604030504040204" pitchFamily="50" charset="-128"/>
                <a:cs typeface="Segoe UI" panose="020B0502040204020203" pitchFamily="34" charset="0"/>
              </a:rPr>
              <a:t>BI</a:t>
            </a:r>
            <a:r>
              <a:rPr lang="ja-JP" altLang="en-US" sz="1200" u="sng" dirty="0">
                <a:solidFill>
                  <a:srgbClr val="FF000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1200" u="sng" dirty="0">
                <a:solidFill>
                  <a:srgbClr val="FF0000"/>
                </a:solidFill>
                <a:latin typeface="Meiryo UI" panose="020B0604030504040204" pitchFamily="50" charset="-128"/>
                <a:ea typeface="Meiryo UI" panose="020B0604030504040204" pitchFamily="50" charset="-128"/>
                <a:cs typeface="Segoe UI" panose="020B0502040204020203" pitchFamily="34" charset="0"/>
              </a:rPr>
              <a:t>Desktop</a:t>
            </a:r>
            <a:r>
              <a:rPr lang="ja-JP" altLang="en-US" sz="1200" u="sng" dirty="0">
                <a:solidFill>
                  <a:srgbClr val="FF0000"/>
                </a:solidFill>
                <a:latin typeface="Meiryo UI" panose="020B0604030504040204" pitchFamily="50" charset="-128"/>
                <a:ea typeface="Meiryo UI" panose="020B0604030504040204" pitchFamily="50" charset="-128"/>
                <a:cs typeface="Segoe UI" panose="020B0502040204020203" pitchFamily="34" charset="0"/>
              </a:rPr>
              <a:t>でファイル読み取り時にエラー表示されます。</a:t>
            </a:r>
            <a:endParaRPr kumimoji="1" lang="ja-JP" altLang="en-US" sz="1200" b="0" i="0" u="sng"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sp>
        <p:nvSpPr>
          <p:cNvPr id="3" name="スライド番号プレースホルダー 2">
            <a:extLst>
              <a:ext uri="{FF2B5EF4-FFF2-40B4-BE49-F238E27FC236}">
                <a16:creationId xmlns:a16="http://schemas.microsoft.com/office/drawing/2014/main" id="{7EA638BD-402C-4013-9982-D705F2339C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9" name="タイトル 1">
            <a:extLst>
              <a:ext uri="{FF2B5EF4-FFF2-40B4-BE49-F238E27FC236}">
                <a16:creationId xmlns:a16="http://schemas.microsoft.com/office/drawing/2014/main" id="{25B108C5-7F2C-4326-903C-6F821349E348}"/>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User</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Directory</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ファイルと組織階層の対応について</a:t>
            </a:r>
          </a:p>
        </p:txBody>
      </p:sp>
      <p:pic>
        <p:nvPicPr>
          <p:cNvPr id="10" name="図 9">
            <a:extLst>
              <a:ext uri="{FF2B5EF4-FFF2-40B4-BE49-F238E27FC236}">
                <a16:creationId xmlns:a16="http://schemas.microsoft.com/office/drawing/2014/main" id="{740CDC23-2A41-4589-91F2-C7375620CE56}"/>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496297" y="4982198"/>
            <a:ext cx="6997796" cy="931492"/>
          </a:xfrm>
          <a:prstGeom prst="rect">
            <a:avLst/>
          </a:prstGeom>
        </p:spPr>
      </p:pic>
    </p:spTree>
    <p:extLst>
      <p:ext uri="{BB962C8B-B14F-4D97-AF65-F5344CB8AC3E}">
        <p14:creationId xmlns:p14="http://schemas.microsoft.com/office/powerpoint/2010/main" val="38553729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EA638BD-402C-4013-9982-D705F2339C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9" name="タイトル 1">
            <a:extLst>
              <a:ext uri="{FF2B5EF4-FFF2-40B4-BE49-F238E27FC236}">
                <a16:creationId xmlns:a16="http://schemas.microsoft.com/office/drawing/2014/main" id="{25B108C5-7F2C-4326-903C-6F821349E348}"/>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組織階層による閲覧範囲の限定について</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(1/4)</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4" name="テキスト ボックス 3">
            <a:extLst>
              <a:ext uri="{FF2B5EF4-FFF2-40B4-BE49-F238E27FC236}">
                <a16:creationId xmlns:a16="http://schemas.microsoft.com/office/drawing/2014/main" id="{F4F9F9AA-A150-4718-B6A9-3FEACA5EB02D}"/>
              </a:ext>
            </a:extLst>
          </p:cNvPr>
          <p:cNvSpPr txBox="1"/>
          <p:nvPr/>
        </p:nvSpPr>
        <p:spPr>
          <a:xfrm>
            <a:off x="882926" y="1200970"/>
            <a:ext cx="10752604" cy="954107"/>
          </a:xfrm>
          <a:prstGeom prst="rect">
            <a:avLst/>
          </a:prstGeom>
          <a:noFill/>
        </p:spPr>
        <p:txBody>
          <a:bodyPr wrap="square" rtlCol="0">
            <a:spAutoFit/>
          </a:bodyPr>
          <a:lstStyle/>
          <a:p>
            <a:r>
              <a:rPr lang="en-US" altLang="ja-JP" dirty="0">
                <a:latin typeface="メイリオ" panose="020B0604030504040204" pitchFamily="50" charset="-128"/>
                <a:ea typeface="メイリオ" panose="020B0604030504040204" pitchFamily="50" charset="-128"/>
                <a:cs typeface="Segoe UI" panose="020B0502040204020203" pitchFamily="34" charset="0"/>
              </a:rPr>
              <a:t>Power</a:t>
            </a:r>
            <a:r>
              <a:rPr lang="ja-JP" altLang="en-US" dirty="0">
                <a:latin typeface="メイリオ" panose="020B0604030504040204" pitchFamily="50" charset="-128"/>
                <a:ea typeface="メイリオ" panose="020B0604030504040204" pitchFamily="50" charset="-128"/>
                <a:cs typeface="Segoe UI" panose="020B0502040204020203" pitchFamily="34" charset="0"/>
              </a:rPr>
              <a:t> </a:t>
            </a:r>
            <a:r>
              <a:rPr lang="en-US" altLang="ja-JP" dirty="0">
                <a:latin typeface="メイリオ" panose="020B0604030504040204" pitchFamily="50" charset="-128"/>
                <a:ea typeface="メイリオ" panose="020B0604030504040204" pitchFamily="50" charset="-128"/>
                <a:cs typeface="Segoe UI" panose="020B0502040204020203" pitchFamily="34" charset="0"/>
              </a:rPr>
              <a:t>BI</a:t>
            </a:r>
            <a:r>
              <a:rPr lang="ja-JP" altLang="en-US" dirty="0">
                <a:latin typeface="メイリオ" panose="020B0604030504040204" pitchFamily="50" charset="-128"/>
                <a:ea typeface="メイリオ" panose="020B0604030504040204" pitchFamily="50" charset="-128"/>
                <a:cs typeface="Segoe UI" panose="020B0502040204020203" pitchFamily="34" charset="0"/>
              </a:rPr>
              <a:t> </a:t>
            </a:r>
            <a:r>
              <a:rPr lang="en-US" altLang="ja-JP" dirty="0">
                <a:latin typeface="メイリオ" panose="020B0604030504040204" pitchFamily="50" charset="-128"/>
                <a:ea typeface="メイリオ" panose="020B0604030504040204" pitchFamily="50" charset="-128"/>
                <a:cs typeface="Segoe UI" panose="020B0502040204020203" pitchFamily="34" charset="0"/>
              </a:rPr>
              <a:t>PRO</a:t>
            </a:r>
            <a:r>
              <a:rPr lang="ja-JP" altLang="en-US" dirty="0">
                <a:latin typeface="メイリオ" panose="020B0604030504040204" pitchFamily="50" charset="-128"/>
                <a:ea typeface="メイリオ" panose="020B0604030504040204" pitchFamily="50" charset="-128"/>
                <a:cs typeface="Segoe UI" panose="020B0502040204020203" pitchFamily="34" charset="0"/>
              </a:rPr>
              <a:t>・</a:t>
            </a:r>
            <a:r>
              <a:rPr lang="en-US" altLang="ja-JP" dirty="0">
                <a:latin typeface="メイリオ" panose="020B0604030504040204" pitchFamily="50" charset="-128"/>
                <a:ea typeface="メイリオ" panose="020B0604030504040204" pitchFamily="50" charset="-128"/>
                <a:cs typeface="Segoe UI" panose="020B0502040204020203" pitchFamily="34" charset="0"/>
              </a:rPr>
              <a:t>Premium</a:t>
            </a:r>
            <a:r>
              <a:rPr lang="ja-JP" altLang="en-US" dirty="0">
                <a:latin typeface="メイリオ" panose="020B0604030504040204" pitchFamily="50" charset="-128"/>
                <a:ea typeface="メイリオ" panose="020B0604030504040204" pitchFamily="50" charset="-128"/>
                <a:cs typeface="Segoe UI" panose="020B0502040204020203" pitchFamily="34" charset="0"/>
              </a:rPr>
              <a:t>ライセンスを利用してグラフを他ユーザーに共有した場合に、</a:t>
            </a:r>
            <a:br>
              <a:rPr lang="en-US" altLang="ja-JP" dirty="0">
                <a:latin typeface="メイリオ" panose="020B0604030504040204" pitchFamily="50" charset="-128"/>
                <a:ea typeface="メイリオ" panose="020B0604030504040204" pitchFamily="50" charset="-128"/>
                <a:cs typeface="Segoe UI" panose="020B0502040204020203" pitchFamily="34" charset="0"/>
              </a:rPr>
            </a:br>
            <a:r>
              <a:rPr lang="ja-JP" altLang="en-US" dirty="0">
                <a:latin typeface="メイリオ" panose="020B0604030504040204" pitchFamily="50" charset="-128"/>
                <a:ea typeface="メイリオ" panose="020B0604030504040204" pitchFamily="50" charset="-128"/>
                <a:cs typeface="Segoe UI" panose="020B0502040204020203" pitchFamily="34" charset="0"/>
              </a:rPr>
              <a:t>グラフにアクセスしたユーザー</a:t>
            </a:r>
            <a:r>
              <a:rPr lang="en-US" altLang="ja-JP" dirty="0">
                <a:latin typeface="メイリオ" panose="020B0604030504040204" pitchFamily="50" charset="-128"/>
                <a:ea typeface="メイリオ" panose="020B0604030504040204" pitchFamily="50" charset="-128"/>
                <a:cs typeface="Segoe UI" panose="020B0502040204020203" pitchFamily="34" charset="0"/>
              </a:rPr>
              <a:t>ID</a:t>
            </a:r>
            <a:r>
              <a:rPr lang="ja-JP" altLang="en-US" dirty="0">
                <a:latin typeface="メイリオ" panose="020B0604030504040204" pitchFamily="50" charset="-128"/>
                <a:ea typeface="メイリオ" panose="020B0604030504040204" pitchFamily="50" charset="-128"/>
                <a:cs typeface="Segoe UI" panose="020B0502040204020203" pitchFamily="34" charset="0"/>
              </a:rPr>
              <a:t>毎にグラフ公開範囲を制限したい場合に利用できる機能です。</a:t>
            </a:r>
            <a:br>
              <a:rPr lang="en-US" altLang="ja-JP" dirty="0">
                <a:latin typeface="メイリオ" panose="020B0604030504040204" pitchFamily="50" charset="-128"/>
                <a:ea typeface="メイリオ" panose="020B0604030504040204" pitchFamily="50" charset="-128"/>
                <a:cs typeface="Segoe UI" panose="020B0502040204020203" pitchFamily="34" charset="0"/>
              </a:rPr>
            </a:br>
            <a:endParaRPr kumimoji="1" lang="ja-JP" altLang="en-US" sz="2000" dirty="0">
              <a:latin typeface="メイリオ" panose="020B0604030504040204" pitchFamily="50" charset="-128"/>
              <a:ea typeface="メイリオ" panose="020B0604030504040204" pitchFamily="50" charset="-128"/>
              <a:cs typeface="Segoe UI" panose="020B0502040204020203" pitchFamily="34" charset="0"/>
            </a:endParaRPr>
          </a:p>
        </p:txBody>
      </p:sp>
      <p:pic>
        <p:nvPicPr>
          <p:cNvPr id="5" name="図 4">
            <a:extLst>
              <a:ext uri="{FF2B5EF4-FFF2-40B4-BE49-F238E27FC236}">
                <a16:creationId xmlns:a16="http://schemas.microsoft.com/office/drawing/2014/main" id="{6793E526-91EF-4915-BAD6-429EDC03CA39}"/>
              </a:ext>
            </a:extLst>
          </p:cNvPr>
          <p:cNvPicPr>
            <a:picLocks noChangeAspect="1"/>
          </p:cNvPicPr>
          <p:nvPr/>
        </p:nvPicPr>
        <p:blipFill>
          <a:blip r:embed="rId3"/>
          <a:stretch>
            <a:fillRect/>
          </a:stretch>
        </p:blipFill>
        <p:spPr>
          <a:xfrm>
            <a:off x="5557611" y="2143472"/>
            <a:ext cx="6282795" cy="3773649"/>
          </a:xfrm>
          <a:prstGeom prst="rect">
            <a:avLst/>
          </a:prstGeom>
        </p:spPr>
      </p:pic>
      <p:sp>
        <p:nvSpPr>
          <p:cNvPr id="6" name="テキスト ボックス 5">
            <a:extLst>
              <a:ext uri="{FF2B5EF4-FFF2-40B4-BE49-F238E27FC236}">
                <a16:creationId xmlns:a16="http://schemas.microsoft.com/office/drawing/2014/main" id="{9157141B-C8AF-4432-862F-0B1B52A4421A}"/>
              </a:ext>
            </a:extLst>
          </p:cNvPr>
          <p:cNvSpPr txBox="1"/>
          <p:nvPr/>
        </p:nvSpPr>
        <p:spPr>
          <a:xfrm>
            <a:off x="746620" y="2150324"/>
            <a:ext cx="4588778" cy="3539430"/>
          </a:xfrm>
          <a:prstGeom prst="rect">
            <a:avLst/>
          </a:prstGeom>
          <a:noFill/>
        </p:spPr>
        <p:txBody>
          <a:bodyPr wrap="square" rtlCol="0">
            <a:spAutoFit/>
          </a:bodyPr>
          <a:lstStyle/>
          <a:p>
            <a:r>
              <a:rPr lang="ja-JP" altLang="en-US" sz="1600" b="1"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利用ケース</a:t>
            </a:r>
            <a:r>
              <a:rPr lang="en-US" altLang="ja-JP" sz="1600" b="1"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a:t>
            </a:r>
          </a:p>
          <a:p>
            <a:pPr marL="285750" indent="-285750">
              <a:buFont typeface="Wingdings" panose="05000000000000000000" pitchFamily="2" charset="2"/>
              <a:buChar char="l"/>
            </a:pPr>
            <a:r>
              <a:rPr lang="en-US" altLang="ja-JP"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Sales &amp; Marketing</a:t>
            </a:r>
            <a:r>
              <a:rPr lang="ja-JP" altLang="en-US"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部長には自らの部署のみのデータを参照させ、他部署データを閲覧できないようにしたい。</a:t>
            </a:r>
            <a:endParaRPr lang="en-US" altLang="ja-JP"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endParaRPr>
          </a:p>
          <a:p>
            <a:pPr marL="285750" indent="-285750">
              <a:buFont typeface="Wingdings" panose="05000000000000000000" pitchFamily="2" charset="2"/>
              <a:buChar char="l"/>
            </a:pPr>
            <a:r>
              <a:rPr lang="en-US" altLang="ja-JP"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USA</a:t>
            </a:r>
            <a:r>
              <a:rPr lang="ja-JP" altLang="en-US"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ユーザーは</a:t>
            </a:r>
            <a:r>
              <a:rPr lang="en-US" altLang="ja-JP"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USA</a:t>
            </a:r>
            <a:r>
              <a:rPr lang="ja-JP" altLang="en-US"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ユーザーのみのデータを参照させ、日本ユーザーのデータを参照できないようにしたい。</a:t>
            </a:r>
            <a:br>
              <a:rPr lang="en-US" altLang="ja-JP"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br>
            <a:endParaRPr lang="en-US" altLang="ja-JP"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endParaRPr>
          </a:p>
          <a:p>
            <a:r>
              <a:rPr lang="ja-JP" altLang="en-US"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行レベルセキュリティは、</a:t>
            </a:r>
            <a:r>
              <a:rPr lang="en-US" altLang="ja-JP"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User</a:t>
            </a:r>
            <a:r>
              <a:rPr lang="ja-JP" altLang="en-US"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 </a:t>
            </a:r>
            <a:r>
              <a:rPr lang="en-US" altLang="ja-JP"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ID</a:t>
            </a:r>
            <a:r>
              <a:rPr lang="ja-JP" altLang="en-US"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と各グラフフィルタ条件をマッチさせる設定イメージで利用します。</a:t>
            </a:r>
            <a:br>
              <a:rPr lang="en-US" altLang="ja-JP"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br>
            <a:r>
              <a:rPr lang="ja-JP" altLang="en-US"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詳細は以下を参照してください。</a:t>
            </a:r>
            <a:br>
              <a:rPr lang="en-US" altLang="ja-JP" sz="1600" b="1" dirty="0">
                <a:solidFill>
                  <a:schemeClr val="accent2">
                    <a:lumMod val="75000"/>
                  </a:schemeClr>
                </a:solidFill>
                <a:latin typeface="メイリオ" panose="020B0604030504040204" pitchFamily="50" charset="-128"/>
                <a:ea typeface="メイリオ" panose="020B0604030504040204" pitchFamily="50" charset="-128"/>
                <a:cs typeface="Segoe UI" panose="020B0502040204020203" pitchFamily="34" charset="0"/>
              </a:rPr>
            </a:br>
            <a:r>
              <a:rPr lang="en-US" altLang="ja-JP" sz="1600" dirty="0">
                <a:latin typeface="メイリオ" panose="020B0604030504040204" pitchFamily="50" charset="-128"/>
                <a:ea typeface="メイリオ" panose="020B0604030504040204" pitchFamily="50" charset="-128"/>
                <a:cs typeface="Segoe UI" panose="020B0502040204020203" pitchFamily="34" charset="0"/>
              </a:rPr>
              <a:t>https://docs.microsoft.com/en-us/power-bi/service-admin-rls</a:t>
            </a:r>
            <a:endParaRPr kumimoji="1" lang="ja-JP" altLang="en-US" dirty="0">
              <a:latin typeface="メイリオ" panose="020B0604030504040204" pitchFamily="50" charset="-128"/>
              <a:ea typeface="メイリオ" panose="020B0604030504040204" pitchFamily="50" charset="-128"/>
              <a:cs typeface="Segoe UI" panose="020B0502040204020203" pitchFamily="34" charset="0"/>
            </a:endParaRPr>
          </a:p>
        </p:txBody>
      </p:sp>
    </p:spTree>
    <p:extLst>
      <p:ext uri="{BB962C8B-B14F-4D97-AF65-F5344CB8AC3E}">
        <p14:creationId xmlns:p14="http://schemas.microsoft.com/office/powerpoint/2010/main" val="42084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EA638BD-402C-4013-9982-D705F2339C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9" name="タイトル 1">
            <a:extLst>
              <a:ext uri="{FF2B5EF4-FFF2-40B4-BE49-F238E27FC236}">
                <a16:creationId xmlns:a16="http://schemas.microsoft.com/office/drawing/2014/main" id="{25B108C5-7F2C-4326-903C-6F821349E348}"/>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組織階層による閲覧範囲の限定について</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en-US" altLang="ja-JP"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2</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/4)</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pic>
        <p:nvPicPr>
          <p:cNvPr id="7" name="図 6">
            <a:extLst>
              <a:ext uri="{FF2B5EF4-FFF2-40B4-BE49-F238E27FC236}">
                <a16:creationId xmlns:a16="http://schemas.microsoft.com/office/drawing/2014/main" id="{E0E4F59E-F62C-4318-A64E-6AABF19D75EC}"/>
              </a:ext>
            </a:extLst>
          </p:cNvPr>
          <p:cNvPicPr>
            <a:picLocks noChangeAspect="1"/>
          </p:cNvPicPr>
          <p:nvPr/>
        </p:nvPicPr>
        <p:blipFill rotWithShape="1">
          <a:blip r:embed="rId3"/>
          <a:srcRect l="2184" t="17088" r="19057" b="2221"/>
          <a:stretch/>
        </p:blipFill>
        <p:spPr>
          <a:xfrm>
            <a:off x="1446245" y="1496985"/>
            <a:ext cx="9155698" cy="5081097"/>
          </a:xfrm>
          <a:prstGeom prst="rect">
            <a:avLst/>
          </a:prstGeom>
        </p:spPr>
      </p:pic>
      <p:sp>
        <p:nvSpPr>
          <p:cNvPr id="8" name="テキスト ボックス 7">
            <a:extLst>
              <a:ext uri="{FF2B5EF4-FFF2-40B4-BE49-F238E27FC236}">
                <a16:creationId xmlns:a16="http://schemas.microsoft.com/office/drawing/2014/main" id="{D85EA9DA-0D15-4C73-9C82-DBEE1F999FBC}"/>
              </a:ext>
            </a:extLst>
          </p:cNvPr>
          <p:cNvSpPr txBox="1"/>
          <p:nvPr/>
        </p:nvSpPr>
        <p:spPr>
          <a:xfrm>
            <a:off x="892257" y="1061011"/>
            <a:ext cx="10752604"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cs typeface="Segoe UI" panose="020B0502040204020203" pitchFamily="34" charset="0"/>
              </a:rPr>
              <a:t>例：組織別制限（</a:t>
            </a:r>
            <a:r>
              <a:rPr lang="en-US" altLang="ja-JP" dirty="0" err="1">
                <a:latin typeface="メイリオ" panose="020B0604030504040204" pitchFamily="50" charset="-128"/>
                <a:ea typeface="メイリオ" panose="020B0604030504040204" pitchFamily="50" charset="-128"/>
                <a:cs typeface="Segoe UI" panose="020B0502040204020203" pitchFamily="34" charset="0"/>
              </a:rPr>
              <a:t>Conotoso</a:t>
            </a:r>
            <a:r>
              <a:rPr lang="en-US" altLang="ja-JP" dirty="0">
                <a:latin typeface="メイリオ" panose="020B0604030504040204" pitchFamily="50" charset="-128"/>
                <a:ea typeface="メイリオ" panose="020B0604030504040204" pitchFamily="50" charset="-128"/>
                <a:cs typeface="Segoe UI" panose="020B0502040204020203" pitchFamily="34" charset="0"/>
              </a:rPr>
              <a:t>-East)</a:t>
            </a:r>
            <a:r>
              <a:rPr lang="ja-JP" altLang="en-US" dirty="0">
                <a:latin typeface="メイリオ" panose="020B0604030504040204" pitchFamily="50" charset="-128"/>
                <a:ea typeface="メイリオ" panose="020B0604030504040204" pitchFamily="50" charset="-128"/>
                <a:cs typeface="Segoe UI" panose="020B0502040204020203" pitchFamily="34" charset="0"/>
              </a:rPr>
              <a:t>の未適応時、すべての会社の数値が表示される。</a:t>
            </a:r>
            <a:endParaRPr kumimoji="1" lang="ja-JP" altLang="en-US" sz="2000" dirty="0">
              <a:latin typeface="メイリオ" panose="020B0604030504040204" pitchFamily="50" charset="-128"/>
              <a:ea typeface="メイリオ" panose="020B0604030504040204" pitchFamily="50" charset="-128"/>
              <a:cs typeface="Segoe UI" panose="020B0502040204020203" pitchFamily="34" charset="0"/>
            </a:endParaRPr>
          </a:p>
        </p:txBody>
      </p:sp>
    </p:spTree>
    <p:extLst>
      <p:ext uri="{BB962C8B-B14F-4D97-AF65-F5344CB8AC3E}">
        <p14:creationId xmlns:p14="http://schemas.microsoft.com/office/powerpoint/2010/main" val="4257017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EA638BD-402C-4013-9982-D705F2339C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9" name="タイトル 1">
            <a:extLst>
              <a:ext uri="{FF2B5EF4-FFF2-40B4-BE49-F238E27FC236}">
                <a16:creationId xmlns:a16="http://schemas.microsoft.com/office/drawing/2014/main" id="{25B108C5-7F2C-4326-903C-6F821349E348}"/>
              </a:ext>
            </a:extLst>
          </p:cNvPr>
          <p:cNvSpPr>
            <a:spLocks noGrp="1"/>
          </p:cNvSpPr>
          <p:nvPr>
            <p:ph type="title"/>
          </p:nvPr>
        </p:nvSpPr>
        <p:spPr>
          <a:xfrm>
            <a:off x="537688" y="336323"/>
            <a:ext cx="10601506" cy="717993"/>
          </a:xfrm>
        </p:spPr>
        <p:txBody>
          <a:bodyPr>
            <a:normAutofit/>
          </a:bodyPr>
          <a:lstStyle/>
          <a:p>
            <a:pPr>
              <a:lnSpc>
                <a:spcPct val="120000"/>
              </a:lnSpc>
              <a:spcBef>
                <a:spcPts val="600"/>
              </a:spcBef>
            </a:pPr>
            <a:r>
              <a:rPr lang="ja-JP" altLang="en-US"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組織階層による閲覧範囲の限定について</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en-US" altLang="ja-JP"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3</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/4)</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pic>
        <p:nvPicPr>
          <p:cNvPr id="6" name="図 5">
            <a:extLst>
              <a:ext uri="{FF2B5EF4-FFF2-40B4-BE49-F238E27FC236}">
                <a16:creationId xmlns:a16="http://schemas.microsoft.com/office/drawing/2014/main" id="{6543E909-C636-46C4-8B97-558FAF352D42}"/>
              </a:ext>
            </a:extLst>
          </p:cNvPr>
          <p:cNvPicPr>
            <a:picLocks noChangeAspect="1"/>
          </p:cNvPicPr>
          <p:nvPr/>
        </p:nvPicPr>
        <p:blipFill rotWithShape="1">
          <a:blip r:embed="rId3"/>
          <a:srcRect l="2538" t="17045" r="18898" b="2209"/>
          <a:stretch/>
        </p:blipFill>
        <p:spPr>
          <a:xfrm>
            <a:off x="1436915" y="1492899"/>
            <a:ext cx="9190652" cy="5116444"/>
          </a:xfrm>
          <a:prstGeom prst="rect">
            <a:avLst/>
          </a:prstGeom>
        </p:spPr>
      </p:pic>
      <p:sp>
        <p:nvSpPr>
          <p:cNvPr id="10" name="正方形/長方形 9">
            <a:extLst>
              <a:ext uri="{FF2B5EF4-FFF2-40B4-BE49-F238E27FC236}">
                <a16:creationId xmlns:a16="http://schemas.microsoft.com/office/drawing/2014/main" id="{F9711915-4219-4415-B5CC-F756301FCEC8}"/>
              </a:ext>
            </a:extLst>
          </p:cNvPr>
          <p:cNvSpPr/>
          <p:nvPr/>
        </p:nvSpPr>
        <p:spPr>
          <a:xfrm>
            <a:off x="9250935" y="3323096"/>
            <a:ext cx="1339310" cy="19766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D1E0C30F-4C41-4144-9812-D62040A549B3}"/>
              </a:ext>
            </a:extLst>
          </p:cNvPr>
          <p:cNvSpPr/>
          <p:nvPr/>
        </p:nvSpPr>
        <p:spPr>
          <a:xfrm>
            <a:off x="1567543" y="3158255"/>
            <a:ext cx="942392" cy="19766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B0E0C1DD-3611-46CC-9AC0-E45E2DCE862A}"/>
              </a:ext>
            </a:extLst>
          </p:cNvPr>
          <p:cNvSpPr/>
          <p:nvPr/>
        </p:nvSpPr>
        <p:spPr>
          <a:xfrm>
            <a:off x="5747657" y="3124042"/>
            <a:ext cx="550506" cy="19766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58DEF2AB-E03E-4122-87B2-0DAD44478CE7}"/>
              </a:ext>
            </a:extLst>
          </p:cNvPr>
          <p:cNvSpPr txBox="1"/>
          <p:nvPr/>
        </p:nvSpPr>
        <p:spPr>
          <a:xfrm>
            <a:off x="892257" y="1061011"/>
            <a:ext cx="10952610"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cs typeface="Segoe UI" panose="020B0502040204020203" pitchFamily="34" charset="0"/>
              </a:rPr>
              <a:t>例：組織別制限（</a:t>
            </a:r>
            <a:r>
              <a:rPr lang="en-US" altLang="ja-JP" dirty="0" err="1">
                <a:latin typeface="メイリオ" panose="020B0604030504040204" pitchFamily="50" charset="-128"/>
                <a:ea typeface="メイリオ" panose="020B0604030504040204" pitchFamily="50" charset="-128"/>
                <a:cs typeface="Segoe UI" panose="020B0502040204020203" pitchFamily="34" charset="0"/>
              </a:rPr>
              <a:t>Conotoso</a:t>
            </a:r>
            <a:r>
              <a:rPr lang="en-US" altLang="ja-JP" dirty="0">
                <a:latin typeface="メイリオ" panose="020B0604030504040204" pitchFamily="50" charset="-128"/>
                <a:ea typeface="メイリオ" panose="020B0604030504040204" pitchFamily="50" charset="-128"/>
                <a:cs typeface="Segoe UI" panose="020B0502040204020203" pitchFamily="34" charset="0"/>
              </a:rPr>
              <a:t>-East)</a:t>
            </a:r>
            <a:r>
              <a:rPr lang="ja-JP" altLang="en-US" dirty="0">
                <a:latin typeface="メイリオ" panose="020B0604030504040204" pitchFamily="50" charset="-128"/>
                <a:ea typeface="メイリオ" panose="020B0604030504040204" pitchFamily="50" charset="-128"/>
                <a:cs typeface="Segoe UI" panose="020B0502040204020203" pitchFamily="34" charset="0"/>
              </a:rPr>
              <a:t>を適応した場合、すべての数値が</a:t>
            </a:r>
            <a:r>
              <a:rPr lang="en-US" altLang="ja-JP" dirty="0" err="1">
                <a:latin typeface="メイリオ" panose="020B0604030504040204" pitchFamily="50" charset="-128"/>
                <a:ea typeface="メイリオ" panose="020B0604030504040204" pitchFamily="50" charset="-128"/>
                <a:cs typeface="Segoe UI" panose="020B0502040204020203" pitchFamily="34" charset="0"/>
              </a:rPr>
              <a:t>Conotoso</a:t>
            </a:r>
            <a:r>
              <a:rPr lang="en-US" altLang="ja-JP" dirty="0">
                <a:latin typeface="メイリオ" panose="020B0604030504040204" pitchFamily="50" charset="-128"/>
                <a:ea typeface="メイリオ" panose="020B0604030504040204" pitchFamily="50" charset="-128"/>
                <a:cs typeface="Segoe UI" panose="020B0502040204020203" pitchFamily="34" charset="0"/>
              </a:rPr>
              <a:t>-East</a:t>
            </a:r>
            <a:r>
              <a:rPr lang="ja-JP" altLang="en-US" dirty="0">
                <a:latin typeface="メイリオ" panose="020B0604030504040204" pitchFamily="50" charset="-128"/>
                <a:ea typeface="メイリオ" panose="020B0604030504040204" pitchFamily="50" charset="-128"/>
                <a:cs typeface="Segoe UI" panose="020B0502040204020203" pitchFamily="34" charset="0"/>
              </a:rPr>
              <a:t>のものに限定される。</a:t>
            </a:r>
            <a:endParaRPr kumimoji="1" lang="ja-JP" altLang="en-US" sz="2000" dirty="0">
              <a:latin typeface="メイリオ" panose="020B0604030504040204" pitchFamily="50" charset="-128"/>
              <a:ea typeface="メイリオ" panose="020B0604030504040204" pitchFamily="50" charset="-128"/>
              <a:cs typeface="Segoe UI" panose="020B0502040204020203" pitchFamily="34" charset="0"/>
            </a:endParaRPr>
          </a:p>
        </p:txBody>
      </p:sp>
    </p:spTree>
    <p:extLst>
      <p:ext uri="{BB962C8B-B14F-4D97-AF65-F5344CB8AC3E}">
        <p14:creationId xmlns:p14="http://schemas.microsoft.com/office/powerpoint/2010/main" val="7603557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EA638BD-402C-4013-9982-D705F2339C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9" name="タイトル 1">
            <a:extLst>
              <a:ext uri="{FF2B5EF4-FFF2-40B4-BE49-F238E27FC236}">
                <a16:creationId xmlns:a16="http://schemas.microsoft.com/office/drawing/2014/main" id="{25B108C5-7F2C-4326-903C-6F821349E348}"/>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組織階層による閲覧範囲の限定について</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en-US" altLang="ja-JP"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4</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/4)</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11" name="テキスト ボックス 10">
            <a:extLst>
              <a:ext uri="{FF2B5EF4-FFF2-40B4-BE49-F238E27FC236}">
                <a16:creationId xmlns:a16="http://schemas.microsoft.com/office/drawing/2014/main" id="{C5978C57-1358-47A4-8B9C-5F9FFD0BC1B1}"/>
              </a:ext>
            </a:extLst>
          </p:cNvPr>
          <p:cNvSpPr txBox="1"/>
          <p:nvPr/>
        </p:nvSpPr>
        <p:spPr>
          <a:xfrm>
            <a:off x="159391" y="1788199"/>
            <a:ext cx="4890781" cy="2800767"/>
          </a:xfrm>
          <a:prstGeom prst="rect">
            <a:avLst/>
          </a:prstGeom>
          <a:noFill/>
        </p:spPr>
        <p:txBody>
          <a:bodyPr wrap="square" rtlCol="0">
            <a:spAutoFit/>
          </a:bodyPr>
          <a:lstStyle/>
          <a:p>
            <a:r>
              <a:rPr lang="ja-JP" altLang="en-US" sz="1600" dirty="0">
                <a:latin typeface="メイリオ" panose="020B0604030504040204" pitchFamily="50" charset="-128"/>
                <a:ea typeface="メイリオ" panose="020B0604030504040204" pitchFamily="50" charset="-128"/>
                <a:cs typeface="Segoe UI" panose="020B0502040204020203" pitchFamily="34" charset="0"/>
              </a:rPr>
              <a:t>本サンプルグラフ（</a:t>
            </a:r>
            <a:r>
              <a:rPr lang="en-US" altLang="ja-JP" sz="1600" dirty="0">
                <a:latin typeface="メイリオ" panose="020B0604030504040204" pitchFamily="50" charset="-128"/>
                <a:ea typeface="メイリオ" panose="020B0604030504040204" pitchFamily="50" charset="-128"/>
                <a:cs typeface="Segoe UI" panose="020B0502040204020203" pitchFamily="34" charset="0"/>
              </a:rPr>
              <a:t>Office365</a:t>
            </a:r>
            <a:r>
              <a:rPr lang="ja-JP" altLang="en-US" sz="1600" dirty="0">
                <a:latin typeface="メイリオ" panose="020B0604030504040204" pitchFamily="50" charset="-128"/>
                <a:ea typeface="メイリオ" panose="020B0604030504040204" pitchFamily="50" charset="-128"/>
                <a:cs typeface="Segoe UI" panose="020B0502040204020203" pitchFamily="34" charset="0"/>
              </a:rPr>
              <a:t>・</a:t>
            </a:r>
            <a:r>
              <a:rPr lang="en-US" altLang="ja-JP" sz="1600" dirty="0">
                <a:latin typeface="メイリオ" panose="020B0604030504040204" pitchFamily="50" charset="-128"/>
                <a:ea typeface="メイリオ" panose="020B0604030504040204" pitchFamily="50" charset="-128"/>
                <a:cs typeface="Segoe UI" panose="020B0502040204020203" pitchFamily="34" charset="0"/>
              </a:rPr>
              <a:t>Teams</a:t>
            </a:r>
            <a:r>
              <a:rPr lang="ja-JP" altLang="en-US" sz="1600" dirty="0">
                <a:latin typeface="メイリオ" panose="020B0604030504040204" pitchFamily="50" charset="-128"/>
                <a:ea typeface="メイリオ" panose="020B0604030504040204" pitchFamily="50" charset="-128"/>
                <a:cs typeface="Segoe UI" panose="020B0502040204020203" pitchFamily="34" charset="0"/>
              </a:rPr>
              <a:t> </a:t>
            </a:r>
            <a:r>
              <a:rPr lang="en-US" altLang="ja-JP" sz="1600" dirty="0">
                <a:latin typeface="メイリオ" panose="020B0604030504040204" pitchFamily="50" charset="-128"/>
                <a:ea typeface="メイリオ" panose="020B0604030504040204" pitchFamily="50" charset="-128"/>
                <a:cs typeface="Segoe UI" panose="020B0502040204020203" pitchFamily="34" charset="0"/>
              </a:rPr>
              <a:t>Usage</a:t>
            </a:r>
            <a:r>
              <a:rPr lang="ja-JP" altLang="en-US" sz="1600" dirty="0">
                <a:latin typeface="メイリオ" panose="020B0604030504040204" pitchFamily="50" charset="-128"/>
                <a:ea typeface="メイリオ" panose="020B0604030504040204" pitchFamily="50" charset="-128"/>
                <a:cs typeface="Segoe UI" panose="020B0502040204020203" pitchFamily="34" charset="0"/>
              </a:rPr>
              <a:t>）では、</a:t>
            </a:r>
            <a:r>
              <a:rPr lang="ja-JP" altLang="en-US" sz="1600" b="1" dirty="0">
                <a:solidFill>
                  <a:srgbClr val="00B050"/>
                </a:solidFill>
                <a:latin typeface="メイリオ" panose="020B0604030504040204" pitchFamily="50" charset="-128"/>
                <a:ea typeface="メイリオ" panose="020B0604030504040204" pitchFamily="50" charset="-128"/>
                <a:cs typeface="Segoe UI" panose="020B0502040204020203" pitchFamily="34" charset="0"/>
              </a:rPr>
              <a:t>組織レイヤを利用した行レベルセキュリティを利用することを想定</a:t>
            </a:r>
            <a:r>
              <a:rPr lang="ja-JP" altLang="en-US" sz="1600" dirty="0">
                <a:latin typeface="メイリオ" panose="020B0604030504040204" pitchFamily="50" charset="-128"/>
                <a:ea typeface="メイリオ" panose="020B0604030504040204" pitchFamily="50" charset="-128"/>
                <a:cs typeface="Segoe UI" panose="020B0502040204020203" pitchFamily="34" charset="0"/>
              </a:rPr>
              <a:t>しています。</a:t>
            </a:r>
            <a:endParaRPr lang="en-US" altLang="ja-JP" sz="1600" dirty="0">
              <a:latin typeface="メイリオ" panose="020B0604030504040204" pitchFamily="50" charset="-128"/>
              <a:ea typeface="メイリオ" panose="020B0604030504040204" pitchFamily="50" charset="-128"/>
              <a:cs typeface="Segoe UI" panose="020B0502040204020203" pitchFamily="34" charset="0"/>
            </a:endParaRPr>
          </a:p>
          <a:p>
            <a:endParaRPr lang="en-US" altLang="ja-JP" sz="1600" dirty="0">
              <a:latin typeface="メイリオ" panose="020B0604030504040204" pitchFamily="50" charset="-128"/>
              <a:ea typeface="メイリオ" panose="020B0604030504040204" pitchFamily="50" charset="-128"/>
              <a:cs typeface="Segoe UI" panose="020B0502040204020203" pitchFamily="34" charset="0"/>
            </a:endParaRPr>
          </a:p>
          <a:p>
            <a:r>
              <a:rPr lang="en-US" altLang="ja-JP" sz="1600" dirty="0">
                <a:latin typeface="メイリオ" panose="020B0604030504040204" pitchFamily="50" charset="-128"/>
                <a:ea typeface="メイリオ" panose="020B0604030504040204" pitchFamily="50" charset="-128"/>
                <a:cs typeface="Segoe UI" panose="020B0502040204020203" pitchFamily="34" charset="0"/>
              </a:rPr>
              <a:t>Company</a:t>
            </a:r>
            <a:r>
              <a:rPr lang="ja-JP" altLang="en-US" sz="1600" dirty="0">
                <a:latin typeface="メイリオ" panose="020B0604030504040204" pitchFamily="50" charset="-128"/>
                <a:ea typeface="メイリオ" panose="020B0604030504040204" pitchFamily="50" charset="-128"/>
                <a:cs typeface="Segoe UI" panose="020B0502040204020203" pitchFamily="34" charset="0"/>
              </a:rPr>
              <a:t>（会社）・</a:t>
            </a:r>
            <a:r>
              <a:rPr lang="en-US" altLang="ja-JP" sz="1600" dirty="0">
                <a:latin typeface="メイリオ" panose="020B0604030504040204" pitchFamily="50" charset="-128"/>
                <a:ea typeface="メイリオ" panose="020B0604030504040204" pitchFamily="50" charset="-128"/>
                <a:cs typeface="Segoe UI" panose="020B0502040204020203" pitchFamily="34" charset="0"/>
              </a:rPr>
              <a:t>Division</a:t>
            </a:r>
            <a:r>
              <a:rPr lang="ja-JP" altLang="en-US" sz="1600" dirty="0">
                <a:latin typeface="メイリオ" panose="020B0604030504040204" pitchFamily="50" charset="-128"/>
                <a:ea typeface="メイリオ" panose="020B0604030504040204" pitchFamily="50" charset="-128"/>
                <a:cs typeface="Segoe UI" panose="020B0502040204020203" pitchFamily="34" charset="0"/>
              </a:rPr>
              <a:t>（事業部・部）・</a:t>
            </a:r>
            <a:r>
              <a:rPr lang="en-US" altLang="ja-JP" sz="1600" dirty="0">
                <a:latin typeface="メイリオ" panose="020B0604030504040204" pitchFamily="50" charset="-128"/>
                <a:ea typeface="メイリオ" panose="020B0604030504040204" pitchFamily="50" charset="-128"/>
                <a:cs typeface="Segoe UI" panose="020B0502040204020203" pitchFamily="34" charset="0"/>
              </a:rPr>
              <a:t>Department</a:t>
            </a:r>
            <a:r>
              <a:rPr lang="ja-JP" altLang="en-US" sz="1600" dirty="0">
                <a:latin typeface="メイリオ" panose="020B0604030504040204" pitchFamily="50" charset="-128"/>
                <a:ea typeface="メイリオ" panose="020B0604030504040204" pitchFamily="50" charset="-128"/>
                <a:cs typeface="Segoe UI" panose="020B0502040204020203" pitchFamily="34" charset="0"/>
              </a:rPr>
              <a:t>（部</a:t>
            </a:r>
            <a:r>
              <a:rPr lang="en-US" altLang="ja-JP" sz="1600" dirty="0">
                <a:latin typeface="メイリオ" panose="020B0604030504040204" pitchFamily="50" charset="-128"/>
                <a:ea typeface="メイリオ" panose="020B0604030504040204" pitchFamily="50" charset="-128"/>
                <a:cs typeface="Segoe UI" panose="020B0502040204020203" pitchFamily="34" charset="0"/>
              </a:rPr>
              <a:t>or</a:t>
            </a:r>
            <a:r>
              <a:rPr lang="ja-JP" altLang="en-US" sz="1600" dirty="0">
                <a:latin typeface="メイリオ" panose="020B0604030504040204" pitchFamily="50" charset="-128"/>
                <a:ea typeface="メイリオ" panose="020B0604030504040204" pitchFamily="50" charset="-128"/>
                <a:cs typeface="Segoe UI" panose="020B0502040204020203" pitchFamily="34" charset="0"/>
              </a:rPr>
              <a:t>課）の情報から</a:t>
            </a:r>
            <a:r>
              <a:rPr lang="en-US" altLang="ja-JP" sz="1600" dirty="0">
                <a:latin typeface="メイリオ" panose="020B0604030504040204" pitchFamily="50" charset="-128"/>
                <a:ea typeface="メイリオ" panose="020B0604030504040204" pitchFamily="50" charset="-128"/>
                <a:cs typeface="Segoe UI" panose="020B0502040204020203" pitchFamily="34" charset="0"/>
              </a:rPr>
              <a:t>Role</a:t>
            </a:r>
            <a:r>
              <a:rPr lang="ja-JP" altLang="en-US" sz="1600" dirty="0">
                <a:latin typeface="メイリオ" panose="020B0604030504040204" pitchFamily="50" charset="-128"/>
                <a:ea typeface="メイリオ" panose="020B0604030504040204" pitchFamily="50" charset="-128"/>
                <a:cs typeface="Segoe UI" panose="020B0502040204020203" pitchFamily="34" charset="0"/>
              </a:rPr>
              <a:t>を定義して、定義した組織データのみ閲覧できることを目的としています。</a:t>
            </a:r>
            <a:endParaRPr lang="en-US" altLang="ja-JP" sz="1600" dirty="0">
              <a:latin typeface="メイリオ" panose="020B0604030504040204" pitchFamily="50" charset="-128"/>
              <a:ea typeface="メイリオ" panose="020B0604030504040204" pitchFamily="50" charset="-128"/>
              <a:cs typeface="Segoe UI" panose="020B0502040204020203" pitchFamily="34" charset="0"/>
            </a:endParaRPr>
          </a:p>
          <a:p>
            <a:endParaRPr lang="en-US" altLang="ja-JP" sz="1600" dirty="0">
              <a:latin typeface="メイリオ" panose="020B0604030504040204" pitchFamily="50" charset="-128"/>
              <a:ea typeface="メイリオ" panose="020B0604030504040204" pitchFamily="50" charset="-128"/>
              <a:cs typeface="Segoe UI" panose="020B0502040204020203" pitchFamily="34" charset="0"/>
            </a:endParaRPr>
          </a:p>
          <a:p>
            <a:r>
              <a:rPr lang="ja-JP" altLang="en-US" sz="1600"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ただし、</a:t>
            </a:r>
            <a:r>
              <a:rPr lang="en-US" altLang="ja-JP" sz="1600"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SharePoint Site Usage</a:t>
            </a:r>
            <a:r>
              <a:rPr lang="ja-JP" altLang="en-US" sz="1600"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のグラフでは組織フィルタが有効でない場合があるため注意ください。</a:t>
            </a:r>
          </a:p>
        </p:txBody>
      </p:sp>
      <p:graphicFrame>
        <p:nvGraphicFramePr>
          <p:cNvPr id="12" name="表 11">
            <a:extLst>
              <a:ext uri="{FF2B5EF4-FFF2-40B4-BE49-F238E27FC236}">
                <a16:creationId xmlns:a16="http://schemas.microsoft.com/office/drawing/2014/main" id="{99E5C506-8911-43C8-B89C-1043E09D6A24}"/>
              </a:ext>
            </a:extLst>
          </p:cNvPr>
          <p:cNvGraphicFramePr>
            <a:graphicFrameLocks noGrp="1"/>
          </p:cNvGraphicFramePr>
          <p:nvPr>
            <p:extLst>
              <p:ext uri="{D42A27DB-BD31-4B8C-83A1-F6EECF244321}">
                <p14:modId xmlns:p14="http://schemas.microsoft.com/office/powerpoint/2010/main" val="3019265133"/>
              </p:ext>
            </p:extLst>
          </p:nvPr>
        </p:nvGraphicFramePr>
        <p:xfrm>
          <a:off x="5125673" y="977318"/>
          <a:ext cx="6962861" cy="5760720"/>
        </p:xfrm>
        <a:graphic>
          <a:graphicData uri="http://schemas.openxmlformats.org/drawingml/2006/table">
            <a:tbl>
              <a:tblPr firstRow="1" bandRow="1">
                <a:tableStyleId>{6E25E649-3F16-4E02-A733-19D2CDBF48F0}</a:tableStyleId>
              </a:tblPr>
              <a:tblGrid>
                <a:gridCol w="1367406">
                  <a:extLst>
                    <a:ext uri="{9D8B030D-6E8A-4147-A177-3AD203B41FA5}">
                      <a16:colId xmlns:a16="http://schemas.microsoft.com/office/drawing/2014/main" val="1427595421"/>
                    </a:ext>
                  </a:extLst>
                </a:gridCol>
                <a:gridCol w="2139193">
                  <a:extLst>
                    <a:ext uri="{9D8B030D-6E8A-4147-A177-3AD203B41FA5}">
                      <a16:colId xmlns:a16="http://schemas.microsoft.com/office/drawing/2014/main" val="1229093471"/>
                    </a:ext>
                  </a:extLst>
                </a:gridCol>
                <a:gridCol w="1249959">
                  <a:extLst>
                    <a:ext uri="{9D8B030D-6E8A-4147-A177-3AD203B41FA5}">
                      <a16:colId xmlns:a16="http://schemas.microsoft.com/office/drawing/2014/main" val="2397939659"/>
                    </a:ext>
                  </a:extLst>
                </a:gridCol>
                <a:gridCol w="2206303">
                  <a:extLst>
                    <a:ext uri="{9D8B030D-6E8A-4147-A177-3AD203B41FA5}">
                      <a16:colId xmlns:a16="http://schemas.microsoft.com/office/drawing/2014/main" val="793326329"/>
                    </a:ext>
                  </a:extLst>
                </a:gridCol>
              </a:tblGrid>
              <a:tr h="223207">
                <a:tc>
                  <a:txBody>
                    <a:bodyPr/>
                    <a:lstStyle/>
                    <a:p>
                      <a:pPr algn="ctr"/>
                      <a:r>
                        <a:rPr kumimoji="1" lang="ja-JP" altLang="en-US" sz="1400" dirty="0">
                          <a:latin typeface="メイリオ" panose="020B0604030504040204" pitchFamily="50" charset="-128"/>
                          <a:ea typeface="メイリオ" panose="020B0604030504040204" pitchFamily="50" charset="-128"/>
                        </a:rPr>
                        <a:t>テンプレート</a:t>
                      </a:r>
                    </a:p>
                  </a:txBody>
                  <a:tcPr/>
                </a:tc>
                <a:tc>
                  <a:txBody>
                    <a:bodyPr/>
                    <a:lstStyle/>
                    <a:p>
                      <a:pPr algn="ctr"/>
                      <a:r>
                        <a:rPr kumimoji="1" lang="ja-JP" altLang="en-US" sz="1400" dirty="0">
                          <a:latin typeface="メイリオ" panose="020B0604030504040204" pitchFamily="50" charset="-128"/>
                          <a:ea typeface="メイリオ" panose="020B0604030504040204" pitchFamily="50" charset="-128"/>
                        </a:rPr>
                        <a:t>グラフ種類</a:t>
                      </a:r>
                    </a:p>
                  </a:txBody>
                  <a:tcPr/>
                </a:tc>
                <a:tc>
                  <a:txBody>
                    <a:bodyPr/>
                    <a:lstStyle/>
                    <a:p>
                      <a:pPr algn="ctr"/>
                      <a:r>
                        <a:rPr kumimoji="1" lang="ja-JP" altLang="en-US" sz="1400" dirty="0">
                          <a:latin typeface="メイリオ" panose="020B0604030504040204" pitchFamily="50" charset="-128"/>
                          <a:ea typeface="メイリオ" panose="020B0604030504040204" pitchFamily="50" charset="-128"/>
                        </a:rPr>
                        <a:t>組織フィルタ</a:t>
                      </a:r>
                    </a:p>
                  </a:txBody>
                  <a:tcPr/>
                </a:tc>
                <a:tc>
                  <a:txBody>
                    <a:bodyPr/>
                    <a:lstStyle/>
                    <a:p>
                      <a:pPr algn="ctr"/>
                      <a:r>
                        <a:rPr kumimoji="1" lang="ja-JP" altLang="en-US" sz="1400" dirty="0">
                          <a:latin typeface="メイリオ" panose="020B0604030504040204" pitchFamily="50" charset="-128"/>
                          <a:ea typeface="メイリオ" panose="020B0604030504040204" pitchFamily="50" charset="-128"/>
                        </a:rPr>
                        <a:t>備考</a:t>
                      </a:r>
                    </a:p>
                  </a:txBody>
                  <a:tcPr/>
                </a:tc>
                <a:extLst>
                  <a:ext uri="{0D108BD9-81ED-4DB2-BD59-A6C34878D82A}">
                    <a16:rowId xmlns:a16="http://schemas.microsoft.com/office/drawing/2014/main" val="322760157"/>
                  </a:ext>
                </a:extLst>
              </a:tr>
              <a:tr h="189726">
                <a:tc>
                  <a:txBody>
                    <a:bodyPr/>
                    <a:lstStyle/>
                    <a:p>
                      <a:pPr algn="l"/>
                      <a:r>
                        <a:rPr kumimoji="1" lang="en-US" altLang="ja-JP" sz="1000" dirty="0">
                          <a:latin typeface="メイリオ" panose="020B0604030504040204" pitchFamily="50" charset="-128"/>
                          <a:ea typeface="メイリオ" panose="020B0604030504040204" pitchFamily="50" charset="-128"/>
                        </a:rPr>
                        <a:t>Office365</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algn="l"/>
                      <a:r>
                        <a:rPr kumimoji="1" lang="en-US" altLang="ja-JP" sz="1000" dirty="0">
                          <a:latin typeface="メイリオ" panose="020B0604030504040204" pitchFamily="50" charset="-128"/>
                          <a:ea typeface="メイリオ" panose="020B0604030504040204" pitchFamily="50" charset="-128"/>
                        </a:rPr>
                        <a:t>Office365</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Usage KPI &amp; Status</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1000" b="1" dirty="0">
                          <a:solidFill>
                            <a:srgbClr val="00B050"/>
                          </a:solidFill>
                          <a:latin typeface="メイリオ" panose="020B0604030504040204" pitchFamily="50" charset="-128"/>
                          <a:ea typeface="メイリオ" panose="020B0604030504040204" pitchFamily="50" charset="-128"/>
                        </a:rPr>
                        <a:t>有効</a:t>
                      </a:r>
                    </a:p>
                  </a:txBody>
                  <a:tcPr/>
                </a:tc>
                <a:tc>
                  <a:txBody>
                    <a:bodyPr/>
                    <a:lstStyle/>
                    <a:p>
                      <a:pPr algn="l"/>
                      <a:endParaRPr kumimoji="1" lang="ja-JP" altLang="en-US" sz="1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7447954"/>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algn="l"/>
                      <a:r>
                        <a:rPr kumimoji="1" lang="en-US" altLang="ja-JP" sz="1000" dirty="0">
                          <a:latin typeface="メイリオ" panose="020B0604030504040204" pitchFamily="50" charset="-128"/>
                          <a:ea typeface="メイリオ" panose="020B0604030504040204" pitchFamily="50" charset="-128"/>
                        </a:rPr>
                        <a:t>Office365 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有効</a:t>
                      </a:r>
                      <a:endParaRPr kumimoji="1" lang="ja-JP" altLang="en-US" sz="1000" b="1" i="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1428872016"/>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algn="l"/>
                      <a:r>
                        <a:rPr kumimoji="1" lang="en-US" altLang="ja-JP" sz="1000" dirty="0">
                          <a:latin typeface="メイリオ" panose="020B0604030504040204" pitchFamily="50" charset="-128"/>
                          <a:ea typeface="メイリオ" panose="020B0604030504040204" pitchFamily="50" charset="-128"/>
                        </a:rPr>
                        <a:t>User Questionnaire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有効</a:t>
                      </a:r>
                      <a:endParaRPr kumimoji="1" lang="ja-JP" altLang="en-US" sz="1000" b="1" i="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3314465707"/>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algn="l"/>
                      <a:r>
                        <a:rPr kumimoji="1" lang="en-US" altLang="ja-JP" sz="1000" dirty="0" err="1">
                          <a:latin typeface="メイリオ" panose="020B0604030504040204" pitchFamily="50" charset="-128"/>
                          <a:ea typeface="メイリオ" panose="020B0604030504040204" pitchFamily="50" charset="-128"/>
                        </a:rPr>
                        <a:t>SfB</a:t>
                      </a:r>
                      <a:r>
                        <a:rPr kumimoji="1" lang="en-US" altLang="ja-JP" sz="1000" dirty="0">
                          <a:latin typeface="メイリオ" panose="020B0604030504040204" pitchFamily="50" charset="-128"/>
                          <a:ea typeface="メイリオ" panose="020B0604030504040204" pitchFamily="50" charset="-128"/>
                        </a:rPr>
                        <a:t> to Teams Transition</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有効</a:t>
                      </a:r>
                      <a:endParaRPr kumimoji="1" lang="ja-JP" altLang="en-US" sz="1000" b="1" i="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3857456041"/>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algn="l"/>
                      <a:r>
                        <a:rPr kumimoji="1" lang="en-US" altLang="ja-JP" sz="1000" dirty="0">
                          <a:latin typeface="メイリオ" panose="020B0604030504040204" pitchFamily="50" charset="-128"/>
                          <a:ea typeface="メイリオ" panose="020B0604030504040204" pitchFamily="50" charset="-128"/>
                        </a:rPr>
                        <a:t>E-mail User/BOX 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有効</a:t>
                      </a:r>
                      <a:endParaRPr kumimoji="1" lang="ja-JP" altLang="en-US" sz="1000" b="1" i="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3460578938"/>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algn="l"/>
                      <a:r>
                        <a:rPr kumimoji="1" lang="en-US" altLang="ja-JP" sz="1000" dirty="0">
                          <a:latin typeface="メイリオ" panose="020B0604030504040204" pitchFamily="50" charset="-128"/>
                          <a:ea typeface="メイリオ" panose="020B0604030504040204" pitchFamily="50" charset="-128"/>
                        </a:rPr>
                        <a:t>Skype for Business 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有効</a:t>
                      </a:r>
                      <a:endParaRPr kumimoji="1" lang="ja-JP" altLang="en-US" sz="1000" b="1" i="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1042703472"/>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algn="l"/>
                      <a:r>
                        <a:rPr kumimoji="1" lang="en-US" altLang="ja-JP" sz="1000" dirty="0">
                          <a:latin typeface="メイリオ" panose="020B0604030504040204" pitchFamily="50" charset="-128"/>
                          <a:ea typeface="メイリオ" panose="020B0604030504040204" pitchFamily="50" charset="-128"/>
                        </a:rPr>
                        <a:t>OneDrive for Business 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有効</a:t>
                      </a:r>
                      <a:endParaRPr kumimoji="1" lang="ja-JP" altLang="en-US" sz="1000" b="1" i="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434167429"/>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algn="l"/>
                      <a:r>
                        <a:rPr kumimoji="1" lang="en-US" altLang="ja-JP" sz="1000" dirty="0">
                          <a:latin typeface="メイリオ" panose="020B0604030504040204" pitchFamily="50" charset="-128"/>
                          <a:ea typeface="メイリオ" panose="020B0604030504040204" pitchFamily="50" charset="-128"/>
                        </a:rPr>
                        <a:t>OneDrive Account 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有効</a:t>
                      </a:r>
                      <a:endParaRPr kumimoji="1" lang="ja-JP" altLang="en-US" sz="1000" b="1" i="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212246504"/>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メイリオ" panose="020B0604030504040204" pitchFamily="50" charset="-128"/>
                          <a:ea typeface="メイリオ" panose="020B0604030504040204" pitchFamily="50" charset="-128"/>
                        </a:rPr>
                        <a:t>SharePoint User 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有効</a:t>
                      </a:r>
                      <a:endParaRPr kumimoji="1" lang="ja-JP" altLang="en-US" sz="1000" b="1" i="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1580131840"/>
                  </a:ext>
                </a:extLst>
              </a:tr>
              <a:tr h="5580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highlight>
                          <a:srgbClr val="FFFF00"/>
                        </a:highligh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highlight>
                            <a:srgbClr val="FFFF00"/>
                          </a:highlight>
                          <a:latin typeface="メイリオ" panose="020B0604030504040204" pitchFamily="50" charset="-128"/>
                          <a:ea typeface="メイリオ" panose="020B0604030504040204" pitchFamily="50" charset="-128"/>
                        </a:rPr>
                        <a:t>SharePoint Site Usage</a:t>
                      </a:r>
                      <a:endParaRPr kumimoji="1" lang="ja-JP" altLang="en-US" sz="1000" dirty="0">
                        <a:highlight>
                          <a:srgbClr val="FFFF00"/>
                        </a:highlight>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u="none" strike="noStrike" kern="1200" cap="none" spc="0" normalizeH="0" baseline="0" noProof="0" dirty="0">
                          <a:ln>
                            <a:noFill/>
                          </a:ln>
                          <a:solidFill>
                            <a:srgbClr val="FF0000"/>
                          </a:solidFill>
                          <a:effectLst/>
                          <a:highlight>
                            <a:srgbClr val="FFFF00"/>
                          </a:highlight>
                          <a:uLnTx/>
                          <a:uFillTx/>
                          <a:latin typeface="メイリオ" panose="020B0604030504040204" pitchFamily="50" charset="-128"/>
                          <a:ea typeface="メイリオ" panose="020B0604030504040204" pitchFamily="50" charset="-128"/>
                          <a:cs typeface="+mn-cs"/>
                        </a:rPr>
                        <a:t>無効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t>フィルタされないため、どの</a:t>
                      </a:r>
                      <a:r>
                        <a:rPr kumimoji="1" lang="en-US" altLang="ja-JP"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t>Role</a:t>
                      </a:r>
                      <a:r>
                        <a:rPr kumimoji="1" lang="ja-JP" altLang="en-US"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t>でもテナントすべての</a:t>
                      </a:r>
                      <a:r>
                        <a:rPr kumimoji="1" lang="en-US" altLang="ja-JP"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t>SPO</a:t>
                      </a:r>
                      <a:r>
                        <a:rPr kumimoji="1" lang="ja-JP" altLang="en-US"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t>情報が閲覧できる。</a:t>
                      </a:r>
                      <a:br>
                        <a:rPr kumimoji="1" lang="en-US" altLang="ja-JP"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br>
                      <a:r>
                        <a:rPr kumimoji="1" lang="en-US" altLang="ja-JP"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t>URL</a:t>
                      </a:r>
                      <a:r>
                        <a:rPr kumimoji="1" lang="ja-JP" altLang="en-US" sz="1000" u="none" strike="noStrike" kern="1200" cap="none" spc="0" normalizeH="0" baseline="0" noProof="0" dirty="0" err="1">
                          <a:ln>
                            <a:noFill/>
                          </a:ln>
                          <a:effectLst/>
                          <a:highlight>
                            <a:srgbClr val="FFFF00"/>
                          </a:highlight>
                          <a:uLnTx/>
                          <a:uFillTx/>
                          <a:latin typeface="メイリオ" panose="020B0604030504040204" pitchFamily="50" charset="-128"/>
                          <a:ea typeface="メイリオ" panose="020B0604030504040204" pitchFamily="50" charset="-128"/>
                        </a:rPr>
                        <a:t>での</a:t>
                      </a:r>
                      <a:r>
                        <a:rPr kumimoji="1" lang="ja-JP" altLang="en-US"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t>フィルタは可能。</a:t>
                      </a:r>
                      <a:endParaRPr kumimoji="1" lang="ja-JP" altLang="en-US" sz="1000" b="0" i="0" u="none" strike="noStrike" kern="1200" cap="none" spc="0" normalizeH="0" baseline="0" noProof="0" dirty="0">
                        <a:ln>
                          <a:noFill/>
                        </a:ln>
                        <a:solidFill>
                          <a:prstClr val="black"/>
                        </a:solidFill>
                        <a:effectLst/>
                        <a:highlight>
                          <a:srgbClr val="FFFF00"/>
                        </a:highligh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2842681525"/>
                  </a:ext>
                </a:extLst>
              </a:tr>
              <a:tr h="3124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Usage/</a:t>
                      </a:r>
                      <a:b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b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Teams 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メイリオ" panose="020B0604030504040204" pitchFamily="50" charset="-128"/>
                          <a:ea typeface="メイリオ" panose="020B0604030504040204" pitchFamily="50" charset="-128"/>
                        </a:rPr>
                        <a:t>Teams User 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kern="1200" noProof="0" dirty="0">
                          <a:solidFill>
                            <a:srgbClr val="00B050"/>
                          </a:solidFill>
                          <a:latin typeface="メイリオ" panose="020B0604030504040204" pitchFamily="50" charset="-128"/>
                          <a:ea typeface="メイリオ" panose="020B0604030504040204" pitchFamily="50" charset="-128"/>
                          <a:cs typeface="+mn-cs"/>
                        </a:rPr>
                        <a:t>有効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2107071960"/>
                  </a:ext>
                </a:extLst>
              </a:tr>
              <a:tr h="3124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Usage/</a:t>
                      </a:r>
                      <a:b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b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Teams 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メイリオ" panose="020B0604030504040204" pitchFamily="50" charset="-128"/>
                          <a:ea typeface="メイリオ" panose="020B0604030504040204" pitchFamily="50" charset="-128"/>
                        </a:rPr>
                        <a:t>Office365 Groups 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kern="1200" noProof="0" dirty="0">
                          <a:solidFill>
                            <a:srgbClr val="00B050"/>
                          </a:solidFill>
                          <a:latin typeface="メイリオ" panose="020B0604030504040204" pitchFamily="50" charset="-128"/>
                          <a:ea typeface="メイリオ" panose="020B0604030504040204" pitchFamily="50" charset="-128"/>
                          <a:cs typeface="+mn-cs"/>
                        </a:rPr>
                        <a:t>有効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Group</a:t>
                      </a:r>
                      <a:r>
                        <a:rPr kumimoji="1" lang="ja-JP" altLang="en-US"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オーナーの組織でフィルタされる。</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848582649"/>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メイリオ" panose="020B0604030504040204" pitchFamily="50" charset="-128"/>
                          <a:ea typeface="メイリオ" panose="020B0604030504040204" pitchFamily="50" charset="-128"/>
                        </a:rPr>
                        <a:t>Yammer User 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kern="1200" noProof="0" dirty="0">
                          <a:solidFill>
                            <a:srgbClr val="00B050"/>
                          </a:solidFill>
                          <a:latin typeface="メイリオ" panose="020B0604030504040204" pitchFamily="50" charset="-128"/>
                          <a:ea typeface="メイリオ" panose="020B0604030504040204" pitchFamily="50" charset="-128"/>
                          <a:cs typeface="+mn-cs"/>
                        </a:rPr>
                        <a:t>有効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2737881390"/>
                  </a:ext>
                </a:extLst>
              </a:tr>
              <a:tr h="3124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メイリオ" panose="020B0604030504040204" pitchFamily="50" charset="-128"/>
                          <a:ea typeface="メイリオ" panose="020B0604030504040204" pitchFamily="50" charset="-128"/>
                        </a:rPr>
                        <a:t>Yammer Groups 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無効</a:t>
                      </a:r>
                      <a:endParaRPr kumimoji="1" lang="ja-JP" altLang="en-US" sz="10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ただし</a:t>
                      </a:r>
                      <a:r>
                        <a:rPr kumimoji="1" lang="en-US" altLang="ja-JP" sz="100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Yammer</a:t>
                      </a:r>
                      <a:r>
                        <a:rPr kumimoji="1" lang="ja-JP" altLang="en-US" sz="100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Group</a:t>
                      </a:r>
                      <a:r>
                        <a:rPr kumimoji="1" lang="ja-JP" altLang="en-US" sz="100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オーナー専用フィルタでフィルタ可能。</a:t>
                      </a:r>
                      <a:endParaRPr kumimoji="1" lang="en-US" altLang="ja-JP" sz="1000" b="0" i="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2969526165"/>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メイリオ" panose="020B0604030504040204" pitchFamily="50" charset="-128"/>
                          <a:ea typeface="メイリオ" panose="020B0604030504040204" pitchFamily="50" charset="-128"/>
                        </a:rPr>
                        <a:t>Office </a:t>
                      </a:r>
                      <a:r>
                        <a:rPr kumimoji="1" lang="en-US" altLang="ja-JP" sz="1000" dirty="0" err="1">
                          <a:latin typeface="メイリオ" panose="020B0604030504040204" pitchFamily="50" charset="-128"/>
                          <a:ea typeface="メイリオ" panose="020B0604030504040204" pitchFamily="50" charset="-128"/>
                        </a:rPr>
                        <a:t>ProPlus</a:t>
                      </a:r>
                      <a:r>
                        <a:rPr kumimoji="1" lang="en-US" altLang="ja-JP" sz="1000" dirty="0">
                          <a:latin typeface="メイリオ" panose="020B0604030504040204" pitchFamily="50" charset="-128"/>
                          <a:ea typeface="メイリオ" panose="020B0604030504040204" pitchFamily="50" charset="-128"/>
                        </a:rPr>
                        <a:t> Activation</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kern="1200" noProof="0" dirty="0">
                          <a:solidFill>
                            <a:srgbClr val="00B050"/>
                          </a:solidFill>
                          <a:latin typeface="メイリオ" panose="020B0604030504040204" pitchFamily="50" charset="-128"/>
                          <a:ea typeface="メイリオ" panose="020B0604030504040204" pitchFamily="50" charset="-128"/>
                          <a:cs typeface="+mn-cs"/>
                        </a:rPr>
                        <a:t>有効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2309129776"/>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Teams 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メイリオ" panose="020B0604030504040204" pitchFamily="50" charset="-128"/>
                          <a:ea typeface="メイリオ" panose="020B0604030504040204" pitchFamily="50" charset="-128"/>
                        </a:rPr>
                        <a:t>Teams Member</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&amp;</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Relation</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kern="1200" noProof="0" dirty="0">
                          <a:solidFill>
                            <a:srgbClr val="00B050"/>
                          </a:solidFill>
                          <a:latin typeface="メイリオ" panose="020B0604030504040204" pitchFamily="50" charset="-128"/>
                          <a:ea typeface="メイリオ" panose="020B0604030504040204" pitchFamily="50" charset="-128"/>
                          <a:cs typeface="+mn-cs"/>
                        </a:rPr>
                        <a:t>有効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Team</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オーナー、メンバの組織でフィルタされる。</a:t>
                      </a:r>
                    </a:p>
                  </a:txBody>
                  <a:tcPr/>
                </a:tc>
                <a:extLst>
                  <a:ext uri="{0D108BD9-81ED-4DB2-BD59-A6C34878D82A}">
                    <a16:rowId xmlns:a16="http://schemas.microsoft.com/office/drawing/2014/main" val="619721955"/>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Teams</a:t>
                      </a:r>
                      <a:r>
                        <a:rPr kumimoji="1" lang="ja-JP" altLang="en-US"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メイリオ" panose="020B0604030504040204" pitchFamily="50" charset="-128"/>
                          <a:ea typeface="メイリオ" panose="020B0604030504040204" pitchFamily="50" charset="-128"/>
                        </a:rPr>
                        <a:t>Audit</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Logs</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kern="1200" noProof="0" dirty="0">
                          <a:solidFill>
                            <a:srgbClr val="00B050"/>
                          </a:solidFill>
                          <a:latin typeface="メイリオ" panose="020B0604030504040204" pitchFamily="50" charset="-128"/>
                          <a:ea typeface="メイリオ" panose="020B0604030504040204" pitchFamily="50" charset="-128"/>
                          <a:cs typeface="+mn-cs"/>
                        </a:rPr>
                        <a:t>有効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2245327108"/>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Teams</a:t>
                      </a:r>
                      <a:r>
                        <a:rPr kumimoji="1" lang="ja-JP" altLang="en-US"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メイリオ" panose="020B0604030504040204" pitchFamily="50" charset="-128"/>
                          <a:ea typeface="メイリオ" panose="020B0604030504040204" pitchFamily="50" charset="-128"/>
                        </a:rPr>
                        <a:t>PSTN</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Logs</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kern="1200" noProof="0" dirty="0">
                          <a:solidFill>
                            <a:srgbClr val="00B050"/>
                          </a:solidFill>
                          <a:latin typeface="メイリオ" panose="020B0604030504040204" pitchFamily="50" charset="-128"/>
                          <a:ea typeface="メイリオ" panose="020B0604030504040204" pitchFamily="50" charset="-128"/>
                          <a:cs typeface="+mn-cs"/>
                        </a:rPr>
                        <a:t>有効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1784968351"/>
                  </a:ext>
                </a:extLst>
              </a:tr>
            </a:tbl>
          </a:graphicData>
        </a:graphic>
      </p:graphicFrame>
    </p:spTree>
    <p:extLst>
      <p:ext uri="{BB962C8B-B14F-4D97-AF65-F5344CB8AC3E}">
        <p14:creationId xmlns:p14="http://schemas.microsoft.com/office/powerpoint/2010/main" val="268820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Office365</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関連データについて</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5</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graphicFrame>
        <p:nvGraphicFramePr>
          <p:cNvPr id="4" name="図表 3">
            <a:extLst>
              <a:ext uri="{FF2B5EF4-FFF2-40B4-BE49-F238E27FC236}">
                <a16:creationId xmlns:a16="http://schemas.microsoft.com/office/drawing/2014/main" id="{92EC0907-60E3-49BF-A059-B00837C89586}"/>
              </a:ext>
            </a:extLst>
          </p:cNvPr>
          <p:cNvGraphicFramePr/>
          <p:nvPr>
            <p:extLst>
              <p:ext uri="{D42A27DB-BD31-4B8C-83A1-F6EECF244321}">
                <p14:modId xmlns:p14="http://schemas.microsoft.com/office/powerpoint/2010/main" val="1368960799"/>
              </p:ext>
            </p:extLst>
          </p:nvPr>
        </p:nvGraphicFramePr>
        <p:xfrm>
          <a:off x="1620938" y="2818702"/>
          <a:ext cx="8781409" cy="3724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テキスト プレースホルダー 3">
            <a:extLst>
              <a:ext uri="{FF2B5EF4-FFF2-40B4-BE49-F238E27FC236}">
                <a16:creationId xmlns:a16="http://schemas.microsoft.com/office/drawing/2014/main" id="{00D2294D-69FA-4FF9-8549-F7BB470B0C4D}"/>
              </a:ext>
            </a:extLst>
          </p:cNvPr>
          <p:cNvSpPr>
            <a:spLocks noGrp="1"/>
          </p:cNvSpPr>
          <p:nvPr>
            <p:ph type="body" sz="quarter" idx="10"/>
          </p:nvPr>
        </p:nvSpPr>
        <p:spPr>
          <a:xfrm>
            <a:off x="609587" y="1279763"/>
            <a:ext cx="10589715" cy="409297"/>
          </a:xfrm>
        </p:spPr>
        <p:txBody>
          <a:bodyPr>
            <a:noAutofit/>
          </a:bodyPr>
          <a:lstStyle/>
          <a:p>
            <a:pPr marL="342900" indent="-342900">
              <a:buFont typeface="Wingdings" panose="05000000000000000000" pitchFamily="2" charset="2"/>
              <a:buChar char="ü"/>
            </a:pPr>
            <a:r>
              <a:rPr lang="ja-JP" altLang="en-US" dirty="0">
                <a:solidFill>
                  <a:srgbClr val="7030A0"/>
                </a:solidFill>
                <a:latin typeface="Meiryo UI" panose="020B0604030504040204" pitchFamily="50" charset="-128"/>
                <a:ea typeface="Meiryo UI" panose="020B0604030504040204" pitchFamily="50" charset="-128"/>
              </a:rPr>
              <a:t>利用状況レポートや監査レポート、</a:t>
            </a:r>
            <a:r>
              <a:rPr lang="en-US" altLang="ja-JP" dirty="0">
                <a:solidFill>
                  <a:srgbClr val="7030A0"/>
                </a:solidFill>
                <a:latin typeface="Meiryo UI" panose="020B0604030504040204" pitchFamily="50" charset="-128"/>
                <a:ea typeface="Meiryo UI" panose="020B0604030504040204" pitchFamily="50" charset="-128"/>
              </a:rPr>
              <a:t>PowerShell</a:t>
            </a:r>
            <a:r>
              <a:rPr lang="ja-JP" altLang="en-US" dirty="0">
                <a:solidFill>
                  <a:srgbClr val="7030A0"/>
                </a:solidFill>
                <a:latin typeface="Meiryo UI" panose="020B0604030504040204" pitchFamily="50" charset="-128"/>
                <a:ea typeface="Meiryo UI" panose="020B0604030504040204" pitchFamily="50" charset="-128"/>
              </a:rPr>
              <a:t>データを用いて、利用用途にあった“可視化”を実現可能。</a:t>
            </a:r>
            <a:endParaRPr lang="en-US" altLang="ja-JP" dirty="0">
              <a:solidFill>
                <a:srgbClr val="7030A0"/>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r>
              <a:rPr lang="ja-JP" altLang="en-US" dirty="0">
                <a:solidFill>
                  <a:srgbClr val="7030A0"/>
                </a:solidFill>
                <a:latin typeface="Meiryo UI" panose="020B0604030504040204" pitchFamily="50" charset="-128"/>
                <a:ea typeface="Meiryo UI" panose="020B0604030504040204" pitchFamily="50" charset="-128"/>
              </a:rPr>
              <a:t>データの種別・機密性・取り扱い、データ量を意識して可視化方法を検討する。</a:t>
            </a:r>
            <a:endParaRPr lang="en-US" altLang="ja-JP" dirty="0">
              <a:solidFill>
                <a:srgbClr val="7030A0"/>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r>
              <a:rPr lang="ja-JP" altLang="en-US" dirty="0">
                <a:solidFill>
                  <a:srgbClr val="FF0000"/>
                </a:solidFill>
                <a:latin typeface="Meiryo UI" panose="020B0604030504040204" pitchFamily="50" charset="-128"/>
                <a:ea typeface="Meiryo UI" panose="020B0604030504040204" pitchFamily="50" charset="-128"/>
              </a:rPr>
              <a:t>データ量が多い場合は豊富な可視化グラフ作成が可能になるものの、データベースの準備等の環境構築作業が必要になるため、一般的に時間と費用が必要になる。</a:t>
            </a:r>
            <a:endParaRPr lang="en-US" altLang="ja-JP"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9112139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アクティブユーザーの定義</a:t>
            </a:r>
          </a:p>
        </p:txBody>
      </p:sp>
      <p:sp>
        <p:nvSpPr>
          <p:cNvPr id="4" name="テキスト プレースホルダー 3">
            <a:extLst>
              <a:ext uri="{FF2B5EF4-FFF2-40B4-BE49-F238E27FC236}">
                <a16:creationId xmlns:a16="http://schemas.microsoft.com/office/drawing/2014/main" id="{DF3FEECC-D1BD-406E-9F03-5CC929AD68ED}"/>
              </a:ext>
            </a:extLst>
          </p:cNvPr>
          <p:cNvSpPr>
            <a:spLocks noGrp="1"/>
          </p:cNvSpPr>
          <p:nvPr>
            <p:ph type="body" sz="quarter" idx="10"/>
          </p:nvPr>
        </p:nvSpPr>
        <p:spPr>
          <a:xfrm>
            <a:off x="559252" y="1267104"/>
            <a:ext cx="11365065" cy="1199260"/>
          </a:xfrm>
        </p:spPr>
        <p:txBody>
          <a:bodyPr>
            <a:noAutofit/>
          </a:bodyPr>
          <a:lstStyle/>
          <a:p>
            <a:r>
              <a:rPr lang="ja-JP" altLang="en-US" sz="1800" b="1" dirty="0">
                <a:solidFill>
                  <a:srgbClr val="002060"/>
                </a:solidFill>
                <a:latin typeface="メイリオ" panose="020B0604030504040204" pitchFamily="50" charset="-128"/>
                <a:ea typeface="メイリオ" panose="020B0604030504040204" pitchFamily="50" charset="-128"/>
              </a:rPr>
              <a:t>テンプレートにおけるアクティブユーザー計算は</a:t>
            </a:r>
            <a:r>
              <a:rPr lang="en-US" altLang="ja-JP" sz="1800" b="1" dirty="0">
                <a:solidFill>
                  <a:srgbClr val="002060"/>
                </a:solidFill>
                <a:latin typeface="メイリオ" panose="020B0604030504040204" pitchFamily="50" charset="-128"/>
                <a:ea typeface="メイリオ" panose="020B0604030504040204" pitchFamily="50" charset="-128"/>
              </a:rPr>
              <a:t>Office365</a:t>
            </a:r>
            <a:r>
              <a:rPr lang="ja-JP" altLang="en-US" sz="1800" b="1" dirty="0">
                <a:solidFill>
                  <a:srgbClr val="002060"/>
                </a:solidFill>
                <a:latin typeface="メイリオ" panose="020B0604030504040204" pitchFamily="50" charset="-128"/>
                <a:ea typeface="メイリオ" panose="020B0604030504040204" pitchFamily="50" charset="-128"/>
              </a:rPr>
              <a:t>利用状況レポートのアクティブユーザー</a:t>
            </a:r>
            <a:br>
              <a:rPr lang="en-US" altLang="ja-JP" sz="1800" b="1" dirty="0">
                <a:solidFill>
                  <a:srgbClr val="002060"/>
                </a:solidFill>
                <a:latin typeface="メイリオ" panose="020B0604030504040204" pitchFamily="50" charset="-128"/>
                <a:ea typeface="メイリオ" panose="020B0604030504040204" pitchFamily="50" charset="-128"/>
              </a:rPr>
            </a:br>
            <a:r>
              <a:rPr lang="ja-JP" altLang="en-US" sz="1800" b="1" dirty="0">
                <a:solidFill>
                  <a:srgbClr val="002060"/>
                </a:solidFill>
                <a:latin typeface="メイリオ" panose="020B0604030504040204" pitchFamily="50" charset="-128"/>
                <a:ea typeface="メイリオ" panose="020B0604030504040204" pitchFamily="50" charset="-128"/>
              </a:rPr>
              <a:t>定義と同じになっています。</a:t>
            </a:r>
            <a:br>
              <a:rPr lang="en-US" altLang="ja-JP" sz="1800" b="1" dirty="0">
                <a:solidFill>
                  <a:srgbClr val="002060"/>
                </a:solidFill>
                <a:latin typeface="メイリオ" panose="020B0604030504040204" pitchFamily="50" charset="-128"/>
                <a:ea typeface="メイリオ" panose="020B0604030504040204" pitchFamily="50" charset="-128"/>
              </a:rPr>
            </a:br>
            <a:br>
              <a:rPr lang="en-US" altLang="ja-JP" sz="1800" b="1" dirty="0">
                <a:solidFill>
                  <a:srgbClr val="002060"/>
                </a:solidFill>
                <a:latin typeface="メイリオ" panose="020B0604030504040204" pitchFamily="50" charset="-128"/>
                <a:ea typeface="メイリオ" panose="020B0604030504040204" pitchFamily="50" charset="-128"/>
              </a:rPr>
            </a:br>
            <a:r>
              <a:rPr lang="ja-JP" altLang="en-US" sz="1600" dirty="0">
                <a:solidFill>
                  <a:srgbClr val="002060"/>
                </a:solidFill>
                <a:latin typeface="メイリオ" panose="020B0604030504040204" pitchFamily="50" charset="-128"/>
                <a:ea typeface="メイリオ" panose="020B0604030504040204" pitchFamily="50" charset="-128"/>
              </a:rPr>
              <a:t>利用状況レポートのアクティブ ユーザー：</a:t>
            </a:r>
            <a:br>
              <a:rPr lang="en-US" altLang="ja-JP" sz="1800" b="1" dirty="0">
                <a:solidFill>
                  <a:srgbClr val="002060"/>
                </a:solidFill>
                <a:latin typeface="メイリオ" panose="020B0604030504040204" pitchFamily="50" charset="-128"/>
                <a:ea typeface="メイリオ" panose="020B0604030504040204" pitchFamily="50" charset="-128"/>
              </a:rPr>
            </a:br>
            <a:r>
              <a:rPr lang="en-US" altLang="ja-JP" sz="1400" dirty="0">
                <a:solidFill>
                  <a:srgbClr val="002060"/>
                </a:solidFill>
                <a:latin typeface="メイリオ" panose="020B0604030504040204" pitchFamily="50" charset="-128"/>
                <a:ea typeface="メイリオ" panose="020B0604030504040204" pitchFamily="50" charset="-128"/>
              </a:rPr>
              <a:t>https://support.office.com/ja-jp/article/Office-365-</a:t>
            </a:r>
            <a:r>
              <a:rPr lang="ja-JP" altLang="en-US" sz="1400" dirty="0">
                <a:solidFill>
                  <a:srgbClr val="002060"/>
                </a:solidFill>
                <a:latin typeface="メイリオ" panose="020B0604030504040204" pitchFamily="50" charset="-128"/>
                <a:ea typeface="メイリオ" panose="020B0604030504040204" pitchFamily="50" charset="-128"/>
              </a:rPr>
              <a:t>利用状況レポートのアクティブ</a:t>
            </a:r>
            <a:r>
              <a:rPr lang="en-US" altLang="ja-JP" sz="1400" dirty="0">
                <a:solidFill>
                  <a:srgbClr val="002060"/>
                </a:solidFill>
                <a:latin typeface="メイリオ" panose="020B0604030504040204" pitchFamily="50" charset="-128"/>
                <a:ea typeface="メイリオ" panose="020B0604030504040204" pitchFamily="50" charset="-128"/>
              </a:rPr>
              <a:t>-</a:t>
            </a:r>
            <a:r>
              <a:rPr lang="ja-JP" altLang="en-US" sz="1400" dirty="0">
                <a:solidFill>
                  <a:srgbClr val="002060"/>
                </a:solidFill>
                <a:latin typeface="メイリオ" panose="020B0604030504040204" pitchFamily="50" charset="-128"/>
                <a:ea typeface="メイリオ" panose="020B0604030504040204" pitchFamily="50" charset="-128"/>
              </a:rPr>
              <a:t>ユーザー</a:t>
            </a:r>
            <a:r>
              <a:rPr lang="en-US" altLang="ja-JP" sz="1400" dirty="0">
                <a:solidFill>
                  <a:srgbClr val="002060"/>
                </a:solidFill>
                <a:latin typeface="メイリオ" panose="020B0604030504040204" pitchFamily="50" charset="-128"/>
                <a:ea typeface="メイリオ" panose="020B0604030504040204" pitchFamily="50" charset="-128"/>
              </a:rPr>
              <a:t>-093a6d0d-890b-489e-9f46-b15687d3fe4f</a:t>
            </a:r>
            <a:endParaRPr lang="en-US" altLang="ja-JP" sz="1600" dirty="0">
              <a:solidFill>
                <a:srgbClr val="002060"/>
              </a:solidFill>
              <a:latin typeface="メイリオ" panose="020B0604030504040204" pitchFamily="50" charset="-128"/>
              <a:ea typeface="メイリオ" panose="020B0604030504040204" pitchFamily="50" charset="-128"/>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B0400000000000000" pitchFamily="50" charset="-128"/>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1" lang="ja-JP" altLang="en-US" sz="1200" b="0" i="0" u="none" strike="noStrike" kern="1200" cap="none" spc="0" normalizeH="0" baseline="0" noProof="0" dirty="0">
              <a:ln>
                <a:noFill/>
              </a:ln>
              <a:solidFill>
                <a:prstClr val="black">
                  <a:tint val="75000"/>
                </a:prstClr>
              </a:solidFill>
              <a:effectLst/>
              <a:uLnTx/>
              <a:uFillTx/>
              <a:latin typeface="游ゴシック" panose="020B0400000000000000" pitchFamily="50" charset="-128"/>
              <a:ea typeface="游ゴシック" panose="020B0400000000000000" pitchFamily="50" charset="-128"/>
              <a:cs typeface="+mn-cs"/>
            </a:endParaRPr>
          </a:p>
        </p:txBody>
      </p:sp>
      <p:pic>
        <p:nvPicPr>
          <p:cNvPr id="3" name="図 2">
            <a:extLst>
              <a:ext uri="{FF2B5EF4-FFF2-40B4-BE49-F238E27FC236}">
                <a16:creationId xmlns:a16="http://schemas.microsoft.com/office/drawing/2014/main" id="{320F2A6F-F111-4496-8C70-7452EAF5203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6097" t="20118" r="26224" b="9380"/>
          <a:stretch/>
        </p:blipFill>
        <p:spPr>
          <a:xfrm>
            <a:off x="3632434" y="2488281"/>
            <a:ext cx="5455582" cy="4369719"/>
          </a:xfrm>
          <a:prstGeom prst="rect">
            <a:avLst/>
          </a:prstGeom>
        </p:spPr>
      </p:pic>
    </p:spTree>
    <p:extLst>
      <p:ext uri="{BB962C8B-B14F-4D97-AF65-F5344CB8AC3E}">
        <p14:creationId xmlns:p14="http://schemas.microsoft.com/office/powerpoint/2010/main" val="306953408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留意事項および制限</a:t>
            </a:r>
          </a:p>
        </p:txBody>
      </p:sp>
      <p:sp>
        <p:nvSpPr>
          <p:cNvPr id="4" name="テキスト プレースホルダー 3">
            <a:extLst>
              <a:ext uri="{FF2B5EF4-FFF2-40B4-BE49-F238E27FC236}">
                <a16:creationId xmlns:a16="http://schemas.microsoft.com/office/drawing/2014/main" id="{DF3FEECC-D1BD-406E-9F03-5CC929AD68ED}"/>
              </a:ext>
            </a:extLst>
          </p:cNvPr>
          <p:cNvSpPr>
            <a:spLocks noGrp="1"/>
          </p:cNvSpPr>
          <p:nvPr>
            <p:ph type="body" sz="quarter" idx="10"/>
          </p:nvPr>
        </p:nvSpPr>
        <p:spPr>
          <a:xfrm>
            <a:off x="559252" y="1267103"/>
            <a:ext cx="11365065" cy="409297"/>
          </a:xfrm>
        </p:spPr>
        <p:txBody>
          <a:bodyPr>
            <a:noAutofit/>
          </a:bodyPr>
          <a:lstStyle/>
          <a:p>
            <a:r>
              <a:rPr lang="en-US" altLang="ja-JP" sz="2000" b="1" dirty="0">
                <a:solidFill>
                  <a:srgbClr val="002060"/>
                </a:solidFill>
                <a:latin typeface="Meiryo UI" panose="020B0604030504040204" pitchFamily="50" charset="-128"/>
                <a:ea typeface="Meiryo UI" panose="020B0604030504040204" pitchFamily="50" charset="-128"/>
              </a:rPr>
              <a:t>Power BI</a:t>
            </a:r>
            <a:r>
              <a:rPr lang="ja-JP" altLang="en-US" sz="2000" b="1" dirty="0">
                <a:solidFill>
                  <a:srgbClr val="002060"/>
                </a:solidFill>
                <a:latin typeface="Meiryo UI" panose="020B0604030504040204" pitchFamily="50" charset="-128"/>
                <a:ea typeface="Meiryo UI" panose="020B0604030504040204" pitchFamily="50" charset="-128"/>
              </a:rPr>
              <a:t> </a:t>
            </a:r>
            <a:r>
              <a:rPr lang="en-US" altLang="ja-JP" sz="2000" b="1" dirty="0">
                <a:solidFill>
                  <a:srgbClr val="002060"/>
                </a:solidFill>
                <a:latin typeface="Meiryo UI" panose="020B0604030504040204" pitchFamily="50" charset="-128"/>
                <a:ea typeface="Meiryo UI" panose="020B0604030504040204" pitchFamily="50" charset="-128"/>
              </a:rPr>
              <a:t>Sample</a:t>
            </a:r>
            <a:r>
              <a:rPr lang="ja-JP" altLang="en-US" sz="2000" b="1" dirty="0">
                <a:solidFill>
                  <a:srgbClr val="002060"/>
                </a:solidFill>
                <a:latin typeface="Meiryo UI" panose="020B0604030504040204" pitchFamily="50" charset="-128"/>
                <a:ea typeface="Meiryo UI" panose="020B0604030504040204" pitchFamily="50" charset="-128"/>
              </a:rPr>
              <a:t> </a:t>
            </a:r>
            <a:r>
              <a:rPr lang="en-US" altLang="ja-JP" sz="2000" b="1" dirty="0">
                <a:solidFill>
                  <a:srgbClr val="002060"/>
                </a:solidFill>
                <a:latin typeface="Meiryo UI" panose="020B0604030504040204" pitchFamily="50" charset="-128"/>
                <a:ea typeface="Meiryo UI" panose="020B0604030504040204" pitchFamily="50" charset="-128"/>
              </a:rPr>
              <a:t>Template</a:t>
            </a:r>
            <a:r>
              <a:rPr lang="ja-JP" altLang="en-US" sz="2000" b="1" dirty="0">
                <a:solidFill>
                  <a:srgbClr val="002060"/>
                </a:solidFill>
                <a:latin typeface="Meiryo UI" panose="020B0604030504040204" pitchFamily="50" charset="-128"/>
                <a:ea typeface="Meiryo UI" panose="020B0604030504040204" pitchFamily="50" charset="-128"/>
              </a:rPr>
              <a:t>の利用と留意事項</a:t>
            </a:r>
            <a:endParaRPr lang="en-US" altLang="ja-JP" sz="2000" b="1"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600" dirty="0">
                <a:solidFill>
                  <a:srgbClr val="002060"/>
                </a:solidFill>
                <a:latin typeface="Meiryo UI" panose="020B0604030504040204" pitchFamily="50" charset="-128"/>
                <a:ea typeface="Meiryo UI" panose="020B0604030504040204" pitchFamily="50" charset="-128"/>
              </a:rPr>
              <a:t>毎月の</a:t>
            </a:r>
            <a:r>
              <a:rPr lang="en-US" altLang="ja-JP" sz="1600" dirty="0">
                <a:solidFill>
                  <a:srgbClr val="002060"/>
                </a:solidFill>
                <a:latin typeface="Meiryo UI" panose="020B0604030504040204" pitchFamily="50" charset="-128"/>
                <a:ea typeface="Meiryo UI" panose="020B0604030504040204" pitchFamily="50" charset="-128"/>
              </a:rPr>
              <a:t>User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Directory</a:t>
            </a:r>
            <a:r>
              <a:rPr lang="ja-JP" altLang="en-US" sz="1600" dirty="0">
                <a:solidFill>
                  <a:srgbClr val="002060"/>
                </a:solidFill>
                <a:latin typeface="Meiryo UI" panose="020B0604030504040204" pitchFamily="50" charset="-128"/>
                <a:ea typeface="Meiryo UI" panose="020B0604030504040204" pitchFamily="50" charset="-128"/>
              </a:rPr>
              <a:t>データをご用意頂く必要があります。</a:t>
            </a:r>
            <a:br>
              <a:rPr lang="en-US" altLang="ja-JP" sz="1600" dirty="0">
                <a:solidFill>
                  <a:srgbClr val="00206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　（毎月同じ</a:t>
            </a:r>
            <a:r>
              <a:rPr lang="en-US" altLang="ja-JP" sz="1600" dirty="0">
                <a:solidFill>
                  <a:srgbClr val="002060"/>
                </a:solidFill>
                <a:latin typeface="Meiryo UI" panose="020B0604030504040204" pitchFamily="50" charset="-128"/>
                <a:ea typeface="Meiryo UI" panose="020B0604030504040204" pitchFamily="50" charset="-128"/>
              </a:rPr>
              <a:t>User Directory CSV</a:t>
            </a:r>
            <a:r>
              <a:rPr lang="ja-JP" altLang="en-US" sz="1600" dirty="0">
                <a:solidFill>
                  <a:srgbClr val="002060"/>
                </a:solidFill>
                <a:latin typeface="Meiryo UI" panose="020B0604030504040204" pitchFamily="50" charset="-128"/>
                <a:ea typeface="Meiryo UI" panose="020B0604030504040204" pitchFamily="50" charset="-128"/>
              </a:rPr>
              <a:t>ファイルを参照させることは可能）</a:t>
            </a:r>
            <a:endParaRPr lang="en-US" altLang="ja-JP" sz="16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600" dirty="0">
                <a:solidFill>
                  <a:srgbClr val="002060"/>
                </a:solidFill>
                <a:latin typeface="Meiryo UI" panose="020B0604030504040204" pitchFamily="50" charset="-128"/>
                <a:ea typeface="Meiryo UI" panose="020B0604030504040204" pitchFamily="50" charset="-128"/>
              </a:rPr>
              <a:t>データはあくまで</a:t>
            </a:r>
            <a:r>
              <a:rPr lang="en-US" altLang="ja-JP" sz="1600" dirty="0">
                <a:solidFill>
                  <a:srgbClr val="002060"/>
                </a:solidFill>
                <a:latin typeface="Meiryo UI" panose="020B0604030504040204" pitchFamily="50" charset="-128"/>
                <a:ea typeface="Meiryo UI" panose="020B0604030504040204" pitchFamily="50" charset="-128"/>
              </a:rPr>
              <a:t>Office365</a:t>
            </a:r>
            <a:r>
              <a:rPr lang="ja-JP" altLang="en-US" sz="1600" dirty="0">
                <a:solidFill>
                  <a:srgbClr val="002060"/>
                </a:solidFill>
                <a:latin typeface="Meiryo UI" panose="020B0604030504040204" pitchFamily="50" charset="-128"/>
                <a:ea typeface="Meiryo UI" panose="020B0604030504040204" pitchFamily="50" charset="-128"/>
              </a:rPr>
              <a:t>管理ポータル＞</a:t>
            </a:r>
            <a:r>
              <a:rPr lang="en-US" altLang="ja-JP" sz="1600" dirty="0">
                <a:solidFill>
                  <a:srgbClr val="002060"/>
                </a:solidFill>
                <a:latin typeface="Meiryo UI" panose="020B0604030504040204" pitchFamily="50" charset="-128"/>
                <a:ea typeface="Meiryo UI" panose="020B0604030504040204" pitchFamily="50" charset="-128"/>
              </a:rPr>
              <a:t>Report</a:t>
            </a:r>
            <a:r>
              <a:rPr lang="ja-JP" altLang="en-US" sz="1600" dirty="0">
                <a:solidFill>
                  <a:srgbClr val="002060"/>
                </a:solidFill>
                <a:latin typeface="Meiryo UI" panose="020B0604030504040204" pitchFamily="50" charset="-128"/>
                <a:ea typeface="Meiryo UI" panose="020B0604030504040204" pitchFamily="50" charset="-128"/>
              </a:rPr>
              <a:t>または</a:t>
            </a:r>
            <a:r>
              <a:rPr lang="en-US" altLang="ja-JP" sz="1600" dirty="0">
                <a:solidFill>
                  <a:srgbClr val="002060"/>
                </a:solidFill>
                <a:latin typeface="Meiryo UI" panose="020B0604030504040204" pitchFamily="50" charset="-128"/>
                <a:ea typeface="Meiryo UI" panose="020B0604030504040204" pitchFamily="50" charset="-128"/>
              </a:rPr>
              <a:t>Microsoft</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Graph</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Report</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API</a:t>
            </a:r>
            <a:r>
              <a:rPr lang="ja-JP" altLang="en-US" sz="1600" dirty="0">
                <a:solidFill>
                  <a:srgbClr val="002060"/>
                </a:solidFill>
                <a:latin typeface="Meiryo UI" panose="020B0604030504040204" pitchFamily="50" charset="-128"/>
                <a:ea typeface="Meiryo UI" panose="020B0604030504040204" pitchFamily="50" charset="-128"/>
              </a:rPr>
              <a:t>で</a:t>
            </a:r>
            <a:br>
              <a:rPr lang="en-US" altLang="ja-JP" sz="1600" dirty="0">
                <a:solidFill>
                  <a:srgbClr val="00206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　取得できる範囲のものです。</a:t>
            </a:r>
            <a:br>
              <a:rPr lang="en-US" altLang="ja-JP" sz="1600" dirty="0">
                <a:solidFill>
                  <a:srgbClr val="00206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　元になる利用データは</a:t>
            </a:r>
            <a:r>
              <a:rPr lang="en-US" altLang="ja-JP" sz="1600" dirty="0">
                <a:solidFill>
                  <a:srgbClr val="002060"/>
                </a:solidFill>
                <a:latin typeface="Meiryo UI" panose="020B0604030504040204" pitchFamily="50" charset="-128"/>
                <a:ea typeface="Meiryo UI" panose="020B0604030504040204" pitchFamily="50" charset="-128"/>
              </a:rPr>
              <a:t>7/30/90/180</a:t>
            </a:r>
            <a:r>
              <a:rPr lang="ja-JP" altLang="en-US" sz="1600" dirty="0">
                <a:solidFill>
                  <a:srgbClr val="002060"/>
                </a:solidFill>
                <a:latin typeface="Meiryo UI" panose="020B0604030504040204" pitchFamily="50" charset="-128"/>
                <a:ea typeface="Meiryo UI" panose="020B0604030504040204" pitchFamily="50" charset="-128"/>
              </a:rPr>
              <a:t>日分の</a:t>
            </a:r>
            <a:r>
              <a:rPr lang="en-US" altLang="ja-JP" sz="1600" dirty="0">
                <a:solidFill>
                  <a:srgbClr val="002060"/>
                </a:solidFill>
                <a:latin typeface="Meiryo UI" panose="020B0604030504040204" pitchFamily="50" charset="-128"/>
                <a:ea typeface="Meiryo UI" panose="020B0604030504040204" pitchFamily="50" charset="-128"/>
              </a:rPr>
              <a:t>Activity</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Log</a:t>
            </a:r>
            <a:r>
              <a:rPr lang="ja-JP" altLang="en-US" sz="1600" dirty="0">
                <a:solidFill>
                  <a:srgbClr val="002060"/>
                </a:solidFill>
                <a:latin typeface="Meiryo UI" panose="020B0604030504040204" pitchFamily="50" charset="-128"/>
                <a:ea typeface="Meiryo UI" panose="020B0604030504040204" pitchFamily="50" charset="-128"/>
              </a:rPr>
              <a:t>サマリデータになり</a:t>
            </a:r>
            <a:br>
              <a:rPr lang="en-US" altLang="ja-JP" sz="1600" dirty="0">
                <a:solidFill>
                  <a:srgbClr val="00206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　定期的に取得して</a:t>
            </a: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に読み込ませます。</a:t>
            </a:r>
            <a:br>
              <a:rPr lang="en-US" altLang="ja-JP" sz="1600" dirty="0">
                <a:solidFill>
                  <a:srgbClr val="00206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　</a:t>
            </a:r>
            <a:r>
              <a:rPr lang="ja-JP" altLang="en-US" sz="1600" u="sng" dirty="0">
                <a:solidFill>
                  <a:srgbClr val="002060"/>
                </a:solidFill>
                <a:latin typeface="Meiryo UI" panose="020B0604030504040204" pitchFamily="50" charset="-128"/>
                <a:ea typeface="Meiryo UI" panose="020B0604030504040204" pitchFamily="50" charset="-128"/>
              </a:rPr>
              <a:t>そのため、何月何日、何日何時何分に誰がなにをした、という詳細</a:t>
            </a:r>
            <a:r>
              <a:rPr lang="en-US" altLang="ja-JP" sz="1600" u="sng" dirty="0">
                <a:solidFill>
                  <a:srgbClr val="002060"/>
                </a:solidFill>
                <a:latin typeface="Meiryo UI" panose="020B0604030504040204" pitchFamily="50" charset="-128"/>
                <a:ea typeface="Meiryo UI" panose="020B0604030504040204" pitchFamily="50" charset="-128"/>
              </a:rPr>
              <a:t>Log</a:t>
            </a:r>
            <a:r>
              <a:rPr lang="ja-JP" altLang="en-US" sz="1600" u="sng" dirty="0">
                <a:solidFill>
                  <a:srgbClr val="002060"/>
                </a:solidFill>
                <a:latin typeface="Meiryo UI" panose="020B0604030504040204" pitchFamily="50" charset="-128"/>
                <a:ea typeface="Meiryo UI" panose="020B0604030504040204" pitchFamily="50" charset="-128"/>
              </a:rPr>
              <a:t>は含まれません。</a:t>
            </a:r>
            <a:br>
              <a:rPr lang="en-US" altLang="ja-JP" sz="1600" dirty="0">
                <a:solidFill>
                  <a:srgbClr val="00206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　扱われる日付はレポート出力日（</a:t>
            </a:r>
            <a:r>
              <a:rPr lang="en-US" altLang="ja-JP" sz="1600" dirty="0">
                <a:solidFill>
                  <a:srgbClr val="002060"/>
                </a:solidFill>
                <a:latin typeface="Meiryo UI" panose="020B0604030504040204" pitchFamily="50" charset="-128"/>
                <a:ea typeface="Meiryo UI" panose="020B0604030504040204" pitchFamily="50" charset="-128"/>
              </a:rPr>
              <a:t>Report</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Refresh</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Date)</a:t>
            </a:r>
            <a:r>
              <a:rPr lang="ja-JP" altLang="en-US" sz="1600" dirty="0">
                <a:solidFill>
                  <a:srgbClr val="002060"/>
                </a:solidFill>
                <a:latin typeface="Meiryo UI" panose="020B0604030504040204" pitchFamily="50" charset="-128"/>
                <a:ea typeface="Meiryo UI" panose="020B0604030504040204" pitchFamily="50" charset="-128"/>
              </a:rPr>
              <a:t>が基準になり、</a:t>
            </a:r>
            <a:r>
              <a:rPr lang="ja-JP" altLang="en-US" sz="1600" u="sng" dirty="0">
                <a:solidFill>
                  <a:srgbClr val="002060"/>
                </a:solidFill>
                <a:latin typeface="Meiryo UI" panose="020B0604030504040204" pitchFamily="50" charset="-128"/>
                <a:ea typeface="Meiryo UI" panose="020B0604030504040204" pitchFamily="50" charset="-128"/>
              </a:rPr>
              <a:t>日付は</a:t>
            </a:r>
            <a:r>
              <a:rPr lang="en-US" altLang="ja-JP" sz="1600" u="sng" dirty="0">
                <a:solidFill>
                  <a:srgbClr val="002060"/>
                </a:solidFill>
                <a:latin typeface="Meiryo UI" panose="020B0604030504040204" pitchFamily="50" charset="-128"/>
                <a:ea typeface="Meiryo UI" panose="020B0604030504040204" pitchFamily="50" charset="-128"/>
              </a:rPr>
              <a:t>UTC</a:t>
            </a:r>
            <a:r>
              <a:rPr lang="ja-JP" altLang="en-US" sz="1600" u="sng" dirty="0">
                <a:solidFill>
                  <a:srgbClr val="002060"/>
                </a:solidFill>
                <a:latin typeface="Meiryo UI" panose="020B0604030504040204" pitchFamily="50" charset="-128"/>
                <a:ea typeface="Meiryo UI" panose="020B0604030504040204" pitchFamily="50" charset="-128"/>
              </a:rPr>
              <a:t>になります。</a:t>
            </a:r>
            <a:endParaRPr lang="en-US" altLang="ja-JP" sz="1600" u="sng"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en-US" altLang="ja-JP" sz="1600" dirty="0">
                <a:solidFill>
                  <a:srgbClr val="002060"/>
                </a:solidFill>
                <a:latin typeface="Meiryo UI" panose="020B0604030504040204" pitchFamily="50" charset="-128"/>
                <a:ea typeface="Meiryo UI" panose="020B0604030504040204" pitchFamily="50" charset="-128"/>
              </a:rPr>
              <a:t>Exchange</a:t>
            </a:r>
            <a:r>
              <a:rPr lang="ja-JP" altLang="en-US" sz="1600" dirty="0">
                <a:solidFill>
                  <a:srgbClr val="002060"/>
                </a:solidFill>
                <a:latin typeface="Meiryo UI" panose="020B0604030504040204" pitchFamily="50" charset="-128"/>
                <a:ea typeface="Meiryo UI" panose="020B0604030504040204" pitchFamily="50" charset="-128"/>
              </a:rPr>
              <a:t>のデータには予定表・会議利用ログは含まれません。</a:t>
            </a:r>
            <a:endParaRPr lang="en-US" altLang="ja-JP" sz="16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en-US" altLang="ja-JP" sz="1600" dirty="0">
                <a:solidFill>
                  <a:srgbClr val="002060"/>
                </a:solidFill>
                <a:latin typeface="Meiryo UI" panose="020B0604030504040204" pitchFamily="50" charset="-128"/>
                <a:ea typeface="Meiryo UI" panose="020B0604030504040204" pitchFamily="50" charset="-128"/>
              </a:rPr>
              <a:t>SharePoint Online</a:t>
            </a:r>
            <a:r>
              <a:rPr lang="ja-JP" altLang="en-US" sz="1600" dirty="0">
                <a:solidFill>
                  <a:srgbClr val="002060"/>
                </a:solidFill>
                <a:latin typeface="Meiryo UI" panose="020B0604030504040204" pitchFamily="50" charset="-128"/>
                <a:ea typeface="Meiryo UI" panose="020B0604030504040204" pitchFamily="50" charset="-128"/>
              </a:rPr>
              <a:t>にデータを出力し</a:t>
            </a: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で自動読み取りを実施します。</a:t>
            </a:r>
            <a:br>
              <a:rPr lang="en-US" altLang="ja-JP" sz="1600" dirty="0">
                <a:solidFill>
                  <a:srgbClr val="00206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Desktop</a:t>
            </a:r>
            <a:r>
              <a:rPr lang="ja-JP" altLang="en-US" sz="1600" dirty="0" err="1">
                <a:solidFill>
                  <a:srgbClr val="002060"/>
                </a:solidFill>
                <a:latin typeface="Meiryo UI" panose="020B0604030504040204" pitchFamily="50" charset="-128"/>
                <a:ea typeface="Meiryo UI" panose="020B0604030504040204" pitchFamily="50" charset="-128"/>
              </a:rPr>
              <a:t>、</a:t>
            </a:r>
            <a:r>
              <a:rPr lang="ja-JP" altLang="en-US" sz="1600" dirty="0">
                <a:solidFill>
                  <a:srgbClr val="002060"/>
                </a:solidFill>
                <a:latin typeface="Meiryo UI" panose="020B0604030504040204" pitchFamily="50" charset="-128"/>
                <a:ea typeface="Meiryo UI" panose="020B0604030504040204" pitchFamily="50" charset="-128"/>
              </a:rPr>
              <a:t>および</a:t>
            </a: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Free</a:t>
            </a:r>
            <a:r>
              <a:rPr lang="ja-JP" altLang="en-US" sz="1600" dirty="0">
                <a:solidFill>
                  <a:srgbClr val="002060"/>
                </a:solidFill>
                <a:latin typeface="Meiryo UI" panose="020B0604030504040204" pitchFamily="50" charset="-128"/>
                <a:ea typeface="Meiryo UI" panose="020B0604030504040204" pitchFamily="50" charset="-128"/>
              </a:rPr>
              <a:t>でもご利用いただけますが、他ユーザーへの</a:t>
            </a:r>
            <a:br>
              <a:rPr lang="en-US" altLang="ja-JP" sz="1600" dirty="0">
                <a:solidFill>
                  <a:srgbClr val="00206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　グラフ共有には</a:t>
            </a: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Pro</a:t>
            </a:r>
            <a:r>
              <a:rPr lang="ja-JP" altLang="en-US" sz="1600" dirty="0">
                <a:solidFill>
                  <a:srgbClr val="002060"/>
                </a:solidFill>
                <a:latin typeface="Meiryo UI" panose="020B0604030504040204" pitchFamily="50" charset="-128"/>
                <a:ea typeface="Meiryo UI" panose="020B0604030504040204" pitchFamily="50" charset="-128"/>
              </a:rPr>
              <a:t>ライセンス以上が必要です。</a:t>
            </a:r>
            <a:endParaRPr lang="en-US" altLang="ja-JP" sz="16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en-US" altLang="ja-JP" sz="1600" dirty="0">
                <a:solidFill>
                  <a:srgbClr val="002060"/>
                </a:solidFill>
                <a:latin typeface="Meiryo UI" panose="020B0604030504040204" pitchFamily="50" charset="-128"/>
                <a:ea typeface="Meiryo UI" panose="020B0604030504040204" pitchFamily="50" charset="-128"/>
              </a:rPr>
              <a:t>PowerShell</a:t>
            </a:r>
            <a:r>
              <a:rPr lang="ja-JP" altLang="en-US" sz="1600" dirty="0">
                <a:solidFill>
                  <a:srgbClr val="002060"/>
                </a:solidFill>
                <a:latin typeface="Meiryo UI" panose="020B0604030504040204" pitchFamily="50" charset="-128"/>
                <a:ea typeface="Meiryo UI" panose="020B0604030504040204" pitchFamily="50" charset="-128"/>
              </a:rPr>
              <a:t>スクリプト利用には</a:t>
            </a:r>
            <a:r>
              <a:rPr lang="en-US" altLang="ja-JP" sz="1600" dirty="0">
                <a:solidFill>
                  <a:srgbClr val="002060"/>
                </a:solidFill>
                <a:latin typeface="Meiryo UI" panose="020B0604030504040204" pitchFamily="50" charset="-128"/>
                <a:ea typeface="Meiryo UI" panose="020B0604030504040204" pitchFamily="50" charset="-128"/>
              </a:rPr>
              <a:t>MFA</a:t>
            </a:r>
            <a:r>
              <a:rPr lang="ja-JP" altLang="en-US" sz="1600" dirty="0">
                <a:solidFill>
                  <a:srgbClr val="002060"/>
                </a:solidFill>
                <a:latin typeface="Meiryo UI" panose="020B0604030504040204" pitchFamily="50" charset="-128"/>
                <a:ea typeface="Meiryo UI" panose="020B0604030504040204" pitchFamily="50" charset="-128"/>
              </a:rPr>
              <a:t>を設定しない管理者アカウントを利用してください。</a:t>
            </a:r>
            <a:r>
              <a:rPr lang="ja-JP" altLang="en-US" sz="1200" dirty="0">
                <a:solidFill>
                  <a:srgbClr val="002060"/>
                </a:solidFill>
                <a:latin typeface="Meiryo UI" panose="020B0604030504040204" pitchFamily="50" charset="-128"/>
                <a:ea typeface="Meiryo UI" panose="020B0604030504040204" pitchFamily="50" charset="-128"/>
              </a:rPr>
              <a:t>（現時点でスクリプトが</a:t>
            </a:r>
            <a:r>
              <a:rPr lang="en-US" altLang="ja-JP" sz="1200" dirty="0">
                <a:solidFill>
                  <a:srgbClr val="002060"/>
                </a:solidFill>
                <a:latin typeface="Meiryo UI" panose="020B0604030504040204" pitchFamily="50" charset="-128"/>
                <a:ea typeface="Meiryo UI" panose="020B0604030504040204" pitchFamily="50" charset="-128"/>
              </a:rPr>
              <a:t>MFA</a:t>
            </a:r>
            <a:r>
              <a:rPr lang="ja-JP" altLang="en-US" sz="1200" dirty="0">
                <a:solidFill>
                  <a:srgbClr val="002060"/>
                </a:solidFill>
                <a:latin typeface="Meiryo UI" panose="020B0604030504040204" pitchFamily="50" charset="-128"/>
                <a:ea typeface="Meiryo UI" panose="020B0604030504040204" pitchFamily="50" charset="-128"/>
              </a:rPr>
              <a:t>未対応のため）</a:t>
            </a:r>
            <a:endParaRPr lang="en-US" altLang="ja-JP" sz="12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600" dirty="0">
                <a:solidFill>
                  <a:srgbClr val="002060"/>
                </a:solidFill>
                <a:latin typeface="Meiryo UI" panose="020B0604030504040204" pitchFamily="50" charset="-128"/>
                <a:ea typeface="Meiryo UI" panose="020B0604030504040204" pitchFamily="50" charset="-128"/>
              </a:rPr>
              <a:t>レポート毎にレポート出力日が異なることがないよう、必ずレポート出力は一括で実施ください。</a:t>
            </a:r>
            <a:endParaRPr lang="en-US" altLang="ja-JP" sz="16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en-US" altLang="ja-JP" sz="1600" dirty="0">
                <a:solidFill>
                  <a:srgbClr val="0070C0"/>
                </a:solidFill>
                <a:latin typeface="Meiryo UI" panose="020B0604030504040204" pitchFamily="50" charset="-128"/>
                <a:ea typeface="Meiryo UI" panose="020B0604030504040204" pitchFamily="50" charset="-128"/>
              </a:rPr>
              <a:t>(Apr 27</a:t>
            </a:r>
            <a:r>
              <a:rPr lang="en-US" altLang="ja-JP" sz="1600" baseline="30000" dirty="0">
                <a:solidFill>
                  <a:srgbClr val="0070C0"/>
                </a:solidFill>
                <a:latin typeface="Meiryo UI" panose="020B0604030504040204" pitchFamily="50" charset="-128"/>
                <a:ea typeface="Meiryo UI" panose="020B0604030504040204" pitchFamily="50" charset="-128"/>
              </a:rPr>
              <a:t>th</a:t>
            </a:r>
            <a:r>
              <a:rPr lang="en-US" altLang="ja-JP" sz="1600" dirty="0">
                <a:solidFill>
                  <a:srgbClr val="0070C0"/>
                </a:solidFill>
                <a:latin typeface="Meiryo UI" panose="020B0604030504040204" pitchFamily="50" charset="-128"/>
                <a:ea typeface="Meiryo UI" panose="020B0604030504040204" pitchFamily="50" charset="-128"/>
              </a:rPr>
              <a:t> 2019</a:t>
            </a:r>
            <a:r>
              <a:rPr lang="ja-JP" altLang="en-US" sz="1600" dirty="0">
                <a:solidFill>
                  <a:srgbClr val="0070C0"/>
                </a:solidFill>
                <a:latin typeface="Meiryo UI" panose="020B0604030504040204" pitchFamily="50" charset="-128"/>
                <a:ea typeface="Meiryo UI" panose="020B0604030504040204" pitchFamily="50" charset="-128"/>
              </a:rPr>
              <a:t>追記）</a:t>
            </a:r>
            <a:r>
              <a:rPr lang="en-US" altLang="ja-JP" sz="1600" dirty="0">
                <a:solidFill>
                  <a:srgbClr val="0070C0"/>
                </a:solidFill>
                <a:latin typeface="Meiryo UI" panose="020B0604030504040204" pitchFamily="50" charset="-128"/>
                <a:ea typeface="Meiryo UI" panose="020B0604030504040204" pitchFamily="50" charset="-128"/>
              </a:rPr>
              <a:t>Security Graph</a:t>
            </a:r>
            <a:r>
              <a:rPr lang="ja-JP" altLang="en-US" sz="1600" dirty="0">
                <a:solidFill>
                  <a:srgbClr val="0070C0"/>
                </a:solidFill>
                <a:latin typeface="Meiryo UI" panose="020B0604030504040204" pitchFamily="50" charset="-128"/>
                <a:ea typeface="Meiryo UI" panose="020B0604030504040204" pitchFamily="50" charset="-128"/>
              </a:rPr>
              <a:t>アラート・</a:t>
            </a:r>
            <a:r>
              <a:rPr lang="en-US" altLang="ja-JP" sz="1600" dirty="0">
                <a:solidFill>
                  <a:srgbClr val="0070C0"/>
                </a:solidFill>
                <a:latin typeface="Meiryo UI" panose="020B0604030504040204" pitchFamily="50" charset="-128"/>
                <a:ea typeface="Meiryo UI" panose="020B0604030504040204" pitchFamily="50" charset="-128"/>
              </a:rPr>
              <a:t>Identity</a:t>
            </a:r>
            <a:r>
              <a:rPr lang="ja-JP" altLang="en-US" sz="1600" dirty="0">
                <a:solidFill>
                  <a:srgbClr val="0070C0"/>
                </a:solidFill>
                <a:latin typeface="Meiryo UI" panose="020B0604030504040204" pitchFamily="50" charset="-128"/>
                <a:ea typeface="Meiryo UI" panose="020B0604030504040204" pitchFamily="50" charset="-128"/>
              </a:rPr>
              <a:t> </a:t>
            </a:r>
            <a:r>
              <a:rPr lang="en-US" altLang="ja-JP" sz="1600" dirty="0">
                <a:solidFill>
                  <a:srgbClr val="0070C0"/>
                </a:solidFill>
                <a:latin typeface="Meiryo UI" panose="020B0604030504040204" pitchFamily="50" charset="-128"/>
                <a:ea typeface="Meiryo UI" panose="020B0604030504040204" pitchFamily="50" charset="-128"/>
              </a:rPr>
              <a:t>Protection</a:t>
            </a:r>
            <a:r>
              <a:rPr lang="ja-JP" altLang="en-US" sz="1600" dirty="0">
                <a:solidFill>
                  <a:srgbClr val="0070C0"/>
                </a:solidFill>
                <a:latin typeface="Meiryo UI" panose="020B0604030504040204" pitchFamily="50" charset="-128"/>
                <a:ea typeface="Meiryo UI" panose="020B0604030504040204" pitchFamily="50" charset="-128"/>
              </a:rPr>
              <a:t>情報取得には各製品ライセンスが必要になります。</a:t>
            </a:r>
            <a:endParaRPr lang="en-US" altLang="ja-JP" sz="1600" dirty="0">
              <a:solidFill>
                <a:srgbClr val="0070C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en-US" altLang="ja-JP" sz="1600" b="1" u="sng" dirty="0">
                <a:solidFill>
                  <a:srgbClr val="FF0000"/>
                </a:solidFill>
                <a:latin typeface="Meiryo UI" panose="020B0604030504040204" pitchFamily="50" charset="-128"/>
                <a:ea typeface="Meiryo UI" panose="020B0604030504040204" pitchFamily="50" charset="-128"/>
              </a:rPr>
              <a:t>Power</a:t>
            </a:r>
            <a:r>
              <a:rPr lang="ja-JP" altLang="en-US" sz="1600" b="1" u="sng" dirty="0">
                <a:solidFill>
                  <a:srgbClr val="FF0000"/>
                </a:solidFill>
                <a:latin typeface="Meiryo UI" panose="020B0604030504040204" pitchFamily="50" charset="-128"/>
                <a:ea typeface="Meiryo UI" panose="020B0604030504040204" pitchFamily="50" charset="-128"/>
              </a:rPr>
              <a:t> </a:t>
            </a:r>
            <a:r>
              <a:rPr lang="en-US" altLang="ja-JP" sz="1600" b="1" u="sng" dirty="0">
                <a:solidFill>
                  <a:srgbClr val="FF0000"/>
                </a:solidFill>
                <a:latin typeface="Meiryo UI" panose="020B0604030504040204" pitchFamily="50" charset="-128"/>
                <a:ea typeface="Meiryo UI" panose="020B0604030504040204" pitchFamily="50" charset="-128"/>
              </a:rPr>
              <a:t>BI</a:t>
            </a:r>
            <a:r>
              <a:rPr lang="ja-JP" altLang="en-US" sz="1600" b="1" u="sng" dirty="0">
                <a:solidFill>
                  <a:srgbClr val="FF0000"/>
                </a:solidFill>
                <a:latin typeface="Meiryo UI" panose="020B0604030504040204" pitchFamily="50" charset="-128"/>
                <a:ea typeface="Meiryo UI" panose="020B0604030504040204" pitchFamily="50" charset="-128"/>
              </a:rPr>
              <a:t>テンプレートはあくまでサンプルであり製品ではなく、サポートはありません。</a:t>
            </a:r>
            <a:br>
              <a:rPr lang="en-US" altLang="ja-JP" sz="1600" b="1" u="sng" dirty="0">
                <a:solidFill>
                  <a:srgbClr val="FF000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　</a:t>
            </a:r>
            <a:r>
              <a:rPr lang="ja-JP" altLang="en-US" sz="1600" dirty="0">
                <a:solidFill>
                  <a:srgbClr val="FF0000"/>
                </a:solidFill>
                <a:latin typeface="Meiryo UI" panose="020B0604030504040204" pitchFamily="50" charset="-128"/>
                <a:ea typeface="Meiryo UI" panose="020B0604030504040204" pitchFamily="50" charset="-128"/>
              </a:rPr>
              <a:t>目的は、</a:t>
            </a:r>
            <a:r>
              <a:rPr lang="en-US" altLang="ja-JP" sz="1600" dirty="0">
                <a:solidFill>
                  <a:srgbClr val="FF0000"/>
                </a:solidFill>
                <a:latin typeface="Meiryo UI" panose="020B0604030504040204" pitchFamily="50" charset="-128"/>
                <a:ea typeface="Meiryo UI" panose="020B0604030504040204" pitchFamily="50" charset="-128"/>
              </a:rPr>
              <a:t>Excel</a:t>
            </a:r>
            <a:r>
              <a:rPr lang="ja-JP" altLang="en-US" sz="1600" dirty="0">
                <a:solidFill>
                  <a:srgbClr val="FF0000"/>
                </a:solidFill>
                <a:latin typeface="Meiryo UI" panose="020B0604030504040204" pitchFamily="50" charset="-128"/>
                <a:ea typeface="Meiryo UI" panose="020B0604030504040204" pitchFamily="50" charset="-128"/>
              </a:rPr>
              <a:t> </a:t>
            </a:r>
            <a:r>
              <a:rPr lang="en-US" altLang="ja-JP" sz="1600" dirty="0">
                <a:solidFill>
                  <a:srgbClr val="FF0000"/>
                </a:solidFill>
                <a:latin typeface="Meiryo UI" panose="020B0604030504040204" pitchFamily="50" charset="-128"/>
                <a:ea typeface="Meiryo UI" panose="020B0604030504040204" pitchFamily="50" charset="-128"/>
              </a:rPr>
              <a:t>Pivot</a:t>
            </a:r>
            <a:r>
              <a:rPr lang="ja-JP" altLang="en-US" sz="1600" dirty="0">
                <a:solidFill>
                  <a:srgbClr val="FF0000"/>
                </a:solidFill>
                <a:latin typeface="Meiryo UI" panose="020B0604030504040204" pitchFamily="50" charset="-128"/>
                <a:ea typeface="Meiryo UI" panose="020B0604030504040204" pitchFamily="50" charset="-128"/>
              </a:rPr>
              <a:t> </a:t>
            </a:r>
            <a:r>
              <a:rPr lang="en-US" altLang="ja-JP" sz="1600" dirty="0">
                <a:solidFill>
                  <a:srgbClr val="FF0000"/>
                </a:solidFill>
                <a:latin typeface="Meiryo UI" panose="020B0604030504040204" pitchFamily="50" charset="-128"/>
                <a:ea typeface="Meiryo UI" panose="020B0604030504040204" pitchFamily="50" charset="-128"/>
              </a:rPr>
              <a:t>Table</a:t>
            </a:r>
            <a:r>
              <a:rPr lang="ja-JP" altLang="en-US" sz="1600" dirty="0">
                <a:solidFill>
                  <a:srgbClr val="FF0000"/>
                </a:solidFill>
                <a:latin typeface="Meiryo UI" panose="020B0604030504040204" pitchFamily="50" charset="-128"/>
                <a:ea typeface="Meiryo UI" panose="020B0604030504040204" pitchFamily="50" charset="-128"/>
              </a:rPr>
              <a:t>等で手動で利用状況レポート作成しているお客様が</a:t>
            </a:r>
            <a:br>
              <a:rPr lang="en-US" altLang="ja-JP" sz="1600" dirty="0">
                <a:solidFill>
                  <a:srgbClr val="FF0000"/>
                </a:solidFill>
                <a:latin typeface="Meiryo UI" panose="020B0604030504040204" pitchFamily="50" charset="-128"/>
                <a:ea typeface="Meiryo UI" panose="020B0604030504040204" pitchFamily="50" charset="-128"/>
              </a:rPr>
            </a:br>
            <a:r>
              <a:rPr lang="ja-JP" altLang="en-US" sz="1600" dirty="0">
                <a:solidFill>
                  <a:srgbClr val="FF0000"/>
                </a:solidFill>
                <a:latin typeface="Meiryo UI" panose="020B0604030504040204" pitchFamily="50" charset="-128"/>
                <a:ea typeface="Meiryo UI" panose="020B0604030504040204" pitchFamily="50" charset="-128"/>
              </a:rPr>
              <a:t>　</a:t>
            </a:r>
            <a:r>
              <a:rPr lang="en-US" altLang="ja-JP" sz="1600" dirty="0">
                <a:solidFill>
                  <a:srgbClr val="FF0000"/>
                </a:solidFill>
                <a:latin typeface="Meiryo UI" panose="020B0604030504040204" pitchFamily="50" charset="-128"/>
                <a:ea typeface="Meiryo UI" panose="020B0604030504040204" pitchFamily="50" charset="-128"/>
              </a:rPr>
              <a:t>Power</a:t>
            </a:r>
            <a:r>
              <a:rPr lang="ja-JP" altLang="en-US" sz="1600" dirty="0">
                <a:solidFill>
                  <a:srgbClr val="FF0000"/>
                </a:solidFill>
                <a:latin typeface="Meiryo UI" panose="020B0604030504040204" pitchFamily="50" charset="-128"/>
                <a:ea typeface="Meiryo UI" panose="020B0604030504040204" pitchFamily="50" charset="-128"/>
              </a:rPr>
              <a:t> </a:t>
            </a:r>
            <a:r>
              <a:rPr lang="en-US" altLang="ja-JP" sz="1600" dirty="0">
                <a:solidFill>
                  <a:srgbClr val="FF0000"/>
                </a:solidFill>
                <a:latin typeface="Meiryo UI" panose="020B0604030504040204" pitchFamily="50" charset="-128"/>
                <a:ea typeface="Meiryo UI" panose="020B0604030504040204" pitchFamily="50" charset="-128"/>
              </a:rPr>
              <a:t>BI</a:t>
            </a:r>
            <a:r>
              <a:rPr lang="ja-JP" altLang="en-US" sz="1600" dirty="0">
                <a:solidFill>
                  <a:srgbClr val="FF0000"/>
                </a:solidFill>
                <a:latin typeface="Meiryo UI" panose="020B0604030504040204" pitchFamily="50" charset="-128"/>
                <a:ea typeface="Meiryo UI" panose="020B0604030504040204" pitchFamily="50" charset="-128"/>
              </a:rPr>
              <a:t>を利用することにより、より簡単にレポート作成するコンセプトを理解頂くものです。</a:t>
            </a:r>
            <a:endParaRPr lang="en-US" altLang="ja-JP" sz="1600" dirty="0">
              <a:solidFill>
                <a:srgbClr val="FF0000"/>
              </a:solidFill>
              <a:latin typeface="Meiryo UI" panose="020B0604030504040204" pitchFamily="50" charset="-128"/>
              <a:ea typeface="Meiryo UI" panose="020B0604030504040204" pitchFamily="50" charset="-128"/>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51</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8569936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本サンプルグラフのカスタマイズ・より高度なグラフ導入について</a:t>
            </a:r>
          </a:p>
        </p:txBody>
      </p:sp>
      <p:sp>
        <p:nvSpPr>
          <p:cNvPr id="4" name="テキスト プレースホルダー 3">
            <a:extLst>
              <a:ext uri="{FF2B5EF4-FFF2-40B4-BE49-F238E27FC236}">
                <a16:creationId xmlns:a16="http://schemas.microsoft.com/office/drawing/2014/main" id="{DF3FEECC-D1BD-406E-9F03-5CC929AD68ED}"/>
              </a:ext>
            </a:extLst>
          </p:cNvPr>
          <p:cNvSpPr>
            <a:spLocks noGrp="1"/>
          </p:cNvSpPr>
          <p:nvPr>
            <p:ph type="body" sz="quarter" idx="10"/>
          </p:nvPr>
        </p:nvSpPr>
        <p:spPr>
          <a:xfrm>
            <a:off x="708095" y="1485854"/>
            <a:ext cx="10801419" cy="3594272"/>
          </a:xfrm>
        </p:spPr>
        <p:txBody>
          <a:bodyPr>
            <a:noAutofit/>
          </a:bodyPr>
          <a:lstStyle/>
          <a:p>
            <a:r>
              <a:rPr lang="ja-JP" altLang="en-US" sz="2400" b="1" dirty="0">
                <a:solidFill>
                  <a:srgbClr val="FF0000"/>
                </a:solidFill>
                <a:latin typeface="Meiryo UI" panose="020B0604030504040204" pitchFamily="50" charset="-128"/>
                <a:ea typeface="Meiryo UI" panose="020B0604030504040204" pitchFamily="50" charset="-128"/>
              </a:rPr>
              <a:t>サンプルレポートを体験頂きいかがでしょうか？</a:t>
            </a:r>
            <a:endParaRPr lang="en-US" altLang="ja-JP" sz="2400" b="1" dirty="0">
              <a:solidFill>
                <a:srgbClr val="FF0000"/>
              </a:solidFill>
              <a:latin typeface="Meiryo UI" panose="020B0604030504040204" pitchFamily="50" charset="-128"/>
              <a:ea typeface="Meiryo UI" panose="020B0604030504040204" pitchFamily="50" charset="-128"/>
            </a:endParaRPr>
          </a:p>
          <a:p>
            <a:r>
              <a:rPr lang="ja-JP" altLang="en-US" sz="2400" b="1" dirty="0">
                <a:solidFill>
                  <a:srgbClr val="FF0000"/>
                </a:solidFill>
                <a:latin typeface="Meiryo UI" panose="020B0604030504040204" pitchFamily="50" charset="-128"/>
                <a:ea typeface="Meiryo UI" panose="020B0604030504040204" pitchFamily="50" charset="-128"/>
              </a:rPr>
              <a:t>ぜひカスタマイズして本格導入したい！　高度なグラフを導入して活用したい！という方、</a:t>
            </a:r>
            <a:br>
              <a:rPr lang="en-US" altLang="ja-JP" sz="2400" dirty="0">
                <a:solidFill>
                  <a:srgbClr val="FF0000"/>
                </a:solidFill>
                <a:latin typeface="Meiryo UI" panose="020B0604030504040204" pitchFamily="50" charset="-128"/>
                <a:ea typeface="Meiryo UI" panose="020B0604030504040204" pitchFamily="50" charset="-128"/>
              </a:rPr>
            </a:br>
            <a:endParaRPr lang="en-US" altLang="ja-JP" sz="2400" dirty="0">
              <a:solidFill>
                <a:srgbClr val="FF0000"/>
              </a:solidFill>
              <a:latin typeface="Meiryo UI" panose="020B0604030504040204" pitchFamily="50" charset="-128"/>
              <a:ea typeface="Meiryo UI" panose="020B0604030504040204" pitchFamily="50" charset="-128"/>
            </a:endParaRPr>
          </a:p>
          <a:p>
            <a:r>
              <a:rPr lang="ja-JP" altLang="en-US" sz="1800" dirty="0">
                <a:solidFill>
                  <a:srgbClr val="7030A0"/>
                </a:solidFill>
                <a:latin typeface="Meiryo UI" panose="020B0604030504040204" pitchFamily="50" charset="-128"/>
                <a:ea typeface="Meiryo UI" panose="020B0604030504040204" pitchFamily="50" charset="-128"/>
              </a:rPr>
              <a:t>以下のパートナー様から、本サンプルグラフと同様な構成かつ高度なグラフ導入等のご支援が頂けます。</a:t>
            </a:r>
            <a:endParaRPr lang="en-US" altLang="ja-JP" sz="1800" dirty="0">
              <a:solidFill>
                <a:srgbClr val="7030A0"/>
              </a:solidFill>
              <a:latin typeface="Meiryo UI" panose="020B0604030504040204" pitchFamily="50" charset="-128"/>
              <a:ea typeface="Meiryo UI" panose="020B0604030504040204" pitchFamily="50" charset="-128"/>
            </a:endParaRPr>
          </a:p>
          <a:p>
            <a:r>
              <a:rPr lang="ja-JP" altLang="en-US" sz="1800" dirty="0">
                <a:solidFill>
                  <a:srgbClr val="7030A0"/>
                </a:solidFill>
                <a:latin typeface="Meiryo UI" panose="020B0604030504040204" pitchFamily="50" charset="-128"/>
                <a:ea typeface="Meiryo UI" panose="020B0604030504040204" pitchFamily="50" charset="-128"/>
              </a:rPr>
              <a:t>例：</a:t>
            </a:r>
            <a:r>
              <a:rPr lang="en-US" altLang="ja-JP" sz="1800" dirty="0">
                <a:solidFill>
                  <a:srgbClr val="7030A0"/>
                </a:solidFill>
                <a:latin typeface="Meiryo UI" panose="020B0604030504040204" pitchFamily="50" charset="-128"/>
                <a:ea typeface="Meiryo UI" panose="020B0604030504040204" pitchFamily="50" charset="-128"/>
              </a:rPr>
              <a:t>Graph</a:t>
            </a:r>
            <a:r>
              <a:rPr lang="ja-JP" altLang="en-US" sz="1800" dirty="0">
                <a:solidFill>
                  <a:srgbClr val="7030A0"/>
                </a:solidFill>
                <a:latin typeface="Meiryo UI" panose="020B0604030504040204" pitchFamily="50" charset="-128"/>
                <a:ea typeface="Meiryo UI" panose="020B0604030504040204" pitchFamily="50" charset="-128"/>
              </a:rPr>
              <a:t> </a:t>
            </a:r>
            <a:r>
              <a:rPr lang="en-US" altLang="ja-JP" sz="1800" dirty="0">
                <a:solidFill>
                  <a:srgbClr val="7030A0"/>
                </a:solidFill>
                <a:latin typeface="Meiryo UI" panose="020B0604030504040204" pitchFamily="50" charset="-128"/>
                <a:ea typeface="Meiryo UI" panose="020B0604030504040204" pitchFamily="50" charset="-128"/>
              </a:rPr>
              <a:t>API</a:t>
            </a:r>
            <a:r>
              <a:rPr lang="ja-JP" altLang="en-US" sz="1800" dirty="0">
                <a:solidFill>
                  <a:srgbClr val="7030A0"/>
                </a:solidFill>
                <a:latin typeface="Meiryo UI" panose="020B0604030504040204" pitchFamily="50" charset="-128"/>
                <a:ea typeface="Meiryo UI" panose="020B0604030504040204" pitchFamily="50" charset="-128"/>
              </a:rPr>
              <a:t>・監査レポートからの情報収集＋</a:t>
            </a:r>
            <a:r>
              <a:rPr lang="en-US" altLang="ja-JP" sz="1800" dirty="0">
                <a:solidFill>
                  <a:srgbClr val="7030A0"/>
                </a:solidFill>
                <a:latin typeface="Meiryo UI" panose="020B0604030504040204" pitchFamily="50" charset="-128"/>
                <a:ea typeface="Meiryo UI" panose="020B0604030504040204" pitchFamily="50" charset="-128"/>
              </a:rPr>
              <a:t>Database</a:t>
            </a:r>
            <a:r>
              <a:rPr lang="ja-JP" altLang="en-US" sz="1800" dirty="0">
                <a:solidFill>
                  <a:srgbClr val="7030A0"/>
                </a:solidFill>
                <a:latin typeface="Meiryo UI" panose="020B0604030504040204" pitchFamily="50" charset="-128"/>
                <a:ea typeface="Meiryo UI" panose="020B0604030504040204" pitchFamily="50" charset="-128"/>
              </a:rPr>
              <a:t>構築＋</a:t>
            </a:r>
            <a:r>
              <a:rPr lang="en-US" altLang="ja-JP" sz="1800" dirty="0">
                <a:solidFill>
                  <a:srgbClr val="7030A0"/>
                </a:solidFill>
                <a:latin typeface="Meiryo UI" panose="020B0604030504040204" pitchFamily="50" charset="-128"/>
                <a:ea typeface="Meiryo UI" panose="020B0604030504040204" pitchFamily="50" charset="-128"/>
              </a:rPr>
              <a:t>Power</a:t>
            </a:r>
            <a:r>
              <a:rPr lang="ja-JP" altLang="en-US" sz="1800" dirty="0">
                <a:solidFill>
                  <a:srgbClr val="7030A0"/>
                </a:solidFill>
                <a:latin typeface="Meiryo UI" panose="020B0604030504040204" pitchFamily="50" charset="-128"/>
                <a:ea typeface="Meiryo UI" panose="020B0604030504040204" pitchFamily="50" charset="-128"/>
              </a:rPr>
              <a:t> </a:t>
            </a:r>
            <a:r>
              <a:rPr lang="en-US" altLang="ja-JP" sz="1800" dirty="0">
                <a:solidFill>
                  <a:srgbClr val="7030A0"/>
                </a:solidFill>
                <a:latin typeface="Meiryo UI" panose="020B0604030504040204" pitchFamily="50" charset="-128"/>
                <a:ea typeface="Meiryo UI" panose="020B0604030504040204" pitchFamily="50" charset="-128"/>
              </a:rPr>
              <a:t>BI</a:t>
            </a:r>
            <a:r>
              <a:rPr lang="ja-JP" altLang="en-US" sz="1800" dirty="0" err="1">
                <a:solidFill>
                  <a:srgbClr val="7030A0"/>
                </a:solidFill>
                <a:latin typeface="Meiryo UI" panose="020B0604030504040204" pitchFamily="50" charset="-128"/>
                <a:ea typeface="Meiryo UI" panose="020B0604030504040204" pitchFamily="50" charset="-128"/>
              </a:rPr>
              <a:t>での</a:t>
            </a:r>
            <a:r>
              <a:rPr lang="ja-JP" altLang="en-US" sz="1800" dirty="0">
                <a:solidFill>
                  <a:srgbClr val="7030A0"/>
                </a:solidFill>
                <a:latin typeface="Meiryo UI" panose="020B0604030504040204" pitchFamily="50" charset="-128"/>
                <a:ea typeface="Meiryo UI" panose="020B0604030504040204" pitchFamily="50" charset="-128"/>
              </a:rPr>
              <a:t>グラフ表示、の構成</a:t>
            </a:r>
            <a:endParaRPr lang="en-US" altLang="ja-JP" sz="1800" dirty="0">
              <a:solidFill>
                <a:srgbClr val="7030A0"/>
              </a:solidFill>
              <a:latin typeface="Meiryo UI" panose="020B0604030504040204" pitchFamily="50" charset="-128"/>
              <a:ea typeface="Meiryo UI" panose="020B0604030504040204" pitchFamily="50" charset="-128"/>
            </a:endParaRPr>
          </a:p>
          <a:p>
            <a:endParaRPr lang="en-US" altLang="ja-JP" sz="1800"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en-US" altLang="ja-JP" sz="1900" dirty="0">
                <a:solidFill>
                  <a:srgbClr val="0070C0"/>
                </a:solidFill>
                <a:latin typeface="Meiryo UI" panose="020B0604030504040204" pitchFamily="50" charset="-128"/>
                <a:ea typeface="Meiryo UI" panose="020B0604030504040204" pitchFamily="50" charset="-128"/>
              </a:rPr>
              <a:t>ZEAL				https://www.zdh.co.jp/service/analytics-solution-on-azure/</a:t>
            </a:r>
          </a:p>
          <a:p>
            <a:pPr marL="285750" indent="-285750">
              <a:buFont typeface="Wingdings" panose="05000000000000000000" pitchFamily="2" charset="2"/>
              <a:buChar char="l"/>
            </a:pPr>
            <a:r>
              <a:rPr lang="en-US" altLang="ja-JP" sz="1900" dirty="0">
                <a:solidFill>
                  <a:srgbClr val="0070C0"/>
                </a:solidFill>
                <a:latin typeface="Meiryo UI" panose="020B0604030504040204" pitchFamily="50" charset="-128"/>
                <a:ea typeface="Meiryo UI" panose="020B0604030504040204" pitchFamily="50" charset="-128"/>
              </a:rPr>
              <a:t>Softbank</a:t>
            </a:r>
            <a:r>
              <a:rPr lang="ja-JP" altLang="en-US" sz="1900" dirty="0">
                <a:solidFill>
                  <a:srgbClr val="0070C0"/>
                </a:solidFill>
                <a:latin typeface="Meiryo UI" panose="020B0604030504040204" pitchFamily="50" charset="-128"/>
                <a:ea typeface="Meiryo UI" panose="020B0604030504040204" pitchFamily="50" charset="-128"/>
              </a:rPr>
              <a:t> </a:t>
            </a:r>
            <a:r>
              <a:rPr lang="en-US" altLang="ja-JP" sz="1900" dirty="0">
                <a:solidFill>
                  <a:srgbClr val="0070C0"/>
                </a:solidFill>
                <a:latin typeface="Meiryo UI" panose="020B0604030504040204" pitchFamily="50" charset="-128"/>
                <a:ea typeface="Meiryo UI" panose="020B0604030504040204" pitchFamily="50" charset="-128"/>
              </a:rPr>
              <a:t>Technology		https://www.softbanktech.jp/service/list/power-bi/</a:t>
            </a:r>
          </a:p>
          <a:p>
            <a:pPr marL="285750" indent="-285750">
              <a:buFont typeface="Wingdings" panose="05000000000000000000" pitchFamily="2" charset="2"/>
              <a:buChar char="l"/>
            </a:pPr>
            <a:r>
              <a:rPr lang="en-US" altLang="ja-JP" sz="1900" dirty="0">
                <a:solidFill>
                  <a:srgbClr val="0070C0"/>
                </a:solidFill>
                <a:latin typeface="Meiryo UI" panose="020B0604030504040204" pitchFamily="50" charset="-128"/>
                <a:ea typeface="Meiryo UI" panose="020B0604030504040204" pitchFamily="50" charset="-128"/>
              </a:rPr>
              <a:t>BB</a:t>
            </a:r>
            <a:r>
              <a:rPr lang="ja-JP" altLang="en-US" sz="1900" dirty="0">
                <a:solidFill>
                  <a:srgbClr val="0070C0"/>
                </a:solidFill>
                <a:latin typeface="Meiryo UI" panose="020B0604030504040204" pitchFamily="50" charset="-128"/>
                <a:ea typeface="Meiryo UI" panose="020B0604030504040204" pitchFamily="50" charset="-128"/>
              </a:rPr>
              <a:t> </a:t>
            </a:r>
            <a:r>
              <a:rPr lang="en-US" altLang="ja-JP" sz="1900" dirty="0">
                <a:solidFill>
                  <a:srgbClr val="0070C0"/>
                </a:solidFill>
                <a:latin typeface="Meiryo UI" panose="020B0604030504040204" pitchFamily="50" charset="-128"/>
                <a:ea typeface="Meiryo UI" panose="020B0604030504040204" pitchFamily="50" charset="-128"/>
              </a:rPr>
              <a:t>System			http://dev.bbsystem.co.jp/product/loglook/</a:t>
            </a:r>
          </a:p>
          <a:p>
            <a:pPr marL="285750" indent="-285750">
              <a:buFont typeface="Wingdings" panose="05000000000000000000" pitchFamily="2" charset="2"/>
              <a:buChar char="l"/>
            </a:pPr>
            <a:r>
              <a:rPr lang="en-US" altLang="ja-JP" sz="1900" dirty="0">
                <a:solidFill>
                  <a:srgbClr val="0070C0"/>
                </a:solidFill>
                <a:latin typeface="Meiryo UI" panose="020B0604030504040204" pitchFamily="50" charset="-128"/>
                <a:ea typeface="Meiryo UI" panose="020B0604030504040204" pitchFamily="50" charset="-128"/>
              </a:rPr>
              <a:t>Discoveries, Inc.		http://intellireport.discoveries.co.jp/</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52</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8704564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F731FA8-4F53-417C-8874-352A85B81C70}"/>
              </a:ext>
            </a:extLst>
          </p:cNvPr>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Appendix</a:t>
            </a:r>
            <a:endParaRPr kumimoji="1" lang="ja-JP" altLang="en-US" dirty="0">
              <a:latin typeface="メイリオ" panose="020B0604030504040204" pitchFamily="50" charset="-128"/>
              <a:ea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81937AD4-6A69-4B55-99EB-153B025D7AB9}"/>
              </a:ext>
            </a:extLst>
          </p:cNvPr>
          <p:cNvSpPr>
            <a:spLocks noGrp="1"/>
          </p:cNvSpPr>
          <p:nvPr>
            <p:ph type="body" idx="1"/>
          </p:nvPr>
        </p:nvSpPr>
        <p:spPr/>
        <p:txBody>
          <a:bodyPr/>
          <a:lstStyle/>
          <a:p>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すぐに使える！おすすめ</a:t>
            </a:r>
            <a:r>
              <a:rPr lang="en-US" altLang="ja-JP"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a:t>
            </a:r>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BI</a:t>
            </a:r>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アプリケーション</a:t>
            </a:r>
            <a:endParaRPr kumimoji="1" lang="ja-JP" altLang="en-US" dirty="0"/>
          </a:p>
        </p:txBody>
      </p:sp>
    </p:spTree>
    <p:extLst>
      <p:ext uri="{BB962C8B-B14F-4D97-AF65-F5344CB8AC3E}">
        <p14:creationId xmlns:p14="http://schemas.microsoft.com/office/powerpoint/2010/main" val="1424116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（番外編）すぐに使える！おすすめ</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グラフ</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54</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3552F2E6-C7B2-42AE-90C0-F4B32F7E498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38230" y="2562474"/>
            <a:ext cx="6923156" cy="4027170"/>
          </a:xfrm>
          <a:prstGeom prst="rect">
            <a:avLst/>
          </a:prstGeom>
        </p:spPr>
      </p:pic>
      <p:sp>
        <p:nvSpPr>
          <p:cNvPr id="7" name="テキスト プレースホルダー 3">
            <a:extLst>
              <a:ext uri="{FF2B5EF4-FFF2-40B4-BE49-F238E27FC236}">
                <a16:creationId xmlns:a16="http://schemas.microsoft.com/office/drawing/2014/main" id="{C9E1A318-DAE5-4350-87F8-10EE94E4BF1A}"/>
              </a:ext>
            </a:extLst>
          </p:cNvPr>
          <p:cNvSpPr>
            <a:spLocks noGrp="1"/>
          </p:cNvSpPr>
          <p:nvPr>
            <p:ph type="body" sz="quarter" idx="10"/>
          </p:nvPr>
        </p:nvSpPr>
        <p:spPr>
          <a:xfrm>
            <a:off x="663369" y="1421250"/>
            <a:ext cx="10801419" cy="581485"/>
          </a:xfrm>
        </p:spPr>
        <p:txBody>
          <a:bodyPr>
            <a:noAutofit/>
          </a:bodyPr>
          <a:lstStyle/>
          <a:p>
            <a:r>
              <a:rPr lang="ja-JP" altLang="en-US" sz="1800" dirty="0">
                <a:solidFill>
                  <a:srgbClr val="7030A0"/>
                </a:solidFill>
                <a:latin typeface="Meiryo UI" panose="020B0604030504040204" pitchFamily="50" charset="-128"/>
                <a:ea typeface="Meiryo UI" panose="020B0604030504040204" pitchFamily="50" charset="-128"/>
              </a:rPr>
              <a:t>無償かつ簡単に利用できる便利な</a:t>
            </a:r>
            <a:r>
              <a:rPr lang="en-US" altLang="ja-JP" sz="1800" dirty="0">
                <a:solidFill>
                  <a:srgbClr val="7030A0"/>
                </a:solidFill>
                <a:latin typeface="Meiryo UI" panose="020B0604030504040204" pitchFamily="50" charset="-128"/>
                <a:ea typeface="Meiryo UI" panose="020B0604030504040204" pitchFamily="50" charset="-128"/>
              </a:rPr>
              <a:t>Power BI</a:t>
            </a:r>
            <a:r>
              <a:rPr lang="ja-JP" altLang="en-US" sz="1800" dirty="0">
                <a:solidFill>
                  <a:srgbClr val="7030A0"/>
                </a:solidFill>
                <a:latin typeface="Meiryo UI" panose="020B0604030504040204" pitchFamily="50" charset="-128"/>
                <a:ea typeface="Meiryo UI" panose="020B0604030504040204" pitchFamily="50" charset="-128"/>
              </a:rPr>
              <a:t>アプリが利用可能です！！</a:t>
            </a:r>
            <a:endParaRPr lang="en-US" altLang="ja-JP" sz="1800" dirty="0">
              <a:solidFill>
                <a:srgbClr val="7030A0"/>
              </a:solidFill>
              <a:latin typeface="Meiryo UI" panose="020B0604030504040204" pitchFamily="50" charset="-128"/>
              <a:ea typeface="Meiryo UI" panose="020B0604030504040204" pitchFamily="50" charset="-128"/>
            </a:endParaRPr>
          </a:p>
          <a:p>
            <a:r>
              <a:rPr lang="ja-JP" altLang="en-US" sz="1800" dirty="0">
                <a:solidFill>
                  <a:srgbClr val="7030A0"/>
                </a:solidFill>
                <a:latin typeface="Meiryo UI" panose="020B0604030504040204" pitchFamily="50" charset="-128"/>
                <a:ea typeface="Meiryo UI" panose="020B0604030504040204" pitchFamily="50" charset="-128"/>
              </a:rPr>
              <a:t>ぜひ一度使ってみてはいかがでしょうか？</a:t>
            </a:r>
            <a:endParaRPr lang="en-US" altLang="ja-JP" sz="1800" dirty="0">
              <a:solidFill>
                <a:srgbClr val="7030A0"/>
              </a:solidFill>
              <a:latin typeface="Meiryo UI" panose="020B0604030504040204" pitchFamily="50" charset="-128"/>
              <a:ea typeface="Meiryo UI" panose="020B0604030504040204" pitchFamily="50" charset="-128"/>
            </a:endParaRPr>
          </a:p>
          <a:p>
            <a:r>
              <a:rPr lang="en-US" altLang="ja-JP" sz="1800" dirty="0">
                <a:solidFill>
                  <a:srgbClr val="7030A0"/>
                </a:solidFill>
                <a:latin typeface="Meiryo UI" panose="020B0604030504040204" pitchFamily="50" charset="-128"/>
                <a:ea typeface="Meiryo UI" panose="020B0604030504040204" pitchFamily="50" charset="-128"/>
              </a:rPr>
              <a:t>https://appsource.microsoft.com/ja-jp/marketplace/apps?product=power-bi</a:t>
            </a:r>
            <a:endParaRPr lang="en-US" altLang="ja-JP" sz="1900" dirty="0">
              <a:solidFill>
                <a:srgbClr val="0070C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96098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Microsoft 365 </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利用状況分析について</a:t>
            </a:r>
          </a:p>
        </p:txBody>
      </p:sp>
      <p:sp>
        <p:nvSpPr>
          <p:cNvPr id="4" name="テキスト プレースホルダー 3">
            <a:extLst>
              <a:ext uri="{FF2B5EF4-FFF2-40B4-BE49-F238E27FC236}">
                <a16:creationId xmlns:a16="http://schemas.microsoft.com/office/drawing/2014/main" id="{DF3FEECC-D1BD-406E-9F03-5CC929AD68ED}"/>
              </a:ext>
            </a:extLst>
          </p:cNvPr>
          <p:cNvSpPr>
            <a:spLocks noGrp="1"/>
          </p:cNvSpPr>
          <p:nvPr>
            <p:ph type="body" sz="quarter" idx="10"/>
          </p:nvPr>
        </p:nvSpPr>
        <p:spPr>
          <a:xfrm>
            <a:off x="559252" y="1211798"/>
            <a:ext cx="7200565" cy="4077050"/>
          </a:xfrm>
        </p:spPr>
        <p:txBody>
          <a:bodyPr>
            <a:noAutofit/>
          </a:bodyPr>
          <a:lstStyle/>
          <a:p>
            <a:pPr marL="285750" indent="-285750">
              <a:buFont typeface="Wingdings" panose="05000000000000000000" pitchFamily="2" charset="2"/>
              <a:buChar char="l"/>
            </a:pPr>
            <a:r>
              <a:rPr lang="en-US" altLang="ja-JP" sz="1800" b="1" dirty="0">
                <a:solidFill>
                  <a:srgbClr val="7030A0"/>
                </a:solidFill>
                <a:latin typeface="Meiryo UI" panose="020B0604030504040204" pitchFamily="50" charset="-128"/>
                <a:ea typeface="Meiryo UI" panose="020B0604030504040204" pitchFamily="50" charset="-128"/>
              </a:rPr>
              <a:t>Microsoft 365 </a:t>
            </a:r>
            <a:r>
              <a:rPr lang="ja-JP" altLang="en-US" sz="1800" b="1" dirty="0">
                <a:solidFill>
                  <a:srgbClr val="7030A0"/>
                </a:solidFill>
                <a:latin typeface="Meiryo UI" panose="020B0604030504040204" pitchFamily="50" charset="-128"/>
                <a:ea typeface="Meiryo UI" panose="020B0604030504040204" pitchFamily="50" charset="-128"/>
              </a:rPr>
              <a:t>利用状況分析</a:t>
            </a:r>
            <a:br>
              <a:rPr lang="en-US" altLang="ja-JP" sz="1800" dirty="0">
                <a:solidFill>
                  <a:schemeClr val="tx1"/>
                </a:solidFill>
                <a:latin typeface="Meiryo UI" panose="020B0604030504040204" pitchFamily="50" charset="-128"/>
                <a:ea typeface="Meiryo UI" panose="020B0604030504040204" pitchFamily="50" charset="-128"/>
              </a:rPr>
            </a:br>
            <a:r>
              <a:rPr lang="ja-JP" altLang="en-US" sz="1800" dirty="0">
                <a:solidFill>
                  <a:schemeClr val="tx1"/>
                </a:solidFill>
                <a:latin typeface="Meiryo UI" panose="020B0604030504040204" pitchFamily="50" charset="-128"/>
                <a:ea typeface="Meiryo UI" panose="020B0604030504040204" pitchFamily="50" charset="-128"/>
              </a:rPr>
              <a:t>テナント全体の各製品の利用状況を</a:t>
            </a:r>
            <a:r>
              <a:rPr lang="ja-JP" altLang="en-US" sz="1800" dirty="0">
                <a:solidFill>
                  <a:srgbClr val="0070C0"/>
                </a:solidFill>
                <a:latin typeface="Meiryo UI" panose="020B0604030504040204" pitchFamily="50" charset="-128"/>
                <a:ea typeface="Meiryo UI" panose="020B0604030504040204" pitchFamily="50" charset="-128"/>
              </a:rPr>
              <a:t>簡単な手順</a:t>
            </a:r>
            <a:r>
              <a:rPr lang="ja-JP" altLang="en-US" sz="1800" dirty="0">
                <a:solidFill>
                  <a:schemeClr val="tx1"/>
                </a:solidFill>
                <a:latin typeface="Meiryo UI" panose="020B0604030504040204" pitchFamily="50" charset="-128"/>
                <a:ea typeface="Meiryo UI" panose="020B0604030504040204" pitchFamily="50" charset="-128"/>
              </a:rPr>
              <a:t>で把握することに便利です。</a:t>
            </a:r>
            <a:br>
              <a:rPr lang="en-US" altLang="ja-JP" sz="1800" dirty="0">
                <a:solidFill>
                  <a:schemeClr val="tx1"/>
                </a:solidFill>
                <a:latin typeface="Meiryo UI" panose="020B0604030504040204" pitchFamily="50" charset="-128"/>
                <a:ea typeface="Meiryo UI" panose="020B0604030504040204" pitchFamily="50" charset="-128"/>
              </a:rPr>
            </a:br>
            <a:r>
              <a:rPr lang="ja-JP" altLang="en-US" sz="1800" dirty="0">
                <a:solidFill>
                  <a:schemeClr val="tx1"/>
                </a:solidFill>
                <a:latin typeface="Meiryo UI" panose="020B0604030504040204" pitchFamily="50" charset="-128"/>
                <a:ea typeface="Meiryo UI" panose="020B0604030504040204" pitchFamily="50" charset="-128"/>
              </a:rPr>
              <a:t>先月分（のみ）の部門・ユーザー利用状況も確認できます。</a:t>
            </a:r>
            <a:br>
              <a:rPr lang="en-US" altLang="ja-JP" sz="1800" dirty="0">
                <a:solidFill>
                  <a:schemeClr val="tx1"/>
                </a:solidFill>
                <a:latin typeface="Meiryo UI" panose="020B0604030504040204" pitchFamily="50" charset="-128"/>
                <a:ea typeface="Meiryo UI" panose="020B0604030504040204" pitchFamily="50" charset="-128"/>
              </a:rPr>
            </a:br>
            <a:r>
              <a:rPr lang="en-US" altLang="ja-JP" sz="1800" dirty="0">
                <a:solidFill>
                  <a:schemeClr val="tx1"/>
                </a:solidFill>
                <a:latin typeface="Meiryo UI" panose="020B0604030504040204" pitchFamily="50" charset="-128"/>
                <a:ea typeface="Meiryo UI" panose="020B0604030504040204" pitchFamily="50" charset="-128"/>
              </a:rPr>
              <a:t>Teams</a:t>
            </a:r>
            <a:r>
              <a:rPr lang="ja-JP" altLang="en-US" sz="1800" dirty="0">
                <a:solidFill>
                  <a:schemeClr val="tx1"/>
                </a:solidFill>
                <a:latin typeface="Meiryo UI" panose="020B0604030504040204" pitchFamily="50" charset="-128"/>
                <a:ea typeface="Meiryo UI" panose="020B0604030504040204" pitchFamily="50" charset="-128"/>
              </a:rPr>
              <a:t>の利用状況グラフもサポートされており、</a:t>
            </a:r>
            <a:r>
              <a:rPr lang="en-US" altLang="ja-JP" sz="1800" dirty="0">
                <a:solidFill>
                  <a:schemeClr val="tx1"/>
                </a:solidFill>
                <a:latin typeface="Meiryo UI" panose="020B0604030504040204" pitchFamily="50" charset="-128"/>
                <a:ea typeface="Meiryo UI" panose="020B0604030504040204" pitchFamily="50" charset="-128"/>
              </a:rPr>
              <a:t>Power</a:t>
            </a:r>
            <a:r>
              <a:rPr lang="ja-JP" altLang="en-US" sz="1800" dirty="0">
                <a:solidFill>
                  <a:schemeClr val="tx1"/>
                </a:solidFill>
                <a:latin typeface="Meiryo UI" panose="020B0604030504040204" pitchFamily="50" charset="-128"/>
                <a:ea typeface="Meiryo UI" panose="020B0604030504040204" pitchFamily="50" charset="-128"/>
              </a:rPr>
              <a:t> </a:t>
            </a:r>
            <a:r>
              <a:rPr lang="en-US" altLang="ja-JP" sz="1800" dirty="0">
                <a:solidFill>
                  <a:schemeClr val="tx1"/>
                </a:solidFill>
                <a:latin typeface="Meiryo UI" panose="020B0604030504040204" pitchFamily="50" charset="-128"/>
                <a:ea typeface="Meiryo UI" panose="020B0604030504040204" pitchFamily="50" charset="-128"/>
              </a:rPr>
              <a:t>BI</a:t>
            </a:r>
            <a:r>
              <a:rPr lang="ja-JP" altLang="en-US" sz="1800" dirty="0">
                <a:solidFill>
                  <a:schemeClr val="tx1"/>
                </a:solidFill>
                <a:latin typeface="Meiryo UI" panose="020B0604030504040204" pitchFamily="50" charset="-128"/>
                <a:ea typeface="Meiryo UI" panose="020B0604030504040204" pitchFamily="50" charset="-128"/>
              </a:rPr>
              <a:t>テンプレートも利用可能で自由に編集して利用できます。</a:t>
            </a:r>
            <a:br>
              <a:rPr lang="en-US" altLang="ja-JP" sz="1800" dirty="0">
                <a:solidFill>
                  <a:schemeClr val="tx1"/>
                </a:solidFill>
                <a:latin typeface="Meiryo UI" panose="020B0604030504040204" pitchFamily="50" charset="-128"/>
                <a:ea typeface="Meiryo UI" panose="020B0604030504040204" pitchFamily="50" charset="-128"/>
              </a:rPr>
            </a:br>
            <a:br>
              <a:rPr lang="en-US" altLang="ja-JP" sz="1800" dirty="0">
                <a:solidFill>
                  <a:schemeClr val="tx1"/>
                </a:solidFill>
                <a:latin typeface="Meiryo UI" panose="020B0604030504040204" pitchFamily="50" charset="-128"/>
                <a:ea typeface="Meiryo UI" panose="020B0604030504040204" pitchFamily="50" charset="-128"/>
              </a:rPr>
            </a:br>
            <a:r>
              <a:rPr lang="ja-JP" altLang="en-US" sz="1600" b="1" dirty="0">
                <a:solidFill>
                  <a:srgbClr val="7030A0"/>
                </a:solidFill>
                <a:latin typeface="Meiryo UI" panose="020B0604030504040204" pitchFamily="50" charset="-128"/>
                <a:ea typeface="Meiryo UI" panose="020B0604030504040204" pitchFamily="50" charset="-128"/>
              </a:rPr>
              <a:t>概要</a:t>
            </a: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dirty="0">
                <a:solidFill>
                  <a:schemeClr val="tx1"/>
                </a:solidFill>
                <a:latin typeface="Meiryo UI" panose="020B0604030504040204" pitchFamily="50" charset="-128"/>
                <a:ea typeface="Meiryo UI" panose="020B0604030504040204" pitchFamily="50" charset="-128"/>
              </a:rPr>
              <a:t>https://support.office.com/ja-jp/article/microsoft-365-</a:t>
            </a:r>
            <a:r>
              <a:rPr lang="ja-JP" altLang="en-US" sz="1600" dirty="0">
                <a:solidFill>
                  <a:schemeClr val="tx1"/>
                </a:solidFill>
                <a:latin typeface="Meiryo UI" panose="020B0604030504040204" pitchFamily="50" charset="-128"/>
                <a:ea typeface="Meiryo UI" panose="020B0604030504040204" pitchFamily="50" charset="-128"/>
              </a:rPr>
              <a:t>利用状況分析</a:t>
            </a:r>
            <a:r>
              <a:rPr lang="en-US" altLang="ja-JP" sz="1600" dirty="0">
                <a:solidFill>
                  <a:schemeClr val="tx1"/>
                </a:solidFill>
                <a:latin typeface="Meiryo UI" panose="020B0604030504040204" pitchFamily="50" charset="-128"/>
                <a:ea typeface="Meiryo UI" panose="020B0604030504040204" pitchFamily="50" charset="-128"/>
              </a:rPr>
              <a:t>-77ff780d-ab19-4553-adea-09cb65ad0f1f</a:t>
            </a:r>
            <a:br>
              <a:rPr lang="en-US" altLang="ja-JP" sz="1600" dirty="0">
                <a:solidFill>
                  <a:schemeClr val="tx1"/>
                </a:solidFill>
                <a:latin typeface="Meiryo UI" panose="020B0604030504040204" pitchFamily="50" charset="-128"/>
                <a:ea typeface="Meiryo UI" panose="020B0604030504040204" pitchFamily="50" charset="-128"/>
              </a:rPr>
            </a:b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b="1" dirty="0">
                <a:solidFill>
                  <a:srgbClr val="7030A0"/>
                </a:solidFill>
                <a:latin typeface="Meiryo UI" panose="020B0604030504040204" pitchFamily="50" charset="-128"/>
                <a:ea typeface="Meiryo UI" panose="020B0604030504040204" pitchFamily="50" charset="-128"/>
              </a:rPr>
              <a:t>Microsoft 365 </a:t>
            </a:r>
            <a:r>
              <a:rPr lang="ja-JP" altLang="en-US" sz="1600" b="1" dirty="0">
                <a:solidFill>
                  <a:srgbClr val="7030A0"/>
                </a:solidFill>
                <a:latin typeface="Meiryo UI" panose="020B0604030504040204" pitchFamily="50" charset="-128"/>
                <a:ea typeface="Meiryo UI" panose="020B0604030504040204" pitchFamily="50" charset="-128"/>
              </a:rPr>
              <a:t>の利用状況分析を有効にする</a:t>
            </a: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dirty="0">
                <a:solidFill>
                  <a:schemeClr val="tx1"/>
                </a:solidFill>
                <a:latin typeface="Meiryo UI" panose="020B0604030504040204" pitchFamily="50" charset="-128"/>
                <a:ea typeface="Meiryo UI" panose="020B0604030504040204" pitchFamily="50" charset="-128"/>
              </a:rPr>
              <a:t>https://support.office.com/ja-jp/article/microsoft-365-</a:t>
            </a:r>
            <a:r>
              <a:rPr lang="ja-JP" altLang="en-US" sz="1600" dirty="0">
                <a:solidFill>
                  <a:schemeClr val="tx1"/>
                </a:solidFill>
                <a:latin typeface="Meiryo UI" panose="020B0604030504040204" pitchFamily="50" charset="-128"/>
                <a:ea typeface="Meiryo UI" panose="020B0604030504040204" pitchFamily="50" charset="-128"/>
              </a:rPr>
              <a:t>の利用状況分析を有効にする</a:t>
            </a:r>
            <a:r>
              <a:rPr lang="en-US" altLang="ja-JP" sz="1600" dirty="0">
                <a:solidFill>
                  <a:schemeClr val="tx1"/>
                </a:solidFill>
                <a:latin typeface="Meiryo UI" panose="020B0604030504040204" pitchFamily="50" charset="-128"/>
                <a:ea typeface="Meiryo UI" panose="020B0604030504040204" pitchFamily="50" charset="-128"/>
              </a:rPr>
              <a:t>-9db96e9f-a622-4d5d-b134-09dcace55b6a</a:t>
            </a:r>
            <a:br>
              <a:rPr lang="en-US" altLang="ja-JP" sz="1600" dirty="0">
                <a:solidFill>
                  <a:schemeClr val="tx1"/>
                </a:solidFill>
                <a:latin typeface="Meiryo UI" panose="020B0604030504040204" pitchFamily="50" charset="-128"/>
                <a:ea typeface="Meiryo UI" panose="020B0604030504040204" pitchFamily="50" charset="-128"/>
              </a:rPr>
            </a:b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b="1" dirty="0">
                <a:solidFill>
                  <a:srgbClr val="7030A0"/>
                </a:solidFill>
                <a:latin typeface="Meiryo UI" panose="020B0604030504040204" pitchFamily="50" charset="-128"/>
                <a:ea typeface="Meiryo UI" panose="020B0604030504040204" pitchFamily="50" charset="-128"/>
              </a:rPr>
              <a:t>Customize the reports in Microsoft 365 usage analytics</a:t>
            </a: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dirty="0">
                <a:solidFill>
                  <a:schemeClr val="tx1"/>
                </a:solidFill>
                <a:latin typeface="Meiryo UI" panose="020B0604030504040204" pitchFamily="50" charset="-128"/>
                <a:ea typeface="Meiryo UI" panose="020B0604030504040204" pitchFamily="50" charset="-128"/>
                <a:hlinkClick r:id="rId3"/>
              </a:rPr>
              <a:t>https://support.office.com/en-us/article/customize-the-reports-in-microsoft-365-usage-analytics-9b76065f-29b9-4b89-8059-c5f9db9ddbf6</a:t>
            </a:r>
            <a:br>
              <a:rPr lang="en-US" altLang="ja-JP" sz="1600" dirty="0">
                <a:solidFill>
                  <a:schemeClr val="tx1"/>
                </a:solidFill>
                <a:latin typeface="Meiryo UI" panose="020B0604030504040204" pitchFamily="50" charset="-128"/>
                <a:ea typeface="Meiryo UI" panose="020B0604030504040204" pitchFamily="50" charset="-128"/>
              </a:rPr>
            </a:b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b="1" dirty="0">
                <a:solidFill>
                  <a:srgbClr val="7030A0"/>
                </a:solidFill>
                <a:latin typeface="Meiryo UI" panose="020B0604030504040204" pitchFamily="50" charset="-128"/>
                <a:ea typeface="Meiryo UI" panose="020B0604030504040204" pitchFamily="50" charset="-128"/>
              </a:rPr>
              <a:t>Power</a:t>
            </a:r>
            <a:r>
              <a:rPr lang="ja-JP" altLang="en-US" sz="1600" b="1" dirty="0">
                <a:solidFill>
                  <a:srgbClr val="7030A0"/>
                </a:solidFill>
                <a:latin typeface="Meiryo UI" panose="020B0604030504040204" pitchFamily="50" charset="-128"/>
                <a:ea typeface="Meiryo UI" panose="020B0604030504040204" pitchFamily="50" charset="-128"/>
              </a:rPr>
              <a:t> </a:t>
            </a:r>
            <a:r>
              <a:rPr lang="en-US" altLang="ja-JP" sz="1600" b="1" dirty="0">
                <a:solidFill>
                  <a:srgbClr val="7030A0"/>
                </a:solidFill>
                <a:latin typeface="Meiryo UI" panose="020B0604030504040204" pitchFamily="50" charset="-128"/>
                <a:ea typeface="Meiryo UI" panose="020B0604030504040204" pitchFamily="50" charset="-128"/>
              </a:rPr>
              <a:t>BI</a:t>
            </a:r>
            <a:r>
              <a:rPr lang="ja-JP" altLang="en-US" sz="1600" b="1" dirty="0">
                <a:solidFill>
                  <a:srgbClr val="7030A0"/>
                </a:solidFill>
                <a:latin typeface="Meiryo UI" panose="020B0604030504040204" pitchFamily="50" charset="-128"/>
                <a:ea typeface="Meiryo UI" panose="020B0604030504040204" pitchFamily="50" charset="-128"/>
              </a:rPr>
              <a:t> </a:t>
            </a:r>
            <a:r>
              <a:rPr lang="en-US" altLang="ja-JP" sz="1600" b="1" dirty="0">
                <a:solidFill>
                  <a:srgbClr val="7030A0"/>
                </a:solidFill>
                <a:latin typeface="Meiryo UI" panose="020B0604030504040204" pitchFamily="50" charset="-128"/>
                <a:ea typeface="Meiryo UI" panose="020B0604030504040204" pitchFamily="50" charset="-128"/>
              </a:rPr>
              <a:t>Template</a:t>
            </a:r>
            <a:r>
              <a:rPr lang="ja-JP" altLang="en-US" sz="1600" b="1" dirty="0">
                <a:solidFill>
                  <a:srgbClr val="7030A0"/>
                </a:solidFill>
                <a:latin typeface="Meiryo UI" panose="020B0604030504040204" pitchFamily="50" charset="-128"/>
                <a:ea typeface="Meiryo UI" panose="020B0604030504040204" pitchFamily="50" charset="-128"/>
              </a:rPr>
              <a:t>ダウンロード</a:t>
            </a: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dirty="0">
                <a:solidFill>
                  <a:schemeClr val="tx1"/>
                </a:solidFill>
                <a:latin typeface="Meiryo UI" panose="020B0604030504040204" pitchFamily="50" charset="-128"/>
                <a:ea typeface="Meiryo UI" panose="020B0604030504040204" pitchFamily="50" charset="-128"/>
              </a:rPr>
              <a:t>https://download.microsoft.com/download/1/7/0/170A5A35-9E0D-478D-828C-4CA2D9A9F092/Microsoft%20365%20Usage%20Analytics.pbit</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pic>
        <p:nvPicPr>
          <p:cNvPr id="6" name="図 5">
            <a:extLst>
              <a:ext uri="{FF2B5EF4-FFF2-40B4-BE49-F238E27FC236}">
                <a16:creationId xmlns:a16="http://schemas.microsoft.com/office/drawing/2014/main" id="{55B2A04C-A124-4D2D-BD56-B8F3C45025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2721" y="1308684"/>
            <a:ext cx="3728644" cy="4992954"/>
          </a:xfrm>
          <a:prstGeom prst="rect">
            <a:avLst/>
          </a:prstGeom>
        </p:spPr>
      </p:pic>
    </p:spTree>
    <p:extLst>
      <p:ext uri="{BB962C8B-B14F-4D97-AF65-F5344CB8AC3E}">
        <p14:creationId xmlns:p14="http://schemas.microsoft.com/office/powerpoint/2010/main" val="69380128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（番外編）すぐに使える！おすすめ</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グラフ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(1/4)</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56</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8" name="テキスト プレースホルダー 3">
            <a:extLst>
              <a:ext uri="{FF2B5EF4-FFF2-40B4-BE49-F238E27FC236}">
                <a16:creationId xmlns:a16="http://schemas.microsoft.com/office/drawing/2014/main" id="{335A2BC9-8555-4FD8-A6E3-027157C12DAF}"/>
              </a:ext>
            </a:extLst>
          </p:cNvPr>
          <p:cNvSpPr txBox="1">
            <a:spLocks/>
          </p:cNvSpPr>
          <p:nvPr/>
        </p:nvSpPr>
        <p:spPr>
          <a:xfrm>
            <a:off x="1900790" y="1257253"/>
            <a:ext cx="2740784" cy="318098"/>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b="1" dirty="0">
                <a:solidFill>
                  <a:srgbClr val="00B050"/>
                </a:solidFill>
                <a:latin typeface="Meiryo UI" panose="020B0604030504040204" pitchFamily="50" charset="-128"/>
                <a:ea typeface="Meiryo UI" panose="020B0604030504040204" pitchFamily="50" charset="-128"/>
              </a:rPr>
              <a:t>Azure</a:t>
            </a:r>
            <a:r>
              <a:rPr lang="ja-JP" altLang="en-US" sz="1800" b="1" dirty="0">
                <a:solidFill>
                  <a:srgbClr val="00B050"/>
                </a:solidFill>
                <a:latin typeface="Meiryo UI" panose="020B0604030504040204" pitchFamily="50" charset="-128"/>
                <a:ea typeface="Meiryo UI" panose="020B0604030504040204" pitchFamily="50" charset="-128"/>
              </a:rPr>
              <a:t>関連</a:t>
            </a:r>
            <a:endParaRPr lang="en-US" altLang="ja-JP" sz="1900" dirty="0">
              <a:solidFill>
                <a:srgbClr val="00B050"/>
              </a:solidFill>
              <a:latin typeface="Meiryo UI" panose="020B0604030504040204" pitchFamily="50" charset="-128"/>
              <a:ea typeface="Meiryo UI" panose="020B0604030504040204" pitchFamily="50" charset="-128"/>
            </a:endParaRPr>
          </a:p>
        </p:txBody>
      </p:sp>
      <p:pic>
        <p:nvPicPr>
          <p:cNvPr id="3" name="図 2">
            <a:extLst>
              <a:ext uri="{FF2B5EF4-FFF2-40B4-BE49-F238E27FC236}">
                <a16:creationId xmlns:a16="http://schemas.microsoft.com/office/drawing/2014/main" id="{1998C977-C3C0-4E09-9C01-F3770688B62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83464" y="1560441"/>
            <a:ext cx="8150087" cy="5098852"/>
          </a:xfrm>
          <a:prstGeom prst="rect">
            <a:avLst/>
          </a:prstGeom>
        </p:spPr>
      </p:pic>
    </p:spTree>
    <p:extLst>
      <p:ext uri="{BB962C8B-B14F-4D97-AF65-F5344CB8AC3E}">
        <p14:creationId xmlns:p14="http://schemas.microsoft.com/office/powerpoint/2010/main" val="130986544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（番外編）すぐに使える！おすすめ</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グラフ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(2/4)</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57</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8" name="テキスト プレースホルダー 3">
            <a:extLst>
              <a:ext uri="{FF2B5EF4-FFF2-40B4-BE49-F238E27FC236}">
                <a16:creationId xmlns:a16="http://schemas.microsoft.com/office/drawing/2014/main" id="{335A2BC9-8555-4FD8-A6E3-027157C12DAF}"/>
              </a:ext>
            </a:extLst>
          </p:cNvPr>
          <p:cNvSpPr txBox="1">
            <a:spLocks/>
          </p:cNvSpPr>
          <p:nvPr/>
        </p:nvSpPr>
        <p:spPr>
          <a:xfrm>
            <a:off x="340345" y="1535548"/>
            <a:ext cx="3168167" cy="318098"/>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b="1" dirty="0">
                <a:solidFill>
                  <a:srgbClr val="00B050"/>
                </a:solidFill>
                <a:latin typeface="Meiryo UI" panose="020B0604030504040204" pitchFamily="50" charset="-128"/>
                <a:ea typeface="Meiryo UI" panose="020B0604030504040204" pitchFamily="50" charset="-128"/>
              </a:rPr>
              <a:t>Microsoft</a:t>
            </a:r>
            <a:r>
              <a:rPr lang="ja-JP" altLang="en-US" sz="1800" b="1" dirty="0">
                <a:solidFill>
                  <a:srgbClr val="00B050"/>
                </a:solidFill>
                <a:latin typeface="Meiryo UI" panose="020B0604030504040204" pitchFamily="50" charset="-128"/>
                <a:ea typeface="Meiryo UI" panose="020B0604030504040204" pitchFamily="50" charset="-128"/>
              </a:rPr>
              <a:t> </a:t>
            </a:r>
            <a:r>
              <a:rPr lang="en-US" altLang="ja-JP" sz="1800" b="1" dirty="0">
                <a:solidFill>
                  <a:srgbClr val="00B050"/>
                </a:solidFill>
                <a:latin typeface="Meiryo UI" panose="020B0604030504040204" pitchFamily="50" charset="-128"/>
                <a:ea typeface="Meiryo UI" panose="020B0604030504040204" pitchFamily="50" charset="-128"/>
              </a:rPr>
              <a:t>Dynamics</a:t>
            </a:r>
            <a:r>
              <a:rPr lang="ja-JP" altLang="en-US" sz="1800" b="1" dirty="0">
                <a:solidFill>
                  <a:srgbClr val="00B050"/>
                </a:solidFill>
                <a:latin typeface="Meiryo UI" panose="020B0604030504040204" pitchFamily="50" charset="-128"/>
                <a:ea typeface="Meiryo UI" panose="020B0604030504040204" pitchFamily="50" charset="-128"/>
              </a:rPr>
              <a:t>関連</a:t>
            </a:r>
            <a:endParaRPr lang="en-US" altLang="ja-JP" sz="1900" dirty="0">
              <a:solidFill>
                <a:srgbClr val="00B050"/>
              </a:solidFill>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70848075-11A9-48E6-A76C-5F0C0D0DED0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8600" y="1938129"/>
            <a:ext cx="6029514" cy="3756991"/>
          </a:xfrm>
          <a:prstGeom prst="rect">
            <a:avLst/>
          </a:prstGeom>
        </p:spPr>
      </p:pic>
      <p:pic>
        <p:nvPicPr>
          <p:cNvPr id="10" name="図 9">
            <a:extLst>
              <a:ext uri="{FF2B5EF4-FFF2-40B4-BE49-F238E27FC236}">
                <a16:creationId xmlns:a16="http://schemas.microsoft.com/office/drawing/2014/main" id="{B4BD3779-294F-4E10-A326-5BFA07EAA7E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115877" y="1883463"/>
            <a:ext cx="6016195" cy="3766931"/>
          </a:xfrm>
          <a:prstGeom prst="rect">
            <a:avLst/>
          </a:prstGeom>
        </p:spPr>
      </p:pic>
    </p:spTree>
    <p:extLst>
      <p:ext uri="{BB962C8B-B14F-4D97-AF65-F5344CB8AC3E}">
        <p14:creationId xmlns:p14="http://schemas.microsoft.com/office/powerpoint/2010/main" val="167805852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（番外編）すぐに使える！おすすめ</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グラフ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(3/4)</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58</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4C755F50-E677-4FD6-A531-98C90C21A99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252331" y="2024913"/>
            <a:ext cx="6137986" cy="3168283"/>
          </a:xfrm>
          <a:prstGeom prst="rect">
            <a:avLst/>
          </a:prstGeom>
        </p:spPr>
      </p:pic>
      <p:sp>
        <p:nvSpPr>
          <p:cNvPr id="8" name="テキスト プレースホルダー 3">
            <a:extLst>
              <a:ext uri="{FF2B5EF4-FFF2-40B4-BE49-F238E27FC236}">
                <a16:creationId xmlns:a16="http://schemas.microsoft.com/office/drawing/2014/main" id="{335A2BC9-8555-4FD8-A6E3-027157C12DAF}"/>
              </a:ext>
            </a:extLst>
          </p:cNvPr>
          <p:cNvSpPr txBox="1">
            <a:spLocks/>
          </p:cNvSpPr>
          <p:nvPr/>
        </p:nvSpPr>
        <p:spPr>
          <a:xfrm>
            <a:off x="1309413" y="1709484"/>
            <a:ext cx="2740784" cy="318098"/>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b="1" dirty="0">
                <a:solidFill>
                  <a:srgbClr val="00B050"/>
                </a:solidFill>
                <a:latin typeface="Meiryo UI" panose="020B0604030504040204" pitchFamily="50" charset="-128"/>
                <a:ea typeface="Meiryo UI" panose="020B0604030504040204" pitchFamily="50" charset="-128"/>
              </a:rPr>
              <a:t>Sales</a:t>
            </a:r>
            <a:r>
              <a:rPr lang="ja-JP" altLang="en-US" sz="1800" b="1" dirty="0">
                <a:solidFill>
                  <a:srgbClr val="00B050"/>
                </a:solidFill>
                <a:latin typeface="Meiryo UI" panose="020B0604030504040204" pitchFamily="50" charset="-128"/>
                <a:ea typeface="Meiryo UI" panose="020B0604030504040204" pitchFamily="50" charset="-128"/>
              </a:rPr>
              <a:t> </a:t>
            </a:r>
            <a:r>
              <a:rPr lang="en-US" altLang="ja-JP" sz="1800" b="1" dirty="0">
                <a:solidFill>
                  <a:srgbClr val="00B050"/>
                </a:solidFill>
                <a:latin typeface="Meiryo UI" panose="020B0604030504040204" pitchFamily="50" charset="-128"/>
                <a:ea typeface="Meiryo UI" panose="020B0604030504040204" pitchFamily="50" charset="-128"/>
              </a:rPr>
              <a:t>Force</a:t>
            </a:r>
            <a:r>
              <a:rPr lang="ja-JP" altLang="en-US" sz="1800" b="1" dirty="0">
                <a:solidFill>
                  <a:srgbClr val="00B050"/>
                </a:solidFill>
                <a:latin typeface="Meiryo UI" panose="020B0604030504040204" pitchFamily="50" charset="-128"/>
                <a:ea typeface="Meiryo UI" panose="020B0604030504040204" pitchFamily="50" charset="-128"/>
              </a:rPr>
              <a:t>関連</a:t>
            </a:r>
            <a:endParaRPr lang="en-US" altLang="ja-JP" sz="1900" dirty="0">
              <a:solidFill>
                <a:srgbClr val="00B05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5944861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（番外編）すぐに使える！おすすめ</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グラフ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(4/4)</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59</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8" name="テキスト プレースホルダー 3">
            <a:extLst>
              <a:ext uri="{FF2B5EF4-FFF2-40B4-BE49-F238E27FC236}">
                <a16:creationId xmlns:a16="http://schemas.microsoft.com/office/drawing/2014/main" id="{335A2BC9-8555-4FD8-A6E3-027157C12DAF}"/>
              </a:ext>
            </a:extLst>
          </p:cNvPr>
          <p:cNvSpPr txBox="1">
            <a:spLocks/>
          </p:cNvSpPr>
          <p:nvPr/>
        </p:nvSpPr>
        <p:spPr>
          <a:xfrm>
            <a:off x="1006269" y="1798936"/>
            <a:ext cx="4892606" cy="318098"/>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rgbClr val="00B050"/>
                </a:solidFill>
                <a:latin typeface="Meiryo UI" panose="020B0604030504040204" pitchFamily="50" charset="-128"/>
                <a:ea typeface="Meiryo UI" panose="020B0604030504040204" pitchFamily="50" charset="-128"/>
              </a:rPr>
              <a:t>その他（開発・プロジェクト管理等）</a:t>
            </a:r>
            <a:endParaRPr lang="en-US" altLang="ja-JP" sz="1900" dirty="0">
              <a:solidFill>
                <a:srgbClr val="00B050"/>
              </a:solidFill>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FE22F0FD-E392-4515-8362-D01B95449D4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176052" y="2221396"/>
            <a:ext cx="2072310" cy="3170270"/>
          </a:xfrm>
          <a:prstGeom prst="rect">
            <a:avLst/>
          </a:prstGeom>
        </p:spPr>
      </p:pic>
      <p:pic>
        <p:nvPicPr>
          <p:cNvPr id="10" name="図 9">
            <a:extLst>
              <a:ext uri="{FF2B5EF4-FFF2-40B4-BE49-F238E27FC236}">
                <a16:creationId xmlns:a16="http://schemas.microsoft.com/office/drawing/2014/main" id="{1B342D2B-7FD1-4279-AF97-716153E7673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347752" y="2261151"/>
            <a:ext cx="2066086" cy="3081132"/>
          </a:xfrm>
          <a:prstGeom prst="rect">
            <a:avLst/>
          </a:prstGeom>
        </p:spPr>
      </p:pic>
      <p:pic>
        <p:nvPicPr>
          <p:cNvPr id="13" name="図 12">
            <a:extLst>
              <a:ext uri="{FF2B5EF4-FFF2-40B4-BE49-F238E27FC236}">
                <a16:creationId xmlns:a16="http://schemas.microsoft.com/office/drawing/2014/main" id="{D2C6F3DB-E1F5-4B03-8E4F-567828F81EC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108715" y="2251213"/>
            <a:ext cx="2062370" cy="3097198"/>
          </a:xfrm>
          <a:prstGeom prst="rect">
            <a:avLst/>
          </a:prstGeom>
        </p:spPr>
      </p:pic>
      <p:pic>
        <p:nvPicPr>
          <p:cNvPr id="3" name="図 2">
            <a:extLst>
              <a:ext uri="{FF2B5EF4-FFF2-40B4-BE49-F238E27FC236}">
                <a16:creationId xmlns:a16="http://schemas.microsoft.com/office/drawing/2014/main" id="{BE71CF74-59BA-4902-9321-C50FA89937BA}"/>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039341" y="2266122"/>
            <a:ext cx="4074342" cy="3081130"/>
          </a:xfrm>
          <a:prstGeom prst="rect">
            <a:avLst/>
          </a:prstGeom>
        </p:spPr>
      </p:pic>
    </p:spTree>
    <p:extLst>
      <p:ext uri="{BB962C8B-B14F-4D97-AF65-F5344CB8AC3E}">
        <p14:creationId xmlns:p14="http://schemas.microsoft.com/office/powerpoint/2010/main" val="20416332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Office365</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関連データの可視化について</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6</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18" name="テキスト プレースホルダー 3">
            <a:extLst>
              <a:ext uri="{FF2B5EF4-FFF2-40B4-BE49-F238E27FC236}">
                <a16:creationId xmlns:a16="http://schemas.microsoft.com/office/drawing/2014/main" id="{00D2294D-69FA-4FF9-8549-F7BB470B0C4D}"/>
              </a:ext>
            </a:extLst>
          </p:cNvPr>
          <p:cNvSpPr>
            <a:spLocks noGrp="1"/>
          </p:cNvSpPr>
          <p:nvPr>
            <p:ph type="body" sz="quarter" idx="10"/>
          </p:nvPr>
        </p:nvSpPr>
        <p:spPr>
          <a:xfrm>
            <a:off x="785756" y="1204263"/>
            <a:ext cx="10589715" cy="409297"/>
          </a:xfrm>
        </p:spPr>
        <p:txBody>
          <a:bodyPr>
            <a:noAutofit/>
          </a:bodyPr>
          <a:lstStyle/>
          <a:p>
            <a:pPr marL="342900" indent="-342900">
              <a:buFont typeface="Wingdings" panose="05000000000000000000" pitchFamily="2" charset="2"/>
              <a:buChar char="ü"/>
            </a:pPr>
            <a:r>
              <a:rPr lang="ja-JP" altLang="en-US" dirty="0">
                <a:solidFill>
                  <a:srgbClr val="7030A0"/>
                </a:solidFill>
                <a:latin typeface="Meiryo UI" panose="020B0604030504040204" pitchFamily="50" charset="-128"/>
                <a:ea typeface="Meiryo UI" panose="020B0604030504040204" pitchFamily="50" charset="-128"/>
              </a:rPr>
              <a:t>データの種別・機密性・取り扱い、データ量を意識して可視化方法を検討する。</a:t>
            </a:r>
            <a:endParaRPr lang="en-US" altLang="ja-JP" dirty="0">
              <a:solidFill>
                <a:srgbClr val="7030A0"/>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r>
              <a:rPr lang="ja-JP" altLang="en-US" dirty="0">
                <a:solidFill>
                  <a:srgbClr val="7030A0"/>
                </a:solidFill>
                <a:latin typeface="Meiryo UI" panose="020B0604030504040204" pitchFamily="50" charset="-128"/>
                <a:ea typeface="Meiryo UI" panose="020B0604030504040204" pitchFamily="50" charset="-128"/>
              </a:rPr>
              <a:t>データ量が多い場合は豊富な可視化グラフ作成が可能になるものの、データベースの準備等の環境構築作業が必要になるため、一般的に時間と費用が必要になる。</a:t>
            </a:r>
            <a:endParaRPr lang="en-US" altLang="ja-JP" dirty="0">
              <a:solidFill>
                <a:srgbClr val="7030A0"/>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endParaRPr lang="en-US" altLang="ja-JP" dirty="0">
              <a:solidFill>
                <a:srgbClr val="7030A0"/>
              </a:solidFill>
              <a:latin typeface="Meiryo UI" panose="020B0604030504040204" pitchFamily="50" charset="-128"/>
              <a:ea typeface="Meiryo UI" panose="020B0604030504040204" pitchFamily="50" charset="-128"/>
            </a:endParaRPr>
          </a:p>
        </p:txBody>
      </p:sp>
      <p:sp>
        <p:nvSpPr>
          <p:cNvPr id="3" name="二等辺三角形 2">
            <a:extLst>
              <a:ext uri="{FF2B5EF4-FFF2-40B4-BE49-F238E27FC236}">
                <a16:creationId xmlns:a16="http://schemas.microsoft.com/office/drawing/2014/main" id="{ACB178E9-446B-483A-BF8E-F1031A6B3C0B}"/>
              </a:ext>
            </a:extLst>
          </p:cNvPr>
          <p:cNvSpPr/>
          <p:nvPr/>
        </p:nvSpPr>
        <p:spPr>
          <a:xfrm rot="16200000">
            <a:off x="5780019" y="1610682"/>
            <a:ext cx="830510" cy="9085286"/>
          </a:xfrm>
          <a:prstGeom prst="triangle">
            <a:avLst>
              <a:gd name="adj" fmla="val 5103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E6999985-E1DD-4B1B-8A66-81C9FE566E68}"/>
              </a:ext>
            </a:extLst>
          </p:cNvPr>
          <p:cNvSpPr txBox="1"/>
          <p:nvPr/>
        </p:nvSpPr>
        <p:spPr>
          <a:xfrm>
            <a:off x="9278225" y="5947795"/>
            <a:ext cx="1409350" cy="400110"/>
          </a:xfrm>
          <a:prstGeom prst="rect">
            <a:avLst/>
          </a:prstGeom>
          <a:noFill/>
        </p:spPr>
        <p:txBody>
          <a:bodyPr wrap="square" rtlCol="0">
            <a:spAutoFit/>
          </a:bodyPr>
          <a:lstStyle/>
          <a:p>
            <a:r>
              <a:rPr kumimoji="1" lang="ja-JP" altLang="en-US" sz="2000" b="1" dirty="0">
                <a:solidFill>
                  <a:schemeClr val="bg1"/>
                </a:solidFill>
              </a:rPr>
              <a:t>データ量</a:t>
            </a:r>
          </a:p>
        </p:txBody>
      </p:sp>
      <p:sp>
        <p:nvSpPr>
          <p:cNvPr id="7" name="テキスト ボックス 6">
            <a:extLst>
              <a:ext uri="{FF2B5EF4-FFF2-40B4-BE49-F238E27FC236}">
                <a16:creationId xmlns:a16="http://schemas.microsoft.com/office/drawing/2014/main" id="{F58FC0F3-6648-456E-AAFD-4608AA696428}"/>
              </a:ext>
            </a:extLst>
          </p:cNvPr>
          <p:cNvSpPr txBox="1"/>
          <p:nvPr/>
        </p:nvSpPr>
        <p:spPr>
          <a:xfrm>
            <a:off x="10805023" y="5947795"/>
            <a:ext cx="931178" cy="400110"/>
          </a:xfrm>
          <a:prstGeom prst="rect">
            <a:avLst/>
          </a:prstGeom>
          <a:noFill/>
        </p:spPr>
        <p:txBody>
          <a:bodyPr wrap="square" rtlCol="0">
            <a:spAutoFit/>
          </a:bodyPr>
          <a:lstStyle/>
          <a:p>
            <a:r>
              <a:rPr lang="ja-JP" altLang="en-US" sz="2000" b="1" dirty="0"/>
              <a:t>多い</a:t>
            </a:r>
            <a:endParaRPr kumimoji="1" lang="ja-JP" altLang="en-US" sz="2000" b="1" dirty="0"/>
          </a:p>
        </p:txBody>
      </p:sp>
      <p:sp>
        <p:nvSpPr>
          <p:cNvPr id="9" name="テキスト ボックス 8">
            <a:extLst>
              <a:ext uri="{FF2B5EF4-FFF2-40B4-BE49-F238E27FC236}">
                <a16:creationId xmlns:a16="http://schemas.microsoft.com/office/drawing/2014/main" id="{4E1D7E0E-3E22-48A1-9005-39EE857762B4}"/>
              </a:ext>
            </a:extLst>
          </p:cNvPr>
          <p:cNvSpPr txBox="1"/>
          <p:nvPr/>
        </p:nvSpPr>
        <p:spPr>
          <a:xfrm>
            <a:off x="622186" y="5940804"/>
            <a:ext cx="1131114" cy="400110"/>
          </a:xfrm>
          <a:prstGeom prst="rect">
            <a:avLst/>
          </a:prstGeom>
          <a:noFill/>
        </p:spPr>
        <p:txBody>
          <a:bodyPr wrap="square" rtlCol="0">
            <a:spAutoFit/>
          </a:bodyPr>
          <a:lstStyle/>
          <a:p>
            <a:r>
              <a:rPr lang="ja-JP" altLang="en-US" sz="2000" b="1" dirty="0"/>
              <a:t>少ない</a:t>
            </a:r>
            <a:endParaRPr kumimoji="1" lang="ja-JP" altLang="en-US" sz="2000" b="1" dirty="0"/>
          </a:p>
        </p:txBody>
      </p:sp>
      <p:sp>
        <p:nvSpPr>
          <p:cNvPr id="13" name="テキスト プレースホルダー 3">
            <a:extLst>
              <a:ext uri="{FF2B5EF4-FFF2-40B4-BE49-F238E27FC236}">
                <a16:creationId xmlns:a16="http://schemas.microsoft.com/office/drawing/2014/main" id="{B188835A-DF75-4B79-B41F-27BD74300137}"/>
              </a:ext>
            </a:extLst>
          </p:cNvPr>
          <p:cNvSpPr txBox="1">
            <a:spLocks/>
          </p:cNvSpPr>
          <p:nvPr/>
        </p:nvSpPr>
        <p:spPr>
          <a:xfrm>
            <a:off x="1256939" y="2514345"/>
            <a:ext cx="2979502" cy="409297"/>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b="1" dirty="0">
                <a:solidFill>
                  <a:srgbClr val="00B050"/>
                </a:solidFill>
                <a:latin typeface="Meiryo UI" panose="020B0604030504040204" pitchFamily="50" charset="-128"/>
                <a:ea typeface="Meiryo UI" panose="020B0604030504040204" pitchFamily="50" charset="-128"/>
              </a:rPr>
              <a:t>M365 Usage Analytics</a:t>
            </a:r>
            <a:endParaRPr lang="ja-JP" altLang="en-US" sz="1800" b="1" dirty="0">
              <a:solidFill>
                <a:srgbClr val="00B050"/>
              </a:solidFill>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A74355E4-021C-4B63-BD40-324D041EB608}"/>
              </a:ext>
            </a:extLst>
          </p:cNvPr>
          <p:cNvSpPr/>
          <p:nvPr/>
        </p:nvSpPr>
        <p:spPr>
          <a:xfrm>
            <a:off x="1157681" y="2273415"/>
            <a:ext cx="3078759" cy="326331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5" name="テキスト プレースホルダー 3">
            <a:extLst>
              <a:ext uri="{FF2B5EF4-FFF2-40B4-BE49-F238E27FC236}">
                <a16:creationId xmlns:a16="http://schemas.microsoft.com/office/drawing/2014/main" id="{B4C27546-0EE9-4389-91BE-A8086AECC588}"/>
              </a:ext>
            </a:extLst>
          </p:cNvPr>
          <p:cNvSpPr txBox="1">
            <a:spLocks/>
          </p:cNvSpPr>
          <p:nvPr/>
        </p:nvSpPr>
        <p:spPr>
          <a:xfrm>
            <a:off x="1258337" y="3035860"/>
            <a:ext cx="2979502" cy="409297"/>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solidFill>
                  <a:srgbClr val="00B050"/>
                </a:solidFill>
                <a:latin typeface="Meiryo UI" panose="020B0604030504040204" pitchFamily="50" charset="-128"/>
                <a:ea typeface="Meiryo UI" panose="020B0604030504040204" pitchFamily="50" charset="-128"/>
              </a:rPr>
              <a:t>Microsoft</a:t>
            </a:r>
            <a:r>
              <a:rPr lang="ja-JP" altLang="en-US" sz="1600" dirty="0">
                <a:solidFill>
                  <a:srgbClr val="00B050"/>
                </a:solidFill>
                <a:latin typeface="Meiryo UI" panose="020B0604030504040204" pitchFamily="50" charset="-128"/>
                <a:ea typeface="Meiryo UI" panose="020B0604030504040204" pitchFamily="50" charset="-128"/>
              </a:rPr>
              <a:t>からのサービス。</a:t>
            </a:r>
          </a:p>
          <a:p>
            <a:r>
              <a:rPr lang="ja-JP" altLang="en-US" sz="1600" dirty="0">
                <a:solidFill>
                  <a:srgbClr val="00B050"/>
                </a:solidFill>
                <a:latin typeface="Meiryo UI" panose="020B0604030504040204" pitchFamily="50" charset="-128"/>
                <a:ea typeface="Meiryo UI" panose="020B0604030504040204" pitchFamily="50" charset="-128"/>
              </a:rPr>
              <a:t>テナント内</a:t>
            </a:r>
            <a:r>
              <a:rPr lang="en-US" altLang="ja-JP" sz="1600" dirty="0">
                <a:solidFill>
                  <a:srgbClr val="00B050"/>
                </a:solidFill>
                <a:latin typeface="Meiryo UI" panose="020B0604030504040204" pitchFamily="50" charset="-128"/>
                <a:ea typeface="Meiryo UI" panose="020B0604030504040204" pitchFamily="50" charset="-128"/>
              </a:rPr>
              <a:t>O365</a:t>
            </a:r>
            <a:r>
              <a:rPr lang="ja-JP" altLang="en-US" sz="1600" dirty="0">
                <a:solidFill>
                  <a:srgbClr val="00B050"/>
                </a:solidFill>
                <a:latin typeface="Meiryo UI" panose="020B0604030504040204" pitchFamily="50" charset="-128"/>
                <a:ea typeface="Meiryo UI" panose="020B0604030504040204" pitchFamily="50" charset="-128"/>
              </a:rPr>
              <a:t>利用状況を簡単に設定し表示することが可能。</a:t>
            </a:r>
            <a:endParaRPr lang="en-US" altLang="ja-JP" sz="1600" dirty="0">
              <a:solidFill>
                <a:srgbClr val="00B050"/>
              </a:solidFill>
              <a:latin typeface="Meiryo UI" panose="020B0604030504040204" pitchFamily="50" charset="-128"/>
              <a:ea typeface="Meiryo UI" panose="020B0604030504040204" pitchFamily="50" charset="-128"/>
            </a:endParaRPr>
          </a:p>
          <a:p>
            <a:r>
              <a:rPr lang="ja-JP" altLang="en-US" sz="1600" dirty="0">
                <a:solidFill>
                  <a:srgbClr val="00B050"/>
                </a:solidFill>
                <a:latin typeface="Meiryo UI" panose="020B0604030504040204" pitchFamily="50" charset="-128"/>
                <a:ea typeface="Meiryo UI" panose="020B0604030504040204" pitchFamily="50" charset="-128"/>
              </a:rPr>
              <a:t>システムで有効にすることで必要データがクラウドに用意され</a:t>
            </a:r>
            <a:r>
              <a:rPr lang="en-US" altLang="ja-JP" sz="1600" dirty="0">
                <a:solidFill>
                  <a:srgbClr val="00B050"/>
                </a:solidFill>
                <a:latin typeface="Meiryo UI" panose="020B0604030504040204" pitchFamily="50" charset="-128"/>
                <a:ea typeface="Meiryo UI" panose="020B0604030504040204" pitchFamily="50" charset="-128"/>
              </a:rPr>
              <a:t>Power</a:t>
            </a:r>
            <a:r>
              <a:rPr lang="ja-JP" altLang="en-US" sz="1600" dirty="0">
                <a:solidFill>
                  <a:srgbClr val="00B050"/>
                </a:solidFill>
                <a:latin typeface="Meiryo UI" panose="020B0604030504040204" pitchFamily="50" charset="-128"/>
                <a:ea typeface="Meiryo UI" panose="020B0604030504040204" pitchFamily="50" charset="-128"/>
              </a:rPr>
              <a:t> </a:t>
            </a:r>
            <a:r>
              <a:rPr lang="en-US" altLang="ja-JP" sz="1600" dirty="0">
                <a:solidFill>
                  <a:srgbClr val="00B050"/>
                </a:solidFill>
                <a:latin typeface="Meiryo UI" panose="020B0604030504040204" pitchFamily="50" charset="-128"/>
                <a:ea typeface="Meiryo UI" panose="020B0604030504040204" pitchFamily="50" charset="-128"/>
              </a:rPr>
              <a:t>BI</a:t>
            </a:r>
            <a:r>
              <a:rPr lang="ja-JP" altLang="en-US" sz="1600" dirty="0">
                <a:solidFill>
                  <a:srgbClr val="00B050"/>
                </a:solidFill>
                <a:latin typeface="Meiryo UI" panose="020B0604030504040204" pitchFamily="50" charset="-128"/>
                <a:ea typeface="Meiryo UI" panose="020B0604030504040204" pitchFamily="50" charset="-128"/>
              </a:rPr>
              <a:t> </a:t>
            </a:r>
            <a:r>
              <a:rPr lang="en-US" altLang="ja-JP" sz="1600" dirty="0">
                <a:solidFill>
                  <a:srgbClr val="00B050"/>
                </a:solidFill>
                <a:latin typeface="Meiryo UI" panose="020B0604030504040204" pitchFamily="50" charset="-128"/>
                <a:ea typeface="Meiryo UI" panose="020B0604030504040204" pitchFamily="50" charset="-128"/>
              </a:rPr>
              <a:t>Free</a:t>
            </a:r>
            <a:r>
              <a:rPr lang="ja-JP" altLang="en-US" sz="1600" dirty="0">
                <a:solidFill>
                  <a:srgbClr val="00B050"/>
                </a:solidFill>
                <a:latin typeface="Meiryo UI" panose="020B0604030504040204" pitchFamily="50" charset="-128"/>
                <a:ea typeface="Meiryo UI" panose="020B0604030504040204" pitchFamily="50" charset="-128"/>
              </a:rPr>
              <a:t>で閲覧することが可能。</a:t>
            </a:r>
            <a:endParaRPr lang="en-US" altLang="ja-JP" sz="1600" dirty="0">
              <a:solidFill>
                <a:srgbClr val="00B050"/>
              </a:solidFill>
              <a:latin typeface="Meiryo UI" panose="020B0604030504040204" pitchFamily="50" charset="-128"/>
              <a:ea typeface="Meiryo UI" panose="020B0604030504040204" pitchFamily="50" charset="-128"/>
            </a:endParaRPr>
          </a:p>
          <a:p>
            <a:r>
              <a:rPr lang="ja-JP" altLang="en-US" sz="1600" dirty="0">
                <a:solidFill>
                  <a:srgbClr val="00B050"/>
                </a:solidFill>
                <a:latin typeface="Meiryo UI" panose="020B0604030504040204" pitchFamily="50" charset="-128"/>
                <a:ea typeface="Meiryo UI" panose="020B0604030504040204" pitchFamily="50" charset="-128"/>
              </a:rPr>
              <a:t>監査データは含まないが、別で提供される</a:t>
            </a:r>
            <a:r>
              <a:rPr lang="en-US" altLang="ja-JP" sz="1600" dirty="0">
                <a:solidFill>
                  <a:srgbClr val="00B050"/>
                </a:solidFill>
                <a:latin typeface="Meiryo UI" panose="020B0604030504040204" pitchFamily="50" charset="-128"/>
                <a:ea typeface="Meiryo UI" panose="020B0604030504040204" pitchFamily="50" charset="-128"/>
              </a:rPr>
              <a:t>Azure</a:t>
            </a:r>
            <a:r>
              <a:rPr lang="ja-JP" altLang="en-US" sz="1600" dirty="0">
                <a:solidFill>
                  <a:srgbClr val="00B050"/>
                </a:solidFill>
                <a:latin typeface="Meiryo UI" panose="020B0604030504040204" pitchFamily="50" charset="-128"/>
                <a:ea typeface="Meiryo UI" panose="020B0604030504040204" pitchFamily="50" charset="-128"/>
              </a:rPr>
              <a:t> </a:t>
            </a:r>
            <a:r>
              <a:rPr lang="en-US" altLang="ja-JP" sz="1600" dirty="0">
                <a:solidFill>
                  <a:srgbClr val="00B050"/>
                </a:solidFill>
                <a:latin typeface="Meiryo UI" panose="020B0604030504040204" pitchFamily="50" charset="-128"/>
                <a:ea typeface="Meiryo UI" panose="020B0604030504040204" pitchFamily="50" charset="-128"/>
              </a:rPr>
              <a:t>AD Analytics</a:t>
            </a:r>
            <a:r>
              <a:rPr lang="ja-JP" altLang="en-US" sz="1600" dirty="0">
                <a:solidFill>
                  <a:srgbClr val="00B050"/>
                </a:solidFill>
                <a:latin typeface="Meiryo UI" panose="020B0604030504040204" pitchFamily="50" charset="-128"/>
                <a:ea typeface="Meiryo UI" panose="020B0604030504040204" pitchFamily="50" charset="-128"/>
              </a:rPr>
              <a:t>グラフも利用可能。</a:t>
            </a:r>
            <a:endParaRPr lang="en-US" altLang="ja-JP" sz="1600" dirty="0">
              <a:solidFill>
                <a:srgbClr val="00B050"/>
              </a:solidFill>
              <a:latin typeface="Meiryo UI" panose="020B0604030504040204" pitchFamily="50" charset="-128"/>
              <a:ea typeface="Meiryo UI" panose="020B0604030504040204" pitchFamily="50" charset="-128"/>
            </a:endParaRPr>
          </a:p>
        </p:txBody>
      </p:sp>
      <p:sp>
        <p:nvSpPr>
          <p:cNvPr id="20" name="テキスト プレースホルダー 3">
            <a:extLst>
              <a:ext uri="{FF2B5EF4-FFF2-40B4-BE49-F238E27FC236}">
                <a16:creationId xmlns:a16="http://schemas.microsoft.com/office/drawing/2014/main" id="{0A09139B-C2AA-4886-A51E-0F1DF5AEEB84}"/>
              </a:ext>
            </a:extLst>
          </p:cNvPr>
          <p:cNvSpPr txBox="1">
            <a:spLocks/>
          </p:cNvSpPr>
          <p:nvPr/>
        </p:nvSpPr>
        <p:spPr>
          <a:xfrm>
            <a:off x="4622334" y="2415075"/>
            <a:ext cx="3113715" cy="409297"/>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rgbClr val="00B0F0"/>
                </a:solidFill>
                <a:latin typeface="Meiryo UI" panose="020B0604030504040204" pitchFamily="50" charset="-128"/>
                <a:ea typeface="Meiryo UI" panose="020B0604030504040204" pitchFamily="50" charset="-128"/>
              </a:rPr>
              <a:t>データベース構築なし</a:t>
            </a:r>
            <a:br>
              <a:rPr lang="en-US" altLang="ja-JP" sz="1800" b="1" dirty="0">
                <a:solidFill>
                  <a:srgbClr val="00B0F0"/>
                </a:solidFill>
                <a:latin typeface="Meiryo UI" panose="020B0604030504040204" pitchFamily="50" charset="-128"/>
                <a:ea typeface="Meiryo UI" panose="020B0604030504040204" pitchFamily="50" charset="-128"/>
              </a:rPr>
            </a:br>
            <a:r>
              <a:rPr lang="ja-JP" altLang="en-US" sz="1800" b="1" dirty="0">
                <a:solidFill>
                  <a:srgbClr val="00B0F0"/>
                </a:solidFill>
                <a:latin typeface="Meiryo UI" panose="020B0604030504040204" pitchFamily="50" charset="-128"/>
                <a:ea typeface="Meiryo UI" panose="020B0604030504040204" pitchFamily="50" charset="-128"/>
              </a:rPr>
              <a:t>最低限データカスタマイズグラフ</a:t>
            </a:r>
          </a:p>
        </p:txBody>
      </p:sp>
      <p:sp>
        <p:nvSpPr>
          <p:cNvPr id="21" name="正方形/長方形 20">
            <a:extLst>
              <a:ext uri="{FF2B5EF4-FFF2-40B4-BE49-F238E27FC236}">
                <a16:creationId xmlns:a16="http://schemas.microsoft.com/office/drawing/2014/main" id="{0C6EC2C5-E201-4BF9-8229-994F501CD20D}"/>
              </a:ext>
            </a:extLst>
          </p:cNvPr>
          <p:cNvSpPr/>
          <p:nvPr/>
        </p:nvSpPr>
        <p:spPr>
          <a:xfrm>
            <a:off x="4598566" y="2274813"/>
            <a:ext cx="3078759" cy="326192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22" name="テキスト プレースホルダー 3">
            <a:extLst>
              <a:ext uri="{FF2B5EF4-FFF2-40B4-BE49-F238E27FC236}">
                <a16:creationId xmlns:a16="http://schemas.microsoft.com/office/drawing/2014/main" id="{02E56741-F982-4A5C-9ECC-0889DEACD514}"/>
              </a:ext>
            </a:extLst>
          </p:cNvPr>
          <p:cNvSpPr txBox="1">
            <a:spLocks/>
          </p:cNvSpPr>
          <p:nvPr/>
        </p:nvSpPr>
        <p:spPr>
          <a:xfrm>
            <a:off x="4674055" y="3095981"/>
            <a:ext cx="2979502" cy="409297"/>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solidFill>
                  <a:srgbClr val="00B0F0"/>
                </a:solidFill>
                <a:latin typeface="Meiryo UI" panose="020B0604030504040204" pitchFamily="50" charset="-128"/>
                <a:ea typeface="Meiryo UI" panose="020B0604030504040204" pitchFamily="50" charset="-128"/>
              </a:rPr>
              <a:t>必要最低限のデータを</a:t>
            </a:r>
            <a:r>
              <a:rPr lang="en-US" altLang="ja-JP" sz="1600" dirty="0">
                <a:solidFill>
                  <a:srgbClr val="00B0F0"/>
                </a:solidFill>
                <a:latin typeface="Meiryo UI" panose="020B0604030504040204" pitchFamily="50" charset="-128"/>
                <a:ea typeface="Meiryo UI" panose="020B0604030504040204" pitchFamily="50" charset="-128"/>
              </a:rPr>
              <a:t>Graph</a:t>
            </a:r>
            <a:r>
              <a:rPr lang="ja-JP" altLang="en-US" sz="1600" dirty="0">
                <a:solidFill>
                  <a:srgbClr val="00B0F0"/>
                </a:solidFill>
                <a:latin typeface="Meiryo UI" panose="020B0604030504040204" pitchFamily="50" charset="-128"/>
                <a:ea typeface="Meiryo UI" panose="020B0604030504040204" pitchFamily="50" charset="-128"/>
              </a:rPr>
              <a:t> </a:t>
            </a:r>
            <a:r>
              <a:rPr lang="en-US" altLang="ja-JP" sz="1600" dirty="0">
                <a:solidFill>
                  <a:srgbClr val="00B0F0"/>
                </a:solidFill>
                <a:latin typeface="Meiryo UI" panose="020B0604030504040204" pitchFamily="50" charset="-128"/>
                <a:ea typeface="Meiryo UI" panose="020B0604030504040204" pitchFamily="50" charset="-128"/>
              </a:rPr>
              <a:t>API</a:t>
            </a:r>
            <a:r>
              <a:rPr lang="ja-JP" altLang="en-US" sz="1600" dirty="0" err="1">
                <a:solidFill>
                  <a:srgbClr val="00B0F0"/>
                </a:solidFill>
                <a:latin typeface="Meiryo UI" panose="020B0604030504040204" pitchFamily="50" charset="-128"/>
                <a:ea typeface="Meiryo UI" panose="020B0604030504040204" pitchFamily="50" charset="-128"/>
              </a:rPr>
              <a:t>、</a:t>
            </a:r>
            <a:r>
              <a:rPr lang="ja-JP" altLang="en-US" sz="1600" dirty="0">
                <a:solidFill>
                  <a:srgbClr val="00B0F0"/>
                </a:solidFill>
                <a:latin typeface="Meiryo UI" panose="020B0604030504040204" pitchFamily="50" charset="-128"/>
                <a:ea typeface="Meiryo UI" panose="020B0604030504040204" pitchFamily="50" charset="-128"/>
              </a:rPr>
              <a:t>監査データから抽出し、ローカル</a:t>
            </a:r>
            <a:r>
              <a:rPr lang="en-US" altLang="ja-JP" sz="1600" dirty="0">
                <a:solidFill>
                  <a:srgbClr val="00B0F0"/>
                </a:solidFill>
                <a:latin typeface="Meiryo UI" panose="020B0604030504040204" pitchFamily="50" charset="-128"/>
                <a:ea typeface="Meiryo UI" panose="020B0604030504040204" pitchFamily="50" charset="-128"/>
              </a:rPr>
              <a:t>PC/OneDrive/SharePoint/</a:t>
            </a:r>
            <a:r>
              <a:rPr lang="ja-JP" altLang="en-US" sz="1600" dirty="0" err="1">
                <a:solidFill>
                  <a:srgbClr val="00B0F0"/>
                </a:solidFill>
                <a:latin typeface="Meiryo UI" panose="020B0604030504040204" pitchFamily="50" charset="-128"/>
                <a:ea typeface="Meiryo UI" panose="020B0604030504040204" pitchFamily="50" charset="-128"/>
              </a:rPr>
              <a:t>に保</a:t>
            </a:r>
            <a:r>
              <a:rPr lang="ja-JP" altLang="en-US" sz="1600" dirty="0">
                <a:solidFill>
                  <a:srgbClr val="00B0F0"/>
                </a:solidFill>
                <a:latin typeface="Meiryo UI" panose="020B0604030504040204" pitchFamily="50" charset="-128"/>
                <a:ea typeface="Meiryo UI" panose="020B0604030504040204" pitchFamily="50" charset="-128"/>
              </a:rPr>
              <a:t>存して</a:t>
            </a:r>
            <a:r>
              <a:rPr lang="en-US" altLang="ja-JP" sz="1600" dirty="0">
                <a:solidFill>
                  <a:srgbClr val="00B0F0"/>
                </a:solidFill>
                <a:latin typeface="Meiryo UI" panose="020B0604030504040204" pitchFamily="50" charset="-128"/>
                <a:ea typeface="Meiryo UI" panose="020B0604030504040204" pitchFamily="50" charset="-128"/>
              </a:rPr>
              <a:t>Excel</a:t>
            </a:r>
            <a:r>
              <a:rPr lang="ja-JP" altLang="en-US" sz="1600" dirty="0">
                <a:solidFill>
                  <a:srgbClr val="00B0F0"/>
                </a:solidFill>
                <a:latin typeface="Meiryo UI" panose="020B0604030504040204" pitchFamily="50" charset="-128"/>
                <a:ea typeface="Meiryo UI" panose="020B0604030504040204" pitchFamily="50" charset="-128"/>
              </a:rPr>
              <a:t>や</a:t>
            </a:r>
            <a:r>
              <a:rPr lang="en-US" altLang="ja-JP" sz="1600" dirty="0">
                <a:solidFill>
                  <a:srgbClr val="00B0F0"/>
                </a:solidFill>
                <a:latin typeface="Meiryo UI" panose="020B0604030504040204" pitchFamily="50" charset="-128"/>
                <a:ea typeface="Meiryo UI" panose="020B0604030504040204" pitchFamily="50" charset="-128"/>
              </a:rPr>
              <a:t>Power</a:t>
            </a:r>
            <a:r>
              <a:rPr lang="ja-JP" altLang="en-US" sz="1600" dirty="0">
                <a:solidFill>
                  <a:srgbClr val="00B0F0"/>
                </a:solidFill>
                <a:latin typeface="Meiryo UI" panose="020B0604030504040204" pitchFamily="50" charset="-128"/>
                <a:ea typeface="Meiryo UI" panose="020B0604030504040204" pitchFamily="50" charset="-128"/>
              </a:rPr>
              <a:t> </a:t>
            </a:r>
            <a:r>
              <a:rPr lang="en-US" altLang="ja-JP" sz="1600" dirty="0">
                <a:solidFill>
                  <a:srgbClr val="00B0F0"/>
                </a:solidFill>
                <a:latin typeface="Meiryo UI" panose="020B0604030504040204" pitchFamily="50" charset="-128"/>
                <a:ea typeface="Meiryo UI" panose="020B0604030504040204" pitchFamily="50" charset="-128"/>
              </a:rPr>
              <a:t>BI</a:t>
            </a:r>
            <a:r>
              <a:rPr lang="ja-JP" altLang="en-US" sz="1600" dirty="0">
                <a:solidFill>
                  <a:srgbClr val="00B0F0"/>
                </a:solidFill>
                <a:latin typeface="Meiryo UI" panose="020B0604030504040204" pitchFamily="50" charset="-128"/>
                <a:ea typeface="Meiryo UI" panose="020B0604030504040204" pitchFamily="50" charset="-128"/>
              </a:rPr>
              <a:t>でグラフ表示する。</a:t>
            </a:r>
            <a:endParaRPr lang="en-US" altLang="ja-JP" sz="1600" dirty="0">
              <a:solidFill>
                <a:srgbClr val="00B0F0"/>
              </a:solidFill>
              <a:latin typeface="Meiryo UI" panose="020B0604030504040204" pitchFamily="50" charset="-128"/>
              <a:ea typeface="Meiryo UI" panose="020B0604030504040204" pitchFamily="50" charset="-128"/>
            </a:endParaRPr>
          </a:p>
          <a:p>
            <a:r>
              <a:rPr lang="en-US" altLang="ja-JP" sz="1600" dirty="0">
                <a:solidFill>
                  <a:srgbClr val="00B0F0"/>
                </a:solidFill>
                <a:latin typeface="Meiryo UI" panose="020B0604030504040204" pitchFamily="50" charset="-128"/>
                <a:ea typeface="Meiryo UI" panose="020B0604030504040204" pitchFamily="50" charset="-128"/>
              </a:rPr>
              <a:t>DB</a:t>
            </a:r>
            <a:r>
              <a:rPr lang="ja-JP" altLang="en-US" sz="1600" dirty="0">
                <a:solidFill>
                  <a:srgbClr val="00B0F0"/>
                </a:solidFill>
                <a:latin typeface="Meiryo UI" panose="020B0604030504040204" pitchFamily="50" charset="-128"/>
                <a:ea typeface="Meiryo UI" panose="020B0604030504040204" pitchFamily="50" charset="-128"/>
              </a:rPr>
              <a:t>を利用しないためデータ量を抑えられるデータのみを参照する。</a:t>
            </a:r>
            <a:endParaRPr lang="en-US" altLang="ja-JP" sz="1600" dirty="0">
              <a:solidFill>
                <a:srgbClr val="00B0F0"/>
              </a:solidFill>
              <a:latin typeface="Meiryo UI" panose="020B0604030504040204" pitchFamily="50" charset="-128"/>
              <a:ea typeface="Meiryo UI" panose="020B0604030504040204" pitchFamily="50" charset="-128"/>
            </a:endParaRPr>
          </a:p>
          <a:p>
            <a:r>
              <a:rPr lang="en-US" altLang="ja-JP" sz="1600" dirty="0">
                <a:solidFill>
                  <a:srgbClr val="00B0F0"/>
                </a:solidFill>
                <a:latin typeface="Meiryo UI" panose="020B0604030504040204" pitchFamily="50" charset="-128"/>
                <a:ea typeface="Meiryo UI" panose="020B0604030504040204" pitchFamily="50" charset="-128"/>
              </a:rPr>
              <a:t>Zeal</a:t>
            </a:r>
            <a:r>
              <a:rPr lang="ja-JP" altLang="en-US" sz="1600" dirty="0">
                <a:solidFill>
                  <a:srgbClr val="00B0F0"/>
                </a:solidFill>
                <a:latin typeface="Meiryo UI" panose="020B0604030504040204" pitchFamily="50" charset="-128"/>
                <a:ea typeface="Meiryo UI" panose="020B0604030504040204" pitchFamily="50" charset="-128"/>
              </a:rPr>
              <a:t>・</a:t>
            </a:r>
            <a:r>
              <a:rPr lang="en-US" altLang="ja-JP" sz="1600" dirty="0">
                <a:solidFill>
                  <a:srgbClr val="00B0F0"/>
                </a:solidFill>
                <a:latin typeface="Meiryo UI" panose="020B0604030504040204" pitchFamily="50" charset="-128"/>
                <a:ea typeface="Meiryo UI" panose="020B0604030504040204" pitchFamily="50" charset="-128"/>
              </a:rPr>
              <a:t>SBT</a:t>
            </a:r>
            <a:r>
              <a:rPr lang="ja-JP" altLang="en-US" sz="1600" dirty="0">
                <a:solidFill>
                  <a:srgbClr val="00B0F0"/>
                </a:solidFill>
                <a:latin typeface="Meiryo UI" panose="020B0604030504040204" pitchFamily="50" charset="-128"/>
                <a:ea typeface="Meiryo UI" panose="020B0604030504040204" pitchFamily="50" charset="-128"/>
              </a:rPr>
              <a:t>構築支援パートナーもあり。</a:t>
            </a:r>
            <a:endParaRPr lang="en-US" altLang="ja-JP" sz="1600" dirty="0">
              <a:solidFill>
                <a:srgbClr val="00B0F0"/>
              </a:solidFill>
              <a:latin typeface="Meiryo UI" panose="020B0604030504040204" pitchFamily="50" charset="-128"/>
              <a:ea typeface="Meiryo UI" panose="020B0604030504040204" pitchFamily="50" charset="-128"/>
            </a:endParaRPr>
          </a:p>
        </p:txBody>
      </p:sp>
      <p:sp>
        <p:nvSpPr>
          <p:cNvPr id="23" name="テキスト プレースホルダー 3">
            <a:extLst>
              <a:ext uri="{FF2B5EF4-FFF2-40B4-BE49-F238E27FC236}">
                <a16:creationId xmlns:a16="http://schemas.microsoft.com/office/drawing/2014/main" id="{531697B1-AD6E-4EE1-83A2-34639D97D663}"/>
              </a:ext>
            </a:extLst>
          </p:cNvPr>
          <p:cNvSpPr txBox="1">
            <a:spLocks/>
          </p:cNvSpPr>
          <p:nvPr/>
        </p:nvSpPr>
        <p:spPr>
          <a:xfrm>
            <a:off x="8180654" y="2399695"/>
            <a:ext cx="2979502" cy="409297"/>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rgbClr val="B30D8F"/>
                </a:solidFill>
                <a:latin typeface="Meiryo UI" panose="020B0604030504040204" pitchFamily="50" charset="-128"/>
                <a:ea typeface="Meiryo UI" panose="020B0604030504040204" pitchFamily="50" charset="-128"/>
              </a:rPr>
              <a:t>データベース構築あり</a:t>
            </a:r>
            <a:br>
              <a:rPr lang="en-US" altLang="ja-JP" sz="1800" b="1" dirty="0">
                <a:solidFill>
                  <a:srgbClr val="B30D8F"/>
                </a:solidFill>
                <a:latin typeface="Meiryo UI" panose="020B0604030504040204" pitchFamily="50" charset="-128"/>
                <a:ea typeface="Meiryo UI" panose="020B0604030504040204" pitchFamily="50" charset="-128"/>
              </a:rPr>
            </a:br>
            <a:r>
              <a:rPr lang="ja-JP" altLang="en-US" sz="1800" b="1" dirty="0">
                <a:solidFill>
                  <a:srgbClr val="B30D8F"/>
                </a:solidFill>
                <a:latin typeface="Meiryo UI" panose="020B0604030504040204" pitchFamily="50" charset="-128"/>
                <a:ea typeface="Meiryo UI" panose="020B0604030504040204" pitchFamily="50" charset="-128"/>
              </a:rPr>
              <a:t>環境構築・パートナー製品</a:t>
            </a:r>
          </a:p>
        </p:txBody>
      </p:sp>
      <p:sp>
        <p:nvSpPr>
          <p:cNvPr id="24" name="正方形/長方形 23">
            <a:extLst>
              <a:ext uri="{FF2B5EF4-FFF2-40B4-BE49-F238E27FC236}">
                <a16:creationId xmlns:a16="http://schemas.microsoft.com/office/drawing/2014/main" id="{19518AB1-10BB-4D57-A25A-849C8EAEB62D}"/>
              </a:ext>
            </a:extLst>
          </p:cNvPr>
          <p:cNvSpPr/>
          <p:nvPr/>
        </p:nvSpPr>
        <p:spPr>
          <a:xfrm>
            <a:off x="7997506" y="2276212"/>
            <a:ext cx="3078759" cy="3252134"/>
          </a:xfrm>
          <a:prstGeom prst="rect">
            <a:avLst/>
          </a:prstGeom>
          <a:noFill/>
          <a:ln>
            <a:solidFill>
              <a:srgbClr val="B30D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25" name="テキスト プレースホルダー 3">
            <a:extLst>
              <a:ext uri="{FF2B5EF4-FFF2-40B4-BE49-F238E27FC236}">
                <a16:creationId xmlns:a16="http://schemas.microsoft.com/office/drawing/2014/main" id="{21D512DD-F93B-4859-985F-5B102395AAAB}"/>
              </a:ext>
            </a:extLst>
          </p:cNvPr>
          <p:cNvSpPr txBox="1">
            <a:spLocks/>
          </p:cNvSpPr>
          <p:nvPr/>
        </p:nvSpPr>
        <p:spPr>
          <a:xfrm>
            <a:off x="8098162" y="3088990"/>
            <a:ext cx="2979502" cy="409297"/>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solidFill>
                  <a:srgbClr val="B30D8F"/>
                </a:solidFill>
                <a:latin typeface="Meiryo UI" panose="020B0604030504040204" pitchFamily="50" charset="-128"/>
                <a:ea typeface="Meiryo UI" panose="020B0604030504040204" pitchFamily="50" charset="-128"/>
              </a:rPr>
              <a:t>詳細な監査データ・ユーザーログを参照して何月何日、何時何分に誰が誰になにをしたか、把握可能。</a:t>
            </a:r>
            <a:endParaRPr lang="en-US" altLang="ja-JP" sz="1600" dirty="0">
              <a:solidFill>
                <a:srgbClr val="B30D8F"/>
              </a:solidFill>
              <a:latin typeface="Meiryo UI" panose="020B0604030504040204" pitchFamily="50" charset="-128"/>
              <a:ea typeface="Meiryo UI" panose="020B0604030504040204" pitchFamily="50" charset="-128"/>
            </a:endParaRPr>
          </a:p>
          <a:p>
            <a:r>
              <a:rPr lang="ja-JP" altLang="en-US" sz="1600" dirty="0">
                <a:solidFill>
                  <a:srgbClr val="B30D8F"/>
                </a:solidFill>
                <a:latin typeface="Meiryo UI" panose="020B0604030504040204" pitchFamily="50" charset="-128"/>
                <a:ea typeface="Meiryo UI" panose="020B0604030504040204" pitchFamily="50" charset="-128"/>
              </a:rPr>
              <a:t>詳細な見える化が実現可能であり</a:t>
            </a:r>
            <a:br>
              <a:rPr lang="en-US" altLang="ja-JP" sz="1600" dirty="0">
                <a:solidFill>
                  <a:srgbClr val="B30D8F"/>
                </a:solidFill>
                <a:latin typeface="Meiryo UI" panose="020B0604030504040204" pitchFamily="50" charset="-128"/>
                <a:ea typeface="Meiryo UI" panose="020B0604030504040204" pitchFamily="50" charset="-128"/>
              </a:rPr>
            </a:br>
            <a:r>
              <a:rPr lang="ja-JP" altLang="en-US" sz="1600" dirty="0">
                <a:solidFill>
                  <a:srgbClr val="B30D8F"/>
                </a:solidFill>
                <a:latin typeface="Meiryo UI" panose="020B0604030504040204" pitchFamily="50" charset="-128"/>
                <a:ea typeface="Meiryo UI" panose="020B0604030504040204" pitchFamily="50" charset="-128"/>
              </a:rPr>
              <a:t>監査データの保存にもつながる。</a:t>
            </a:r>
            <a:endParaRPr lang="en-US" altLang="ja-JP" sz="1600" dirty="0">
              <a:solidFill>
                <a:srgbClr val="B30D8F"/>
              </a:solidFill>
              <a:latin typeface="Meiryo UI" panose="020B0604030504040204" pitchFamily="50" charset="-128"/>
              <a:ea typeface="Meiryo UI" panose="020B0604030504040204" pitchFamily="50" charset="-128"/>
            </a:endParaRPr>
          </a:p>
          <a:p>
            <a:r>
              <a:rPr lang="en-US" altLang="ja-JP" sz="1600" u="sng" dirty="0" err="1">
                <a:solidFill>
                  <a:srgbClr val="B30D8F"/>
                </a:solidFill>
                <a:latin typeface="Meiryo UI" panose="020B0604030504040204" pitchFamily="50" charset="-128"/>
                <a:ea typeface="Meiryo UI" panose="020B0604030504040204" pitchFamily="50" charset="-128"/>
              </a:rPr>
              <a:t>BBSystem</a:t>
            </a:r>
            <a:r>
              <a:rPr lang="ja-JP" altLang="en-US" sz="1600" u="sng" dirty="0" err="1">
                <a:solidFill>
                  <a:srgbClr val="B30D8F"/>
                </a:solidFill>
                <a:latin typeface="Meiryo UI" panose="020B0604030504040204" pitchFamily="50" charset="-128"/>
                <a:ea typeface="Meiryo UI" panose="020B0604030504040204" pitchFamily="50" charset="-128"/>
              </a:rPr>
              <a:t>、</a:t>
            </a:r>
            <a:r>
              <a:rPr lang="en-US" altLang="ja-JP" sz="1600" u="sng" dirty="0">
                <a:solidFill>
                  <a:srgbClr val="B30D8F"/>
                </a:solidFill>
                <a:latin typeface="Meiryo UI" panose="020B0604030504040204" pitchFamily="50" charset="-128"/>
                <a:ea typeface="Meiryo UI" panose="020B0604030504040204" pitchFamily="50" charset="-128"/>
              </a:rPr>
              <a:t>Discoveries</a:t>
            </a:r>
            <a:r>
              <a:rPr lang="ja-JP" altLang="en-US" sz="1600" u="sng" dirty="0" err="1">
                <a:solidFill>
                  <a:srgbClr val="B30D8F"/>
                </a:solidFill>
                <a:latin typeface="Meiryo UI" panose="020B0604030504040204" pitchFamily="50" charset="-128"/>
                <a:ea typeface="Meiryo UI" panose="020B0604030504040204" pitchFamily="50" charset="-128"/>
              </a:rPr>
              <a:t>、</a:t>
            </a:r>
            <a:r>
              <a:rPr lang="en-US" altLang="ja-JP" sz="1600" u="sng" dirty="0">
                <a:solidFill>
                  <a:srgbClr val="B30D8F"/>
                </a:solidFill>
                <a:latin typeface="Meiryo UI" panose="020B0604030504040204" pitchFamily="50" charset="-128"/>
                <a:ea typeface="Meiryo UI" panose="020B0604030504040204" pitchFamily="50" charset="-128"/>
              </a:rPr>
              <a:t>Zeal</a:t>
            </a:r>
            <a:r>
              <a:rPr lang="ja-JP" altLang="en-US" sz="1600" u="sng" dirty="0">
                <a:solidFill>
                  <a:srgbClr val="B30D8F"/>
                </a:solidFill>
                <a:latin typeface="Meiryo UI" panose="020B0604030504040204" pitchFamily="50" charset="-128"/>
                <a:ea typeface="Meiryo UI" panose="020B0604030504040204" pitchFamily="50" charset="-128"/>
              </a:rPr>
              <a:t>・</a:t>
            </a:r>
            <a:r>
              <a:rPr lang="en-US" altLang="ja-JP" sz="1600" u="sng" dirty="0">
                <a:solidFill>
                  <a:srgbClr val="B30D8F"/>
                </a:solidFill>
                <a:latin typeface="Meiryo UI" panose="020B0604030504040204" pitchFamily="50" charset="-128"/>
                <a:ea typeface="Meiryo UI" panose="020B0604030504040204" pitchFamily="50" charset="-128"/>
              </a:rPr>
              <a:t>SBT</a:t>
            </a:r>
            <a:r>
              <a:rPr lang="ja-JP" altLang="en-US" sz="1600" u="sng" dirty="0">
                <a:solidFill>
                  <a:srgbClr val="B30D8F"/>
                </a:solidFill>
                <a:latin typeface="Meiryo UI" panose="020B0604030504040204" pitchFamily="50" charset="-128"/>
                <a:ea typeface="Meiryo UI" panose="020B0604030504040204" pitchFamily="50" charset="-128"/>
              </a:rPr>
              <a:t>構築支援パートナーもあり。</a:t>
            </a:r>
            <a:endParaRPr lang="en-US" altLang="ja-JP" sz="1600" u="sng" dirty="0">
              <a:solidFill>
                <a:srgbClr val="B30D8F"/>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1672448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51285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F731FA8-4F53-417C-8874-352A85B81C70}"/>
              </a:ext>
            </a:extLst>
          </p:cNvPr>
          <p:cNvSpPr>
            <a:spLocks noGrp="1"/>
          </p:cNvSpPr>
          <p:nvPr>
            <p:ph type="ctrTitle"/>
          </p:nvPr>
        </p:nvSpPr>
        <p:spPr/>
        <p:txBody>
          <a:bodyPr>
            <a:normAutofit/>
          </a:bodyPr>
          <a:lstStyle/>
          <a:p>
            <a:r>
              <a:rPr kumimoji="1" lang="en-US" altLang="ja-JP" sz="4800" dirty="0">
                <a:latin typeface="メイリオ" panose="020B0604030504040204" pitchFamily="50" charset="-128"/>
                <a:ea typeface="メイリオ" panose="020B0604030504040204" pitchFamily="50" charset="-128"/>
              </a:rPr>
              <a:t>Power</a:t>
            </a:r>
            <a:r>
              <a:rPr kumimoji="1" lang="ja-JP" altLang="en-US" sz="4800" dirty="0">
                <a:latin typeface="メイリオ" panose="020B0604030504040204" pitchFamily="50" charset="-128"/>
                <a:ea typeface="メイリオ" panose="020B0604030504040204" pitchFamily="50" charset="-128"/>
              </a:rPr>
              <a:t> </a:t>
            </a:r>
            <a:r>
              <a:rPr kumimoji="1" lang="en-US" altLang="ja-JP" sz="4800" dirty="0">
                <a:latin typeface="メイリオ" panose="020B0604030504040204" pitchFamily="50" charset="-128"/>
                <a:ea typeface="メイリオ" panose="020B0604030504040204" pitchFamily="50" charset="-128"/>
              </a:rPr>
              <a:t>BI</a:t>
            </a:r>
            <a:r>
              <a:rPr kumimoji="1" lang="ja-JP" altLang="en-US" sz="4800" dirty="0">
                <a:latin typeface="メイリオ" panose="020B0604030504040204" pitchFamily="50" charset="-128"/>
                <a:ea typeface="メイリオ" panose="020B0604030504040204" pitchFamily="50" charset="-128"/>
              </a:rPr>
              <a:t>サンプルグラフ</a:t>
            </a:r>
          </a:p>
        </p:txBody>
      </p:sp>
      <p:sp>
        <p:nvSpPr>
          <p:cNvPr id="5" name="テキスト プレースホルダー 4">
            <a:extLst>
              <a:ext uri="{FF2B5EF4-FFF2-40B4-BE49-F238E27FC236}">
                <a16:creationId xmlns:a16="http://schemas.microsoft.com/office/drawing/2014/main" id="{81937AD4-6A69-4B55-99EB-153B025D7AB9}"/>
              </a:ext>
            </a:extLst>
          </p:cNvPr>
          <p:cNvSpPr>
            <a:spLocks noGrp="1"/>
          </p:cNvSpPr>
          <p:nvPr>
            <p:ph type="subTitle" idx="1"/>
          </p:nvPr>
        </p:nvSpPr>
        <p:spPr/>
        <p:txBody>
          <a:bodyPr/>
          <a:lstStyle/>
          <a:p>
            <a:r>
              <a:rPr lang="en-US" altLang="ja-JP"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Office365</a:t>
            </a:r>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en-US" altLang="ja-JP"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Teams</a:t>
            </a:r>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利用状況の可視化</a:t>
            </a:r>
            <a:endParaRPr kumimoji="1" lang="ja-JP" altLang="en-US" dirty="0"/>
          </a:p>
        </p:txBody>
      </p:sp>
    </p:spTree>
    <p:extLst>
      <p:ext uri="{BB962C8B-B14F-4D97-AF65-F5344CB8AC3E}">
        <p14:creationId xmlns:p14="http://schemas.microsoft.com/office/powerpoint/2010/main" val="640759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本資料で紹介するグラフについて</a:t>
            </a:r>
          </a:p>
        </p:txBody>
      </p:sp>
      <p:sp>
        <p:nvSpPr>
          <p:cNvPr id="4" name="テキスト プレースホルダー 3">
            <a:extLst>
              <a:ext uri="{FF2B5EF4-FFF2-40B4-BE49-F238E27FC236}">
                <a16:creationId xmlns:a16="http://schemas.microsoft.com/office/drawing/2014/main" id="{DF3FEECC-D1BD-406E-9F03-5CC929AD68ED}"/>
              </a:ext>
            </a:extLst>
          </p:cNvPr>
          <p:cNvSpPr>
            <a:spLocks noGrp="1"/>
          </p:cNvSpPr>
          <p:nvPr>
            <p:ph type="body" sz="quarter" idx="10"/>
          </p:nvPr>
        </p:nvSpPr>
        <p:spPr>
          <a:xfrm>
            <a:off x="827700" y="763764"/>
            <a:ext cx="10379992" cy="2231106"/>
          </a:xfrm>
        </p:spPr>
        <p:txBody>
          <a:bodyPr>
            <a:noAutofit/>
          </a:bodyPr>
          <a:lstStyle/>
          <a:p>
            <a:endParaRPr lang="en-US" altLang="ja-JP" sz="1400" dirty="0">
              <a:solidFill>
                <a:srgbClr val="7030A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rgbClr val="7030A0"/>
                </a:solidFill>
                <a:latin typeface="Meiryo UI" panose="020B0604030504040204" pitchFamily="50" charset="-128"/>
                <a:ea typeface="Meiryo UI" panose="020B0604030504040204" pitchFamily="50" charset="-128"/>
              </a:rPr>
              <a:t>データベース構築が必要な環境構築、</a:t>
            </a:r>
            <a:r>
              <a:rPr lang="ja-JP" altLang="en-US" sz="1800" b="1" u="sng" dirty="0">
                <a:solidFill>
                  <a:srgbClr val="7030A0"/>
                </a:solidFill>
                <a:latin typeface="Meiryo UI" panose="020B0604030504040204" pitchFamily="50" charset="-128"/>
                <a:ea typeface="Meiryo UI" panose="020B0604030504040204" pitchFamily="50" charset="-128"/>
              </a:rPr>
              <a:t>パートナーソリューション導入前に、データベースの用意なしに</a:t>
            </a:r>
            <a:br>
              <a:rPr lang="en-US" altLang="ja-JP" sz="1800" b="1" u="sng" dirty="0">
                <a:solidFill>
                  <a:srgbClr val="7030A0"/>
                </a:solidFill>
                <a:latin typeface="Meiryo UI" panose="020B0604030504040204" pitchFamily="50" charset="-128"/>
                <a:ea typeface="Meiryo UI" panose="020B0604030504040204" pitchFamily="50" charset="-128"/>
              </a:rPr>
            </a:br>
            <a:r>
              <a:rPr lang="ja-JP" altLang="en-US" sz="1800" b="1" u="sng" dirty="0">
                <a:solidFill>
                  <a:srgbClr val="7030A0"/>
                </a:solidFill>
                <a:latin typeface="Meiryo UI" panose="020B0604030504040204" pitchFamily="50" charset="-128"/>
                <a:ea typeface="Meiryo UI" panose="020B0604030504040204" pitchFamily="50" charset="-128"/>
              </a:rPr>
              <a:t>“迅速に”・“簡単に”・“無償で”、見える化の重要性と有効性、コンセプトを体験・利用頂くものです。</a:t>
            </a:r>
            <a:endParaRPr lang="en-US" altLang="ja-JP" sz="1800" b="1" u="sng" dirty="0">
              <a:solidFill>
                <a:srgbClr val="7030A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rgbClr val="7030A0"/>
                </a:solidFill>
                <a:latin typeface="Meiryo UI" panose="020B0604030504040204" pitchFamily="50" charset="-128"/>
                <a:ea typeface="Meiryo UI" panose="020B0604030504040204" pitchFamily="50" charset="-128"/>
              </a:rPr>
              <a:t>基本的に</a:t>
            </a:r>
            <a:r>
              <a:rPr lang="en-US" altLang="ja-JP" sz="1800" dirty="0">
                <a:solidFill>
                  <a:srgbClr val="7030A0"/>
                </a:solidFill>
                <a:latin typeface="Meiryo UI" panose="020B0604030504040204" pitchFamily="50" charset="-128"/>
                <a:ea typeface="Meiryo UI" panose="020B0604030504040204" pitchFamily="50" charset="-128"/>
              </a:rPr>
              <a:t>Office365</a:t>
            </a:r>
            <a:r>
              <a:rPr lang="ja-JP" altLang="en-US" sz="1800" dirty="0">
                <a:solidFill>
                  <a:srgbClr val="7030A0"/>
                </a:solidFill>
                <a:latin typeface="Meiryo UI" panose="020B0604030504040204" pitchFamily="50" charset="-128"/>
                <a:ea typeface="Meiryo UI" panose="020B0604030504040204" pitchFamily="50" charset="-128"/>
              </a:rPr>
              <a:t>利用状況を把握する目的で利用します。</a:t>
            </a:r>
            <a:endParaRPr lang="en-US" altLang="ja-JP" sz="1800" dirty="0">
              <a:solidFill>
                <a:srgbClr val="7030A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rgbClr val="7030A0"/>
                </a:solidFill>
                <a:latin typeface="Meiryo UI" panose="020B0604030504040204" pitchFamily="50" charset="-128"/>
                <a:ea typeface="Meiryo UI" panose="020B0604030504040204" pitchFamily="50" charset="-128"/>
              </a:rPr>
              <a:t>既に</a:t>
            </a:r>
            <a:r>
              <a:rPr lang="en-US" altLang="ja-JP" sz="1800" dirty="0">
                <a:solidFill>
                  <a:srgbClr val="7030A0"/>
                </a:solidFill>
                <a:latin typeface="Meiryo UI" panose="020B0604030504040204" pitchFamily="50" charset="-128"/>
                <a:ea typeface="Meiryo UI" panose="020B0604030504040204" pitchFamily="50" charset="-128"/>
              </a:rPr>
              <a:t>Excel</a:t>
            </a:r>
            <a:r>
              <a:rPr lang="ja-JP" altLang="en-US" sz="1800" dirty="0">
                <a:solidFill>
                  <a:srgbClr val="7030A0"/>
                </a:solidFill>
                <a:latin typeface="Meiryo UI" panose="020B0604030504040204" pitchFamily="50" charset="-128"/>
                <a:ea typeface="Meiryo UI" panose="020B0604030504040204" pitchFamily="50" charset="-128"/>
              </a:rPr>
              <a:t> </a:t>
            </a:r>
            <a:r>
              <a:rPr lang="en-US" altLang="ja-JP" sz="1800" dirty="0">
                <a:solidFill>
                  <a:srgbClr val="7030A0"/>
                </a:solidFill>
                <a:latin typeface="Meiryo UI" panose="020B0604030504040204" pitchFamily="50" charset="-128"/>
                <a:ea typeface="Meiryo UI" panose="020B0604030504040204" pitchFamily="50" charset="-128"/>
              </a:rPr>
              <a:t>Pivot</a:t>
            </a:r>
            <a:r>
              <a:rPr lang="ja-JP" altLang="en-US" sz="1800" dirty="0">
                <a:solidFill>
                  <a:srgbClr val="7030A0"/>
                </a:solidFill>
                <a:latin typeface="Meiryo UI" panose="020B0604030504040204" pitchFamily="50" charset="-128"/>
                <a:ea typeface="Meiryo UI" panose="020B0604030504040204" pitchFamily="50" charset="-128"/>
              </a:rPr>
              <a:t> </a:t>
            </a:r>
            <a:r>
              <a:rPr lang="en-US" altLang="ja-JP" sz="1800" dirty="0">
                <a:solidFill>
                  <a:srgbClr val="7030A0"/>
                </a:solidFill>
                <a:latin typeface="Meiryo UI" panose="020B0604030504040204" pitchFamily="50" charset="-128"/>
                <a:ea typeface="Meiryo UI" panose="020B0604030504040204" pitchFamily="50" charset="-128"/>
              </a:rPr>
              <a:t>Table</a:t>
            </a:r>
            <a:r>
              <a:rPr lang="ja-JP" altLang="en-US" sz="1800" dirty="0">
                <a:solidFill>
                  <a:srgbClr val="7030A0"/>
                </a:solidFill>
                <a:latin typeface="Meiryo UI" panose="020B0604030504040204" pitchFamily="50" charset="-128"/>
                <a:ea typeface="Meiryo UI" panose="020B0604030504040204" pitchFamily="50" charset="-128"/>
              </a:rPr>
              <a:t>等で手動で利用状況レポート作成・分析しているお客様が</a:t>
            </a:r>
            <a:br>
              <a:rPr lang="en-US" altLang="ja-JP" sz="1800" dirty="0">
                <a:solidFill>
                  <a:srgbClr val="7030A0"/>
                </a:solidFill>
                <a:latin typeface="Meiryo UI" panose="020B0604030504040204" pitchFamily="50" charset="-128"/>
                <a:ea typeface="Meiryo UI" panose="020B0604030504040204" pitchFamily="50" charset="-128"/>
              </a:rPr>
            </a:br>
            <a:r>
              <a:rPr lang="en-US" altLang="ja-JP" sz="1800" dirty="0">
                <a:solidFill>
                  <a:srgbClr val="7030A0"/>
                </a:solidFill>
                <a:latin typeface="Meiryo UI" panose="020B0604030504040204" pitchFamily="50" charset="-128"/>
                <a:ea typeface="Meiryo UI" panose="020B0604030504040204" pitchFamily="50" charset="-128"/>
              </a:rPr>
              <a:t>Power</a:t>
            </a:r>
            <a:r>
              <a:rPr lang="ja-JP" altLang="en-US" sz="1800" dirty="0">
                <a:solidFill>
                  <a:srgbClr val="7030A0"/>
                </a:solidFill>
                <a:latin typeface="Meiryo UI" panose="020B0604030504040204" pitchFamily="50" charset="-128"/>
                <a:ea typeface="Meiryo UI" panose="020B0604030504040204" pitchFamily="50" charset="-128"/>
              </a:rPr>
              <a:t> </a:t>
            </a:r>
            <a:r>
              <a:rPr lang="en-US" altLang="ja-JP" sz="1800" dirty="0">
                <a:solidFill>
                  <a:srgbClr val="7030A0"/>
                </a:solidFill>
                <a:latin typeface="Meiryo UI" panose="020B0604030504040204" pitchFamily="50" charset="-128"/>
                <a:ea typeface="Meiryo UI" panose="020B0604030504040204" pitchFamily="50" charset="-128"/>
              </a:rPr>
              <a:t>BI</a:t>
            </a:r>
            <a:r>
              <a:rPr lang="ja-JP" altLang="en-US" sz="1800" dirty="0">
                <a:solidFill>
                  <a:srgbClr val="7030A0"/>
                </a:solidFill>
                <a:latin typeface="Meiryo UI" panose="020B0604030504040204" pitchFamily="50" charset="-128"/>
                <a:ea typeface="Meiryo UI" panose="020B0604030504040204" pitchFamily="50" charset="-128"/>
              </a:rPr>
              <a:t>を利用することにより、より簡単にグラフ表示して頂き</a:t>
            </a:r>
            <a:r>
              <a:rPr lang="en-US" altLang="ja-JP" sz="1800" dirty="0">
                <a:solidFill>
                  <a:srgbClr val="7030A0"/>
                </a:solidFill>
                <a:latin typeface="Meiryo UI" panose="020B0604030504040204" pitchFamily="50" charset="-128"/>
                <a:ea typeface="Meiryo UI" panose="020B0604030504040204" pitchFamily="50" charset="-128"/>
              </a:rPr>
              <a:t>Power</a:t>
            </a:r>
            <a:r>
              <a:rPr lang="ja-JP" altLang="en-US" sz="1800" dirty="0">
                <a:solidFill>
                  <a:srgbClr val="7030A0"/>
                </a:solidFill>
                <a:latin typeface="Meiryo UI" panose="020B0604030504040204" pitchFamily="50" charset="-128"/>
                <a:ea typeface="Meiryo UI" panose="020B0604030504040204" pitchFamily="50" charset="-128"/>
              </a:rPr>
              <a:t> </a:t>
            </a:r>
            <a:r>
              <a:rPr lang="en-US" altLang="ja-JP" sz="1800" dirty="0">
                <a:solidFill>
                  <a:srgbClr val="7030A0"/>
                </a:solidFill>
                <a:latin typeface="Meiryo UI" panose="020B0604030504040204" pitchFamily="50" charset="-128"/>
                <a:ea typeface="Meiryo UI" panose="020B0604030504040204" pitchFamily="50" charset="-128"/>
              </a:rPr>
              <a:t>BI</a:t>
            </a:r>
            <a:r>
              <a:rPr lang="ja-JP" altLang="en-US" sz="1800" dirty="0">
                <a:solidFill>
                  <a:srgbClr val="7030A0"/>
                </a:solidFill>
                <a:latin typeface="Meiryo UI" panose="020B0604030504040204" pitchFamily="50" charset="-128"/>
                <a:ea typeface="Meiryo UI" panose="020B0604030504040204" pitchFamily="50" charset="-128"/>
              </a:rPr>
              <a:t>の良さを体験して頂くものです。</a:t>
            </a:r>
            <a:endParaRPr lang="en-US" altLang="ja-JP" sz="1800" dirty="0">
              <a:solidFill>
                <a:srgbClr val="7030A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en-US" altLang="ja-JP" sz="1800" dirty="0">
                <a:solidFill>
                  <a:srgbClr val="7030A0"/>
                </a:solidFill>
                <a:latin typeface="Meiryo UI" panose="020B0604030504040204" pitchFamily="50" charset="-128"/>
                <a:ea typeface="Meiryo UI" panose="020B0604030504040204" pitchFamily="50" charset="-128"/>
              </a:rPr>
              <a:t>Microsoft</a:t>
            </a:r>
            <a:r>
              <a:rPr lang="ja-JP" altLang="en-US" sz="1800" dirty="0">
                <a:solidFill>
                  <a:srgbClr val="7030A0"/>
                </a:solidFill>
                <a:latin typeface="Meiryo UI" panose="020B0604030504040204" pitchFamily="50" charset="-128"/>
                <a:ea typeface="Meiryo UI" panose="020B0604030504040204" pitchFamily="50" charset="-128"/>
              </a:rPr>
              <a:t> </a:t>
            </a:r>
            <a:r>
              <a:rPr lang="en-US" altLang="ja-JP" sz="1800" dirty="0">
                <a:solidFill>
                  <a:srgbClr val="7030A0"/>
                </a:solidFill>
                <a:latin typeface="Meiryo UI" panose="020B0604030504040204" pitchFamily="50" charset="-128"/>
                <a:ea typeface="Meiryo UI" panose="020B0604030504040204" pitchFamily="50" charset="-128"/>
              </a:rPr>
              <a:t>365</a:t>
            </a:r>
            <a:r>
              <a:rPr lang="ja-JP" altLang="en-US" sz="1800" dirty="0">
                <a:solidFill>
                  <a:srgbClr val="7030A0"/>
                </a:solidFill>
                <a:latin typeface="Meiryo UI" panose="020B0604030504040204" pitchFamily="50" charset="-128"/>
                <a:ea typeface="Meiryo UI" panose="020B0604030504040204" pitchFamily="50" charset="-128"/>
              </a:rPr>
              <a:t>利用状況分析で表現できない分析を必要とする場合のサンプルグラフを提供します。</a:t>
            </a:r>
            <a:endParaRPr lang="en-US" altLang="ja-JP" sz="1800" dirty="0">
              <a:solidFill>
                <a:srgbClr val="7030A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rgbClr val="FF0000"/>
                </a:solidFill>
                <a:latin typeface="Meiryo UI" panose="020B0604030504040204" pitchFamily="50" charset="-128"/>
                <a:ea typeface="Meiryo UI" panose="020B0604030504040204" pitchFamily="50" charset="-128"/>
              </a:rPr>
              <a:t>本</a:t>
            </a:r>
            <a:r>
              <a:rPr lang="en-US" altLang="ja-JP" sz="1800" dirty="0">
                <a:solidFill>
                  <a:srgbClr val="FF0000"/>
                </a:solidFill>
                <a:latin typeface="Meiryo UI" panose="020B0604030504040204" pitchFamily="50" charset="-128"/>
                <a:ea typeface="Meiryo UI" panose="020B0604030504040204" pitchFamily="50" charset="-128"/>
              </a:rPr>
              <a:t>Power</a:t>
            </a:r>
            <a:r>
              <a:rPr lang="ja-JP" altLang="en-US" sz="1800" dirty="0">
                <a:solidFill>
                  <a:srgbClr val="FF0000"/>
                </a:solidFill>
                <a:latin typeface="Meiryo UI" panose="020B0604030504040204" pitchFamily="50" charset="-128"/>
                <a:ea typeface="Meiryo UI" panose="020B0604030504040204" pitchFamily="50" charset="-128"/>
              </a:rPr>
              <a:t> </a:t>
            </a:r>
            <a:r>
              <a:rPr lang="en-US" altLang="ja-JP" sz="1800" dirty="0">
                <a:solidFill>
                  <a:srgbClr val="FF0000"/>
                </a:solidFill>
                <a:latin typeface="Meiryo UI" panose="020B0604030504040204" pitchFamily="50" charset="-128"/>
                <a:ea typeface="Meiryo UI" panose="020B0604030504040204" pitchFamily="50" charset="-128"/>
              </a:rPr>
              <a:t>BI</a:t>
            </a:r>
            <a:r>
              <a:rPr lang="ja-JP" altLang="en-US" sz="1800" dirty="0">
                <a:solidFill>
                  <a:srgbClr val="FF0000"/>
                </a:solidFill>
                <a:latin typeface="Meiryo UI" panose="020B0604030504040204" pitchFamily="50" charset="-128"/>
                <a:ea typeface="Meiryo UI" panose="020B0604030504040204" pitchFamily="50" charset="-128"/>
              </a:rPr>
              <a:t>テンプレートはあくまでサンプルであり製品ではなく、サポートはありません。</a:t>
            </a:r>
            <a:br>
              <a:rPr lang="en-US" altLang="ja-JP" sz="1800" dirty="0">
                <a:solidFill>
                  <a:srgbClr val="FF0000"/>
                </a:solidFill>
                <a:latin typeface="Meiryo UI" panose="020B0604030504040204" pitchFamily="50" charset="-128"/>
                <a:ea typeface="Meiryo UI" panose="020B0604030504040204" pitchFamily="50" charset="-128"/>
              </a:rPr>
            </a:br>
            <a:r>
              <a:rPr lang="ja-JP" altLang="en-US" sz="1800" dirty="0">
                <a:solidFill>
                  <a:srgbClr val="FF0000"/>
                </a:solidFill>
                <a:latin typeface="Meiryo UI" panose="020B0604030504040204" pitchFamily="50" charset="-128"/>
                <a:ea typeface="Meiryo UI" panose="020B0604030504040204" pitchFamily="50" charset="-128"/>
              </a:rPr>
              <a:t>同様グラフの構築・グラフ編集については対応パートナー様へコンタクトをお願いします。</a:t>
            </a:r>
            <a:endParaRPr lang="en-US" altLang="ja-JP" sz="1800" dirty="0">
              <a:solidFill>
                <a:srgbClr val="FF000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endParaRPr lang="en-US" altLang="ja-JP" sz="1800" b="1" dirty="0">
              <a:solidFill>
                <a:srgbClr val="00B050"/>
              </a:solidFill>
              <a:latin typeface="Meiryo UI" panose="020B0604030504040204" pitchFamily="50" charset="-128"/>
              <a:ea typeface="Meiryo UI" panose="020B0604030504040204" pitchFamily="50" charset="-128"/>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8</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grpSp>
        <p:nvGrpSpPr>
          <p:cNvPr id="10" name="グループ化 9">
            <a:extLst>
              <a:ext uri="{FF2B5EF4-FFF2-40B4-BE49-F238E27FC236}">
                <a16:creationId xmlns:a16="http://schemas.microsoft.com/office/drawing/2014/main" id="{7F5E2DF8-BDC9-41B3-81D2-FF224015FE4A}"/>
              </a:ext>
            </a:extLst>
          </p:cNvPr>
          <p:cNvGrpSpPr/>
          <p:nvPr/>
        </p:nvGrpSpPr>
        <p:grpSpPr>
          <a:xfrm>
            <a:off x="2410381" y="3808601"/>
            <a:ext cx="7203404" cy="2877425"/>
            <a:chOff x="2250989" y="3556932"/>
            <a:chExt cx="7606076" cy="3204595"/>
          </a:xfrm>
        </p:grpSpPr>
        <p:grpSp>
          <p:nvGrpSpPr>
            <p:cNvPr id="8" name="グループ化 7">
              <a:extLst>
                <a:ext uri="{FF2B5EF4-FFF2-40B4-BE49-F238E27FC236}">
                  <a16:creationId xmlns:a16="http://schemas.microsoft.com/office/drawing/2014/main" id="{B69F3976-2190-41D3-871A-D6AFD35474C8}"/>
                </a:ext>
              </a:extLst>
            </p:cNvPr>
            <p:cNvGrpSpPr/>
            <p:nvPr/>
          </p:nvGrpSpPr>
          <p:grpSpPr>
            <a:xfrm>
              <a:off x="2250989" y="3699545"/>
              <a:ext cx="7606076" cy="3061982"/>
              <a:chOff x="2452325" y="3456264"/>
              <a:chExt cx="7606076" cy="3061982"/>
            </a:xfrm>
          </p:grpSpPr>
          <p:pic>
            <p:nvPicPr>
              <p:cNvPr id="3" name="図 2">
                <a:extLst>
                  <a:ext uri="{FF2B5EF4-FFF2-40B4-BE49-F238E27FC236}">
                    <a16:creationId xmlns:a16="http://schemas.microsoft.com/office/drawing/2014/main" id="{8821B4B9-553D-4D3A-8D7A-111A294F4F0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452325" y="3501056"/>
                <a:ext cx="7606076" cy="3017190"/>
              </a:xfrm>
              <a:prstGeom prst="rect">
                <a:avLst/>
              </a:prstGeom>
            </p:spPr>
          </p:pic>
          <p:sp>
            <p:nvSpPr>
              <p:cNvPr id="7" name="四角形: 角を丸くする 6">
                <a:extLst>
                  <a:ext uri="{FF2B5EF4-FFF2-40B4-BE49-F238E27FC236}">
                    <a16:creationId xmlns:a16="http://schemas.microsoft.com/office/drawing/2014/main" id="{933924CB-91B6-401E-A91B-A066F1B5277B}"/>
                  </a:ext>
                </a:extLst>
              </p:cNvPr>
              <p:cNvSpPr/>
              <p:nvPr/>
            </p:nvSpPr>
            <p:spPr>
              <a:xfrm>
                <a:off x="5134063" y="3456264"/>
                <a:ext cx="2348918" cy="244119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9" name="四角形: 角を丸くする 8">
              <a:extLst>
                <a:ext uri="{FF2B5EF4-FFF2-40B4-BE49-F238E27FC236}">
                  <a16:creationId xmlns:a16="http://schemas.microsoft.com/office/drawing/2014/main" id="{02361D66-8546-4138-96CC-5BE0F9A7C072}"/>
                </a:ext>
              </a:extLst>
            </p:cNvPr>
            <p:cNvSpPr/>
            <p:nvPr/>
          </p:nvSpPr>
          <p:spPr>
            <a:xfrm>
              <a:off x="5167618" y="3556932"/>
              <a:ext cx="1929468" cy="26844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latin typeface="メイリオ" panose="020B0604030504040204" pitchFamily="50" charset="-128"/>
                  <a:ea typeface="メイリオ" panose="020B0604030504040204" pitchFamily="50" charset="-128"/>
                </a:rPr>
                <a:t>本グラフの位置づけ</a:t>
              </a:r>
            </a:p>
          </p:txBody>
        </p:sp>
      </p:grpSp>
    </p:spTree>
    <p:extLst>
      <p:ext uri="{BB962C8B-B14F-4D97-AF65-F5344CB8AC3E}">
        <p14:creationId xmlns:p14="http://schemas.microsoft.com/office/powerpoint/2010/main" val="24536621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ご参考：</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Microsoft 365 </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利用状況分析について</a:t>
            </a:r>
          </a:p>
        </p:txBody>
      </p:sp>
      <p:sp>
        <p:nvSpPr>
          <p:cNvPr id="4" name="テキスト プレースホルダー 3">
            <a:extLst>
              <a:ext uri="{FF2B5EF4-FFF2-40B4-BE49-F238E27FC236}">
                <a16:creationId xmlns:a16="http://schemas.microsoft.com/office/drawing/2014/main" id="{DF3FEECC-D1BD-406E-9F03-5CC929AD68ED}"/>
              </a:ext>
            </a:extLst>
          </p:cNvPr>
          <p:cNvSpPr>
            <a:spLocks noGrp="1"/>
          </p:cNvSpPr>
          <p:nvPr>
            <p:ph type="body" sz="quarter" idx="10"/>
          </p:nvPr>
        </p:nvSpPr>
        <p:spPr>
          <a:xfrm>
            <a:off x="559252" y="1211798"/>
            <a:ext cx="7200565" cy="4077050"/>
          </a:xfrm>
        </p:spPr>
        <p:txBody>
          <a:bodyPr>
            <a:noAutofit/>
          </a:bodyPr>
          <a:lstStyle/>
          <a:p>
            <a:pPr marL="285750" indent="-285750">
              <a:buFont typeface="Wingdings" panose="05000000000000000000" pitchFamily="2" charset="2"/>
              <a:buChar char="l"/>
            </a:pPr>
            <a:r>
              <a:rPr lang="en-US" altLang="ja-JP" sz="1800" b="1" dirty="0">
                <a:solidFill>
                  <a:srgbClr val="7030A0"/>
                </a:solidFill>
                <a:latin typeface="Meiryo UI" panose="020B0604030504040204" pitchFamily="50" charset="-128"/>
                <a:ea typeface="Meiryo UI" panose="020B0604030504040204" pitchFamily="50" charset="-128"/>
              </a:rPr>
              <a:t>Microsoft 365 </a:t>
            </a:r>
            <a:r>
              <a:rPr lang="ja-JP" altLang="en-US" sz="1800" b="1" dirty="0">
                <a:solidFill>
                  <a:srgbClr val="7030A0"/>
                </a:solidFill>
                <a:latin typeface="Meiryo UI" panose="020B0604030504040204" pitchFamily="50" charset="-128"/>
                <a:ea typeface="Meiryo UI" panose="020B0604030504040204" pitchFamily="50" charset="-128"/>
              </a:rPr>
              <a:t>利用状況分析</a:t>
            </a:r>
            <a:br>
              <a:rPr lang="en-US" altLang="ja-JP" sz="1800" dirty="0">
                <a:solidFill>
                  <a:schemeClr val="tx1"/>
                </a:solidFill>
                <a:latin typeface="Meiryo UI" panose="020B0604030504040204" pitchFamily="50" charset="-128"/>
                <a:ea typeface="Meiryo UI" panose="020B0604030504040204" pitchFamily="50" charset="-128"/>
              </a:rPr>
            </a:br>
            <a:r>
              <a:rPr lang="ja-JP" altLang="en-US" sz="1800" dirty="0">
                <a:solidFill>
                  <a:schemeClr val="tx1"/>
                </a:solidFill>
                <a:latin typeface="Meiryo UI" panose="020B0604030504040204" pitchFamily="50" charset="-128"/>
                <a:ea typeface="Meiryo UI" panose="020B0604030504040204" pitchFamily="50" charset="-128"/>
              </a:rPr>
              <a:t>テナント全体の各製品の利用状況を</a:t>
            </a:r>
            <a:r>
              <a:rPr lang="ja-JP" altLang="en-US" sz="1800" dirty="0">
                <a:solidFill>
                  <a:srgbClr val="0070C0"/>
                </a:solidFill>
                <a:latin typeface="Meiryo UI" panose="020B0604030504040204" pitchFamily="50" charset="-128"/>
                <a:ea typeface="Meiryo UI" panose="020B0604030504040204" pitchFamily="50" charset="-128"/>
              </a:rPr>
              <a:t>簡単な手順</a:t>
            </a:r>
            <a:r>
              <a:rPr lang="ja-JP" altLang="en-US" sz="1800" dirty="0">
                <a:solidFill>
                  <a:schemeClr val="tx1"/>
                </a:solidFill>
                <a:latin typeface="Meiryo UI" panose="020B0604030504040204" pitchFamily="50" charset="-128"/>
                <a:ea typeface="Meiryo UI" panose="020B0604030504040204" pitchFamily="50" charset="-128"/>
              </a:rPr>
              <a:t>で把握することに便利です。</a:t>
            </a:r>
            <a:br>
              <a:rPr lang="en-US" altLang="ja-JP" sz="1800" dirty="0">
                <a:solidFill>
                  <a:schemeClr val="tx1"/>
                </a:solidFill>
                <a:latin typeface="Meiryo UI" panose="020B0604030504040204" pitchFamily="50" charset="-128"/>
                <a:ea typeface="Meiryo UI" panose="020B0604030504040204" pitchFamily="50" charset="-128"/>
              </a:rPr>
            </a:br>
            <a:r>
              <a:rPr lang="ja-JP" altLang="en-US" sz="1800" dirty="0">
                <a:solidFill>
                  <a:schemeClr val="tx1"/>
                </a:solidFill>
                <a:latin typeface="Meiryo UI" panose="020B0604030504040204" pitchFamily="50" charset="-128"/>
                <a:ea typeface="Meiryo UI" panose="020B0604030504040204" pitchFamily="50" charset="-128"/>
              </a:rPr>
              <a:t>先月分（のみ）の部門・ユーザー利用状況も確認できます。</a:t>
            </a:r>
            <a:br>
              <a:rPr lang="en-US" altLang="ja-JP" sz="1800" dirty="0">
                <a:solidFill>
                  <a:schemeClr val="tx1"/>
                </a:solidFill>
                <a:latin typeface="Meiryo UI" panose="020B0604030504040204" pitchFamily="50" charset="-128"/>
                <a:ea typeface="Meiryo UI" panose="020B0604030504040204" pitchFamily="50" charset="-128"/>
              </a:rPr>
            </a:br>
            <a:r>
              <a:rPr lang="en-US" altLang="ja-JP" sz="1800" dirty="0">
                <a:solidFill>
                  <a:schemeClr val="tx1"/>
                </a:solidFill>
                <a:latin typeface="Meiryo UI" panose="020B0604030504040204" pitchFamily="50" charset="-128"/>
                <a:ea typeface="Meiryo UI" panose="020B0604030504040204" pitchFamily="50" charset="-128"/>
              </a:rPr>
              <a:t>Teams</a:t>
            </a:r>
            <a:r>
              <a:rPr lang="ja-JP" altLang="en-US" sz="1800" dirty="0">
                <a:solidFill>
                  <a:schemeClr val="tx1"/>
                </a:solidFill>
                <a:latin typeface="Meiryo UI" panose="020B0604030504040204" pitchFamily="50" charset="-128"/>
                <a:ea typeface="Meiryo UI" panose="020B0604030504040204" pitchFamily="50" charset="-128"/>
              </a:rPr>
              <a:t>の利用状況グラフもサポートされており、</a:t>
            </a:r>
            <a:r>
              <a:rPr lang="en-US" altLang="ja-JP" sz="1800" dirty="0">
                <a:solidFill>
                  <a:schemeClr val="tx1"/>
                </a:solidFill>
                <a:latin typeface="Meiryo UI" panose="020B0604030504040204" pitchFamily="50" charset="-128"/>
                <a:ea typeface="Meiryo UI" panose="020B0604030504040204" pitchFamily="50" charset="-128"/>
              </a:rPr>
              <a:t>Power</a:t>
            </a:r>
            <a:r>
              <a:rPr lang="ja-JP" altLang="en-US" sz="1800" dirty="0">
                <a:solidFill>
                  <a:schemeClr val="tx1"/>
                </a:solidFill>
                <a:latin typeface="Meiryo UI" panose="020B0604030504040204" pitchFamily="50" charset="-128"/>
                <a:ea typeface="Meiryo UI" panose="020B0604030504040204" pitchFamily="50" charset="-128"/>
              </a:rPr>
              <a:t> </a:t>
            </a:r>
            <a:r>
              <a:rPr lang="en-US" altLang="ja-JP" sz="1800" dirty="0">
                <a:solidFill>
                  <a:schemeClr val="tx1"/>
                </a:solidFill>
                <a:latin typeface="Meiryo UI" panose="020B0604030504040204" pitchFamily="50" charset="-128"/>
                <a:ea typeface="Meiryo UI" panose="020B0604030504040204" pitchFamily="50" charset="-128"/>
              </a:rPr>
              <a:t>BI</a:t>
            </a:r>
            <a:r>
              <a:rPr lang="ja-JP" altLang="en-US" sz="1800" dirty="0">
                <a:solidFill>
                  <a:schemeClr val="tx1"/>
                </a:solidFill>
                <a:latin typeface="Meiryo UI" panose="020B0604030504040204" pitchFamily="50" charset="-128"/>
                <a:ea typeface="Meiryo UI" panose="020B0604030504040204" pitchFamily="50" charset="-128"/>
              </a:rPr>
              <a:t>テンプレートも利用可能で自由に編集して利用できます。</a:t>
            </a:r>
            <a:br>
              <a:rPr lang="en-US" altLang="ja-JP" sz="1800" dirty="0">
                <a:solidFill>
                  <a:schemeClr val="tx1"/>
                </a:solidFill>
                <a:latin typeface="Meiryo UI" panose="020B0604030504040204" pitchFamily="50" charset="-128"/>
                <a:ea typeface="Meiryo UI" panose="020B0604030504040204" pitchFamily="50" charset="-128"/>
              </a:rPr>
            </a:br>
            <a:br>
              <a:rPr lang="en-US" altLang="ja-JP" sz="1800" dirty="0">
                <a:solidFill>
                  <a:schemeClr val="tx1"/>
                </a:solidFill>
                <a:latin typeface="Meiryo UI" panose="020B0604030504040204" pitchFamily="50" charset="-128"/>
                <a:ea typeface="Meiryo UI" panose="020B0604030504040204" pitchFamily="50" charset="-128"/>
              </a:rPr>
            </a:br>
            <a:r>
              <a:rPr lang="ja-JP" altLang="en-US" sz="1600" b="1" dirty="0">
                <a:solidFill>
                  <a:srgbClr val="7030A0"/>
                </a:solidFill>
                <a:latin typeface="Meiryo UI" panose="020B0604030504040204" pitchFamily="50" charset="-128"/>
                <a:ea typeface="Meiryo UI" panose="020B0604030504040204" pitchFamily="50" charset="-128"/>
              </a:rPr>
              <a:t>概要</a:t>
            </a: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dirty="0">
                <a:solidFill>
                  <a:schemeClr val="tx1"/>
                </a:solidFill>
                <a:latin typeface="Meiryo UI" panose="020B0604030504040204" pitchFamily="50" charset="-128"/>
                <a:ea typeface="Meiryo UI" panose="020B0604030504040204" pitchFamily="50" charset="-128"/>
              </a:rPr>
              <a:t>https://support.office.com/ja-jp/article/microsoft-365-</a:t>
            </a:r>
            <a:r>
              <a:rPr lang="ja-JP" altLang="en-US" sz="1600" dirty="0">
                <a:solidFill>
                  <a:schemeClr val="tx1"/>
                </a:solidFill>
                <a:latin typeface="Meiryo UI" panose="020B0604030504040204" pitchFamily="50" charset="-128"/>
                <a:ea typeface="Meiryo UI" panose="020B0604030504040204" pitchFamily="50" charset="-128"/>
              </a:rPr>
              <a:t>利用状況分析</a:t>
            </a:r>
            <a:r>
              <a:rPr lang="en-US" altLang="ja-JP" sz="1600" dirty="0">
                <a:solidFill>
                  <a:schemeClr val="tx1"/>
                </a:solidFill>
                <a:latin typeface="Meiryo UI" panose="020B0604030504040204" pitchFamily="50" charset="-128"/>
                <a:ea typeface="Meiryo UI" panose="020B0604030504040204" pitchFamily="50" charset="-128"/>
              </a:rPr>
              <a:t>-77ff780d-ab19-4553-adea-09cb65ad0f1f</a:t>
            </a:r>
            <a:br>
              <a:rPr lang="en-US" altLang="ja-JP" sz="1600" dirty="0">
                <a:solidFill>
                  <a:schemeClr val="tx1"/>
                </a:solidFill>
                <a:latin typeface="Meiryo UI" panose="020B0604030504040204" pitchFamily="50" charset="-128"/>
                <a:ea typeface="Meiryo UI" panose="020B0604030504040204" pitchFamily="50" charset="-128"/>
              </a:rPr>
            </a:b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b="1" dirty="0">
                <a:solidFill>
                  <a:srgbClr val="7030A0"/>
                </a:solidFill>
                <a:latin typeface="Meiryo UI" panose="020B0604030504040204" pitchFamily="50" charset="-128"/>
                <a:ea typeface="Meiryo UI" panose="020B0604030504040204" pitchFamily="50" charset="-128"/>
              </a:rPr>
              <a:t>Microsoft 365 </a:t>
            </a:r>
            <a:r>
              <a:rPr lang="ja-JP" altLang="en-US" sz="1600" b="1" dirty="0">
                <a:solidFill>
                  <a:srgbClr val="7030A0"/>
                </a:solidFill>
                <a:latin typeface="Meiryo UI" panose="020B0604030504040204" pitchFamily="50" charset="-128"/>
                <a:ea typeface="Meiryo UI" panose="020B0604030504040204" pitchFamily="50" charset="-128"/>
              </a:rPr>
              <a:t>の利用状況分析を有効にする</a:t>
            </a: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dirty="0">
                <a:solidFill>
                  <a:schemeClr val="tx1"/>
                </a:solidFill>
                <a:latin typeface="Meiryo UI" panose="020B0604030504040204" pitchFamily="50" charset="-128"/>
                <a:ea typeface="Meiryo UI" panose="020B0604030504040204" pitchFamily="50" charset="-128"/>
              </a:rPr>
              <a:t>https://support.office.com/ja-jp/article/microsoft-365-</a:t>
            </a:r>
            <a:r>
              <a:rPr lang="ja-JP" altLang="en-US" sz="1600" dirty="0">
                <a:solidFill>
                  <a:schemeClr val="tx1"/>
                </a:solidFill>
                <a:latin typeface="Meiryo UI" panose="020B0604030504040204" pitchFamily="50" charset="-128"/>
                <a:ea typeface="Meiryo UI" panose="020B0604030504040204" pitchFamily="50" charset="-128"/>
              </a:rPr>
              <a:t>の利用状況分析を有効にする</a:t>
            </a:r>
            <a:r>
              <a:rPr lang="en-US" altLang="ja-JP" sz="1600" dirty="0">
                <a:solidFill>
                  <a:schemeClr val="tx1"/>
                </a:solidFill>
                <a:latin typeface="Meiryo UI" panose="020B0604030504040204" pitchFamily="50" charset="-128"/>
                <a:ea typeface="Meiryo UI" panose="020B0604030504040204" pitchFamily="50" charset="-128"/>
              </a:rPr>
              <a:t>-9db96e9f-a622-4d5d-b134-09dcace55b6a</a:t>
            </a:r>
            <a:br>
              <a:rPr lang="en-US" altLang="ja-JP" sz="1600" dirty="0">
                <a:solidFill>
                  <a:schemeClr val="tx1"/>
                </a:solidFill>
                <a:latin typeface="Meiryo UI" panose="020B0604030504040204" pitchFamily="50" charset="-128"/>
                <a:ea typeface="Meiryo UI" panose="020B0604030504040204" pitchFamily="50" charset="-128"/>
              </a:rPr>
            </a:b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b="1" dirty="0">
                <a:solidFill>
                  <a:srgbClr val="7030A0"/>
                </a:solidFill>
                <a:latin typeface="Meiryo UI" panose="020B0604030504040204" pitchFamily="50" charset="-128"/>
                <a:ea typeface="Meiryo UI" panose="020B0604030504040204" pitchFamily="50" charset="-128"/>
              </a:rPr>
              <a:t>Customize the reports in Microsoft 365 usage analytics</a:t>
            </a: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dirty="0">
                <a:solidFill>
                  <a:schemeClr val="tx1"/>
                </a:solidFill>
                <a:latin typeface="Meiryo UI" panose="020B0604030504040204" pitchFamily="50" charset="-128"/>
                <a:ea typeface="Meiryo UI" panose="020B0604030504040204" pitchFamily="50" charset="-128"/>
                <a:hlinkClick r:id="rId3"/>
              </a:rPr>
              <a:t>https://support.office.com/en-us/article/customize-the-reports-in-microsoft-365-usage-analytics-9b76065f-29b9-4b89-8059-c5f9db9ddbf6</a:t>
            </a:r>
            <a:br>
              <a:rPr lang="en-US" altLang="ja-JP" sz="1600" dirty="0">
                <a:solidFill>
                  <a:schemeClr val="tx1"/>
                </a:solidFill>
                <a:latin typeface="Meiryo UI" panose="020B0604030504040204" pitchFamily="50" charset="-128"/>
                <a:ea typeface="Meiryo UI" panose="020B0604030504040204" pitchFamily="50" charset="-128"/>
              </a:rPr>
            </a:b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b="1" dirty="0">
                <a:solidFill>
                  <a:srgbClr val="7030A0"/>
                </a:solidFill>
                <a:latin typeface="Meiryo UI" panose="020B0604030504040204" pitchFamily="50" charset="-128"/>
                <a:ea typeface="Meiryo UI" panose="020B0604030504040204" pitchFamily="50" charset="-128"/>
              </a:rPr>
              <a:t>Power</a:t>
            </a:r>
            <a:r>
              <a:rPr lang="ja-JP" altLang="en-US" sz="1600" b="1" dirty="0">
                <a:solidFill>
                  <a:srgbClr val="7030A0"/>
                </a:solidFill>
                <a:latin typeface="Meiryo UI" panose="020B0604030504040204" pitchFamily="50" charset="-128"/>
                <a:ea typeface="Meiryo UI" panose="020B0604030504040204" pitchFamily="50" charset="-128"/>
              </a:rPr>
              <a:t> </a:t>
            </a:r>
            <a:r>
              <a:rPr lang="en-US" altLang="ja-JP" sz="1600" b="1" dirty="0">
                <a:solidFill>
                  <a:srgbClr val="7030A0"/>
                </a:solidFill>
                <a:latin typeface="Meiryo UI" panose="020B0604030504040204" pitchFamily="50" charset="-128"/>
                <a:ea typeface="Meiryo UI" panose="020B0604030504040204" pitchFamily="50" charset="-128"/>
              </a:rPr>
              <a:t>BI</a:t>
            </a:r>
            <a:r>
              <a:rPr lang="ja-JP" altLang="en-US" sz="1600" b="1" dirty="0">
                <a:solidFill>
                  <a:srgbClr val="7030A0"/>
                </a:solidFill>
                <a:latin typeface="Meiryo UI" panose="020B0604030504040204" pitchFamily="50" charset="-128"/>
                <a:ea typeface="Meiryo UI" panose="020B0604030504040204" pitchFamily="50" charset="-128"/>
              </a:rPr>
              <a:t> </a:t>
            </a:r>
            <a:r>
              <a:rPr lang="en-US" altLang="ja-JP" sz="1600" b="1" dirty="0">
                <a:solidFill>
                  <a:srgbClr val="7030A0"/>
                </a:solidFill>
                <a:latin typeface="Meiryo UI" panose="020B0604030504040204" pitchFamily="50" charset="-128"/>
                <a:ea typeface="Meiryo UI" panose="020B0604030504040204" pitchFamily="50" charset="-128"/>
              </a:rPr>
              <a:t>Template</a:t>
            </a:r>
            <a:r>
              <a:rPr lang="ja-JP" altLang="en-US" sz="1600" b="1" dirty="0">
                <a:solidFill>
                  <a:srgbClr val="7030A0"/>
                </a:solidFill>
                <a:latin typeface="Meiryo UI" panose="020B0604030504040204" pitchFamily="50" charset="-128"/>
                <a:ea typeface="Meiryo UI" panose="020B0604030504040204" pitchFamily="50" charset="-128"/>
              </a:rPr>
              <a:t>ダウンロード</a:t>
            </a: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dirty="0">
                <a:solidFill>
                  <a:schemeClr val="tx1"/>
                </a:solidFill>
                <a:latin typeface="Meiryo UI" panose="020B0604030504040204" pitchFamily="50" charset="-128"/>
                <a:ea typeface="Meiryo UI" panose="020B0604030504040204" pitchFamily="50" charset="-128"/>
              </a:rPr>
              <a:t>https://download.microsoft.com/download/1/7/0/170A5A35-9E0D-478D-828C-4CA2D9A9F092/Microsoft%20365%20Usage%20Analytics.pbit</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9</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pic>
        <p:nvPicPr>
          <p:cNvPr id="6" name="図 5">
            <a:extLst>
              <a:ext uri="{FF2B5EF4-FFF2-40B4-BE49-F238E27FC236}">
                <a16:creationId xmlns:a16="http://schemas.microsoft.com/office/drawing/2014/main" id="{55B2A04C-A124-4D2D-BD56-B8F3C45025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2721" y="1308684"/>
            <a:ext cx="3728644" cy="4992954"/>
          </a:xfrm>
          <a:prstGeom prst="rect">
            <a:avLst/>
          </a:prstGeom>
        </p:spPr>
      </p:pic>
    </p:spTree>
    <p:extLst>
      <p:ext uri="{BB962C8B-B14F-4D97-AF65-F5344CB8AC3E}">
        <p14:creationId xmlns:p14="http://schemas.microsoft.com/office/powerpoint/2010/main" val="463790480"/>
      </p:ext>
    </p:extLst>
  </p:cSld>
  <p:clrMapOvr>
    <a:masterClrMapping/>
  </p:clrMapOvr>
  <p:transition>
    <p:fade/>
  </p:transition>
</p:sld>
</file>

<file path=ppt/theme/theme1.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F5BDC1176360F24CA98B2B14D5CA1908" ma:contentTypeVersion="10" ma:contentTypeDescription="新しいドキュメントを作成します。" ma:contentTypeScope="" ma:versionID="ec16eca8c5d49989faccd0051cbcc2b9">
  <xsd:schema xmlns:xsd="http://www.w3.org/2001/XMLSchema" xmlns:xs="http://www.w3.org/2001/XMLSchema" xmlns:p="http://schemas.microsoft.com/office/2006/metadata/properties" xmlns:ns2="a45f2d01-1c61-4f69-bf5f-b3d8d1522fd1" xmlns:ns3="0ff0b85a-85a5-47c5-8639-c36ffa3599ff" targetNamespace="http://schemas.microsoft.com/office/2006/metadata/properties" ma:root="true" ma:fieldsID="d4261c81b2f93cf806091fef1a18437f" ns2:_="" ns3:_="">
    <xsd:import namespace="a45f2d01-1c61-4f69-bf5f-b3d8d1522fd1"/>
    <xsd:import namespace="0ff0b85a-85a5-47c5-8639-c36ffa3599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DateTaken"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5f2d01-1c61-4f69-bf5f-b3d8d1522fd1"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ff0b85a-85a5-47c5-8639-c36ffa3599ff" elementFormDefault="qualified">
    <xsd:import namespace="http://schemas.microsoft.com/office/2006/documentManagement/types"/>
    <xsd:import namespace="http://schemas.microsoft.com/office/infopath/2007/PartnerControls"/>
    <xsd:element name="SharedWithUsers" ma:index="12"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69EBA1E-2AFF-4B59-B3B3-4F2FC834C19D}"/>
</file>

<file path=customXml/itemProps2.xml><?xml version="1.0" encoding="utf-8"?>
<ds:datastoreItem xmlns:ds="http://schemas.openxmlformats.org/officeDocument/2006/customXml" ds:itemID="{A84E4A9A-A316-4776-B56A-856B839533B1}"/>
</file>

<file path=customXml/itemProps3.xml><?xml version="1.0" encoding="utf-8"?>
<ds:datastoreItem xmlns:ds="http://schemas.openxmlformats.org/officeDocument/2006/customXml" ds:itemID="{FD6A85B5-B17C-4CE9-940A-2C4DBCF5DC96}"/>
</file>

<file path=docProps/app.xml><?xml version="1.0" encoding="utf-8"?>
<Properties xmlns="http://schemas.openxmlformats.org/officeDocument/2006/extended-properties" xmlns:vt="http://schemas.openxmlformats.org/officeDocument/2006/docPropsVTypes">
  <TotalTime>1231</TotalTime>
  <Words>4225</Words>
  <Application>Microsoft Office PowerPoint</Application>
  <PresentationFormat>ワイド画面</PresentationFormat>
  <Paragraphs>742</Paragraphs>
  <Slides>60</Slides>
  <Notes>53</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60</vt:i4>
      </vt:variant>
    </vt:vector>
  </HeadingPairs>
  <TitlesOfParts>
    <vt:vector size="69" baseType="lpstr">
      <vt:lpstr>Meiryo UI</vt:lpstr>
      <vt:lpstr>メイリオ</vt:lpstr>
      <vt:lpstr>游ゴシック</vt:lpstr>
      <vt:lpstr>游ゴシック Light</vt:lpstr>
      <vt:lpstr>Arial</vt:lpstr>
      <vt:lpstr>Calibri</vt:lpstr>
      <vt:lpstr>Segoe UI</vt:lpstr>
      <vt:lpstr>Wingdings</vt:lpstr>
      <vt:lpstr>1_Office テーマ</vt:lpstr>
      <vt:lpstr>Office365 and Teams Usage Advanced Power BI Graph Templateサンプル 概要説明</vt:lpstr>
      <vt:lpstr>はじめに</vt:lpstr>
      <vt:lpstr>データ可視化の重要性</vt:lpstr>
      <vt:lpstr>Office365関連データの活用とPDCAサイクル</vt:lpstr>
      <vt:lpstr>Office365関連データについて</vt:lpstr>
      <vt:lpstr>Office365関連データの可視化について</vt:lpstr>
      <vt:lpstr>Power BIサンプルグラフ</vt:lpstr>
      <vt:lpstr>本資料で紹介するグラフについて</vt:lpstr>
      <vt:lpstr>ご参考：Microsoft 365 利用状況分析について</vt:lpstr>
      <vt:lpstr>Office 365 UsageおよびMicrosoft Teams Power BI Graphサンプル</vt:lpstr>
      <vt:lpstr>Office 365 UsageおよびMicrosoft Teams Power BI Graphサンプル</vt:lpstr>
      <vt:lpstr>Office 365 Usageサンプルグラフ　主なグラフ構成①</vt:lpstr>
      <vt:lpstr>Office 365 Usageサンプルグラフ　主なグラフ構成②</vt:lpstr>
      <vt:lpstr>Office 365 Usageサンプルグラフ　主なグラフ構成③</vt:lpstr>
      <vt:lpstr>Office 365 Usageサンプルグラフ　主なグラフ構成④</vt:lpstr>
      <vt:lpstr>Teams Usageサンプルグラフ　主なグラフ構成①</vt:lpstr>
      <vt:lpstr>Teams Usageサンプルグラフ　主なグラフ構成②</vt:lpstr>
      <vt:lpstr>Teams Usageサンプルグラフ　主なグラフ構成③</vt:lpstr>
      <vt:lpstr>Power BIサンプルグラフ 活用・利用シーン</vt:lpstr>
      <vt:lpstr>Power BIサンプルグラフの活用フェーズについて</vt:lpstr>
      <vt:lpstr>Power BIサンプルグラフの活用前の目的明確化</vt:lpstr>
      <vt:lpstr>Power BIサンプルグラフ　-アクティブユーザー率ターゲット設定-</vt:lpstr>
      <vt:lpstr>Formsアンケートサンプル　–アンケート企画-</vt:lpstr>
      <vt:lpstr>各部署の協力者（チャンピオン）との数値の共有</vt:lpstr>
      <vt:lpstr>Power BIサンプルグラフの活用 –定期状況確認・Pros/Cons確認-</vt:lpstr>
      <vt:lpstr>Power BIサンプルグラフ　–KPI Management/O365 Usage Summary-</vt:lpstr>
      <vt:lpstr>Power BIサンプルグラフ　–Act User Difference/Questionnaire</vt:lpstr>
      <vt:lpstr>Power BIサンプルグラフ　–Cumulative User Usage/Timeline</vt:lpstr>
      <vt:lpstr>Power BIサンプルグラフ　–Team Member Detail/Team Relation</vt:lpstr>
      <vt:lpstr>Power BIサンプルグラフの活用 –課題改善活動・強化週間/月間-</vt:lpstr>
      <vt:lpstr>Power BIサンプルグラフ -Teams Adoption Score-</vt:lpstr>
      <vt:lpstr>Microsoft 365 Security Alerts/Score</vt:lpstr>
      <vt:lpstr>M365 Security AlertsおよびAzure AD Identity Protection Risk情報</vt:lpstr>
      <vt:lpstr>M365 Security Alerts情報のビジュアル表示</vt:lpstr>
      <vt:lpstr>M365 Security Alerts情報</vt:lpstr>
      <vt:lpstr>Azure AD Identity Protection Risk情報</vt:lpstr>
      <vt:lpstr>Microsoft 365 Security Score情報</vt:lpstr>
      <vt:lpstr>Power BIサンプルグラフ 設定イメージ・準備</vt:lpstr>
      <vt:lpstr>動作の仕組み</vt:lpstr>
      <vt:lpstr>利用に必要なもの</vt:lpstr>
      <vt:lpstr>作業手順イメージ   事前準備に不備がない場合、想定作業時間2時間程度</vt:lpstr>
      <vt:lpstr>Power BIテンプレートサンプル種類</vt:lpstr>
      <vt:lpstr>Power BIテンプレート設定イメージ</vt:lpstr>
      <vt:lpstr>PowerPoint プレゼンテーション</vt:lpstr>
      <vt:lpstr>User Directoryファイルと組織階層の対応について</vt:lpstr>
      <vt:lpstr>組織階層による閲覧範囲の限定について(1/4)</vt:lpstr>
      <vt:lpstr>組織階層による閲覧範囲の限定について(2/4)</vt:lpstr>
      <vt:lpstr>組織階層による閲覧範囲の限定について(3/4)</vt:lpstr>
      <vt:lpstr>組織階層による閲覧範囲の限定について(4/4)</vt:lpstr>
      <vt:lpstr>アクティブユーザーの定義</vt:lpstr>
      <vt:lpstr>留意事項および制限</vt:lpstr>
      <vt:lpstr>本サンプルグラフのカスタマイズ・より高度なグラフ導入について</vt:lpstr>
      <vt:lpstr>Appendix</vt:lpstr>
      <vt:lpstr>（番外編）すぐに使える！おすすめPower BIグラフ</vt:lpstr>
      <vt:lpstr>Microsoft 365 利用状況分析について</vt:lpstr>
      <vt:lpstr>（番外編）すぐに使える！おすすめPower BIグラフ (1/4)</vt:lpstr>
      <vt:lpstr>（番外編）すぐに使える！おすすめPower BIグラフ (2/4)</vt:lpstr>
      <vt:lpstr>（番外編）すぐに使える！おすすめPower BIグラフ (3/4)</vt:lpstr>
      <vt:lpstr>（番外編）すぐに使える！おすすめPower BIグラフ (4/4)</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Office365 and Teams Usage Advanced Power BI Graph Templateサンプル</dc:title>
  <dc:creator>Hironori Tsukamoto</dc:creator>
  <cp:lastModifiedBy>Hironori Tsukamoto</cp:lastModifiedBy>
  <cp:revision>198</cp:revision>
  <dcterms:created xsi:type="dcterms:W3CDTF">2018-08-23T12:49:58Z</dcterms:created>
  <dcterms:modified xsi:type="dcterms:W3CDTF">2019-05-19T02:18:15Z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hitsukam@microsoft.com</vt:lpwstr>
  </property>
  <property fmtid="{D5CDD505-2E9C-101B-9397-08002B2CF9AE}" pid="5" name="MSIP_Label_f42aa342-8706-4288-bd11-ebb85995028c_SetDate">
    <vt:lpwstr>2018-08-23T13:06:46.0614956Z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0x010100F5BDC1176360F24CA98B2B14D5CA1908</vt:lpwstr>
  </property>
</Properties>
</file>